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5" r:id="rId2"/>
    <p:sldId id="289" r:id="rId3"/>
    <p:sldId id="288" r:id="rId4"/>
    <p:sldId id="292" r:id="rId5"/>
    <p:sldId id="290" r:id="rId6"/>
    <p:sldId id="296" r:id="rId7"/>
    <p:sldId id="297" r:id="rId8"/>
    <p:sldId id="286" r:id="rId9"/>
    <p:sldId id="291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D0E23"/>
    <a:srgbClr val="E17330"/>
    <a:srgbClr val="8E54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26" autoAdjust="0"/>
    <p:restoredTop sz="94414" autoAdjust="0"/>
  </p:normalViewPr>
  <p:slideViewPr>
    <p:cSldViewPr snapToGrid="0">
      <p:cViewPr>
        <p:scale>
          <a:sx n="70" d="100"/>
          <a:sy n="70" d="100"/>
        </p:scale>
        <p:origin x="-678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D7E3C-1E68-4A71-B48D-B259C07A066D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CD7AF-8893-42A5-8F03-65EC01CC15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1DD-166A-457C-8914-3996EE327059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F99-9E83-4C63-9010-4C135A5C19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1DD-166A-457C-8914-3996EE327059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F99-9E83-4C63-9010-4C135A5C19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1DD-166A-457C-8914-3996EE327059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F99-9E83-4C63-9010-4C135A5C19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1DD-166A-457C-8914-3996EE327059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F99-9E83-4C63-9010-4C135A5C19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1DD-166A-457C-8914-3996EE327059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F99-9E83-4C63-9010-4C135A5C19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1DD-166A-457C-8914-3996EE327059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F99-9E83-4C63-9010-4C135A5C19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1DD-166A-457C-8914-3996EE327059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F99-9E83-4C63-9010-4C135A5C19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1DD-166A-457C-8914-3996EE327059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F99-9E83-4C63-9010-4C135A5C19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1DD-166A-457C-8914-3996EE327059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F99-9E83-4C63-9010-4C135A5C19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1DD-166A-457C-8914-3996EE327059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F99-9E83-4C63-9010-4C135A5C19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1DD-166A-457C-8914-3996EE327059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F99-9E83-4C63-9010-4C135A5C19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01DD-166A-457C-8914-3996EE327059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4F99-9E83-4C63-9010-4C135A5C19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731" y="0"/>
            <a:ext cx="10310648" cy="46325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6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2022</a:t>
            </a:r>
            <a:r>
              <a:rPr lang="zh-CN" altLang="en-US" sz="6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版</a:t>
            </a:r>
            <a:r>
              <a:rPr lang="en-US" altLang="zh-CN" sz="6600" b="1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6600" b="1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义务教育历史</a:t>
            </a:r>
            <a:r>
              <a:rPr lang="zh-CN" altLang="en-US" sz="6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课程标准</a:t>
            </a:r>
            <a:r>
              <a:rPr lang="en-US" altLang="zh-CN" sz="6600" b="1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6600" b="1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6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学习的</a:t>
            </a:r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几点</a:t>
            </a:r>
            <a:r>
              <a:rPr lang="zh-CN" altLang="en-US" sz="6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66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 descr="https://gimg2.baidu.com/image_search/src=http%3A%2F%2Fd00.paixin.com%2Fthumbs%2F2074779%2F35600047%2Fstaff_1024.jpg&amp;refer=http%3A%2F%2Fd00.paixin.com&amp;app=2002&amp;size=f9999,10000&amp;q=a80&amp;n=0&amp;g=0n&amp;fmt=auto?sec=1671067702&amp;t=11637be60d9e129c66bb5b0f951e5380"/>
          <p:cNvPicPr>
            <a:picLocks noChangeAspect="1" noChangeArrowheads="1"/>
          </p:cNvPicPr>
          <p:nvPr/>
        </p:nvPicPr>
        <p:blipFill>
          <a:blip r:embed="rId2"/>
          <a:srcRect l="34127" t="4808" r="18513" b="3543"/>
          <a:stretch>
            <a:fillRect/>
          </a:stretch>
        </p:blipFill>
        <p:spPr bwMode="auto">
          <a:xfrm>
            <a:off x="10252842" y="3105431"/>
            <a:ext cx="1939158" cy="375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80890"/>
            <a:ext cx="12192000" cy="1325563"/>
          </a:xfrm>
        </p:spPr>
        <p:txBody>
          <a:bodyPr>
            <a:noAutofit/>
          </a:bodyPr>
          <a:lstStyle/>
          <a:p>
            <a:r>
              <a:rPr lang="zh-CN" altLang="en-US" sz="4800" b="1" dirty="0" smtClean="0">
                <a:latin typeface="微软雅黑" pitchFamily="34" charset="-122"/>
                <a:ea typeface="微软雅黑" pitchFamily="34" charset="-122"/>
              </a:rPr>
              <a:t>  一、理解义务教育阶段历史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课程的结构</a:t>
            </a:r>
            <a:endParaRPr lang="zh-CN" altLang="en-US" sz="48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116724" y="2031015"/>
            <a:ext cx="10515600" cy="329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en-US" altLang="zh-CN" sz="44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.  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6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本历史书，按什么结构编写的？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en-US" altLang="zh-CN" sz="44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.  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每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一本书的主题又是什么？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en-US" altLang="zh-CN" sz="44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.  </a:t>
            </a: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每</a:t>
            </a: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一个单元的主题又是什么？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4" name="Picture 15" descr="https://gimg2.baidu.com/image_search/src=http%3A%2F%2Fimg95.699pic.com%2Fxsj%2F05%2Fss%2Fwo.jpg%21%2Ffw%2F700%2Fwatermark%2Furl%2FL3hzai93YXRlcl9kZXRhaWwyLnBuZw%2Falign%2Fsoutheast&amp;refer=http%3A%2F%2Fimg95.699pic.com&amp;app=2002&amp;size=f9999,10000&amp;q=a80&amp;n=0&amp;g=0n&amp;fmt=auto?sec=1671065408&amp;t=56ea8876c7ec269897aa0e5fa3c62a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75" y="3929063"/>
            <a:ext cx="1952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7614" y="1529255"/>
            <a:ext cx="553998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人类社会的不断演进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55379"/>
            <a:ext cx="5317148" cy="27597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中国历史</a:t>
            </a:r>
            <a:endParaRPr lang="en-US" altLang="zh-CN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52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古代  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统一多民族的形成与发展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52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近代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  争取民族独立 人民解放的历程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52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现代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  社会主义现代化的建设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6330" y="1681654"/>
            <a:ext cx="5317148" cy="27853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世界历史</a:t>
            </a:r>
            <a:endParaRPr lang="en-US" altLang="zh-CN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古代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 区域文明的多元发展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近代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 资本主义发展、社会主义运动和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2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民族解放运动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现代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 战争革命、和平与发展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3917" y="5139559"/>
            <a:ext cx="592021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跨     学     科     主     题     学     习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5407" y="6334780"/>
            <a:ext cx="485261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形成唯物史观，涵养家国情怀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2139" y="204952"/>
            <a:ext cx="5211683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立足时空，运用史料，认识历史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4256691" y="4445876"/>
            <a:ext cx="220718" cy="67791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7215352" y="4440624"/>
            <a:ext cx="220718" cy="67791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2695903" y="4445876"/>
            <a:ext cx="441435" cy="6306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8523890" y="4461641"/>
            <a:ext cx="635875" cy="6411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7346731" y="5675586"/>
            <a:ext cx="488731" cy="66215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7725104" y="5722883"/>
            <a:ext cx="457199" cy="55179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4382815" y="5722883"/>
            <a:ext cx="420414" cy="609599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 flipV="1">
            <a:off x="4035972" y="5722883"/>
            <a:ext cx="420415" cy="57807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 flipV="1">
            <a:off x="8749862" y="315310"/>
            <a:ext cx="2743200" cy="130853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8734098" y="614857"/>
            <a:ext cx="2144109" cy="1024757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993228" y="630621"/>
            <a:ext cx="2349061" cy="977462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V="1">
            <a:off x="252248" y="299546"/>
            <a:ext cx="3121573" cy="129277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204715" y="1433015"/>
            <a:ext cx="11764371" cy="435363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15" descr="https://gimg2.baidu.com/image_search/src=http%3A%2F%2Fimg95.699pic.com%2Fxsj%2F05%2Fss%2Fwo.jpg%21%2Ffw%2F700%2Fwatermark%2Furl%2FL3hzai93YXRlcl9kZXRhaWwyLnBuZw%2Falign%2Fsoutheast&amp;refer=http%3A%2F%2Fimg95.699pic.com&amp;app=2002&amp;size=f9999,10000&amp;q=a80&amp;n=0&amp;g=0n&amp;fmt=auto?sec=1671065408&amp;t=56ea8876c7ec269897aa0e5fa3c62a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0221" y="5295332"/>
            <a:ext cx="1041779" cy="15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0"/>
            <a:ext cx="12192000" cy="847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二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跨学科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主题学习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图片 5" descr="1.jpg"/>
          <p:cNvPicPr>
            <a:picLocks noChangeAspect="1"/>
          </p:cNvPicPr>
          <p:nvPr/>
        </p:nvPicPr>
        <p:blipFill>
          <a:blip r:embed="rId2"/>
          <a:srcRect l="2321" t="10864" r="6438" b="6549"/>
          <a:stretch>
            <a:fillRect/>
          </a:stretch>
        </p:blipFill>
        <p:spPr>
          <a:xfrm rot="16200000">
            <a:off x="1826525" y="1119115"/>
            <a:ext cx="4162568" cy="731520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37314" y="3084393"/>
            <a:ext cx="6496334" cy="76427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" y="83251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跨学科学习：既是一个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，其实也是一个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方法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作为方法：在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日常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的历史教学中要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渗透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跨学科学习的方法。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作为内容：设计有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主题性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，明确目标，方法、过程。课程标准中举了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个例子。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、历史上水陆交通的发展。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、在身边发现历史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7840" y="3411940"/>
            <a:ext cx="3467616" cy="222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跨学科主题内容和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综合实践等内容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      相结合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3.jpg"/>
          <p:cNvPicPr>
            <a:picLocks noChangeAspect="1"/>
          </p:cNvPicPr>
          <p:nvPr/>
        </p:nvPicPr>
        <p:blipFill>
          <a:blip r:embed="rId3"/>
          <a:srcRect l="43966" t="25987" r="20227" b="5555"/>
          <a:stretch>
            <a:fillRect/>
          </a:stretch>
        </p:blipFill>
        <p:spPr>
          <a:xfrm rot="16200000">
            <a:off x="2321886" y="1659966"/>
            <a:ext cx="2876148" cy="7519919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812042" y="4506035"/>
            <a:ext cx="6496334" cy="76427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163773"/>
            <a:ext cx="8215952" cy="9689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三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大单元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历史学习的建构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91069" y="1047198"/>
            <a:ext cx="7710985" cy="8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、纵向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建构历史的时空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观念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3075" name="Picture 3" descr="C:\Users\ADMINI~1\AppData\Local\Temp\企业微信截图_166848273313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29052"/>
            <a:ext cx="10194877" cy="4728948"/>
          </a:xfrm>
          <a:prstGeom prst="rect">
            <a:avLst/>
          </a:prstGeom>
          <a:noFill/>
        </p:spPr>
      </p:pic>
      <p:pic>
        <p:nvPicPr>
          <p:cNvPr id="8" name="Picture 15" descr="https://gimg2.baidu.com/image_search/src=http%3A%2F%2Fimg95.699pic.com%2Fxsj%2F05%2Fss%2Fwo.jpg%21%2Ffw%2F700%2Fwatermark%2Furl%2FL3hzai93YXRlcl9kZXRhaWwyLnBuZw%2Falign%2Fsoutheast&amp;refer=http%3A%2F%2Fimg95.699pic.com&amp;app=2002&amp;size=f9999,10000&amp;q=a80&amp;n=0&amp;g=0n&amp;fmt=auto?sec=1671065408&amp;t=56ea8876c7ec269897aa0e5fa3c62a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0788" y="0"/>
            <a:ext cx="1451212" cy="19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30"/>
          <p:cNvGrpSpPr/>
          <p:nvPr/>
        </p:nvGrpSpPr>
        <p:grpSpPr>
          <a:xfrm>
            <a:off x="0" y="3275463"/>
            <a:ext cx="12192000" cy="3582537"/>
            <a:chOff x="0" y="1524"/>
            <a:chExt cx="5760" cy="2796"/>
          </a:xfrm>
        </p:grpSpPr>
        <p:pic>
          <p:nvPicPr>
            <p:cNvPr id="21" name="Picture 4" descr="72f082025aafa40f09dd5488ab64034f78f0194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4"/>
              <a:ext cx="5760" cy="27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 Box 5"/>
            <p:cNvSpPr txBox="1"/>
            <p:nvPr/>
          </p:nvSpPr>
          <p:spPr>
            <a:xfrm>
              <a:off x="3005" y="1532"/>
              <a:ext cx="819" cy="386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 wrap="square" lIns="78145" tIns="39072" rIns="78145" bIns="39072" anchor="t">
              <a:spAutoFit/>
            </a:bodyPr>
            <a:lstStyle/>
            <a:p>
              <a:pPr defTabSz="781050">
                <a:spcBef>
                  <a:spcPct val="50000"/>
                </a:spcBef>
              </a:pPr>
              <a:r>
                <a:rPr lang="zh-CN" altLang="en-US" sz="27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宋元都</a:t>
              </a:r>
              <a:r>
                <a:rPr lang="zh-CN" altLang="en-US" sz="27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市</a:t>
              </a:r>
              <a:endPara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 txBox="1">
            <a:spLocks/>
          </p:cNvSpPr>
          <p:nvPr/>
        </p:nvSpPr>
        <p:spPr>
          <a:xfrm>
            <a:off x="0" y="163774"/>
            <a:ext cx="847526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 三、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大单元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历史学习的建构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0" y="1074494"/>
            <a:ext cx="12192000" cy="1013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、横向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——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理解区域到整体、碰撞到交融的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过程。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73021" y="2060813"/>
            <a:ext cx="8631039" cy="1037229"/>
            <a:chOff x="1676633" y="451163"/>
            <a:chExt cx="7417519" cy="1791890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 flipH="1">
              <a:off x="2684577" y="1559144"/>
              <a:ext cx="1588" cy="1808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>
              <a:off x="4844912" y="1559144"/>
              <a:ext cx="0" cy="1808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Line 17"/>
            <p:cNvSpPr>
              <a:spLocks noChangeShapeType="1"/>
            </p:cNvSpPr>
            <p:nvPr/>
          </p:nvSpPr>
          <p:spPr bwMode="auto">
            <a:xfrm flipH="1">
              <a:off x="8065572" y="1559144"/>
              <a:ext cx="0" cy="1856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1676633" y="1774948"/>
              <a:ext cx="7417519" cy="36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6876674" y="1617856"/>
              <a:ext cx="0" cy="1570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2276419" y="1842943"/>
              <a:ext cx="1081088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 smtClean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960</a:t>
              </a:r>
              <a:r>
                <a:rPr kumimoji="0" lang="zh-CN" altLang="en-US" sz="2000" b="0" i="0" u="none" strike="noStrike" kern="1200" cap="none" spc="0" normalizeH="0" baseline="0" noProof="0" dirty="0" smtClean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年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4413483" y="1840515"/>
              <a:ext cx="1081088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 smtClean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1127</a:t>
              </a:r>
              <a:r>
                <a:rPr kumimoji="0" lang="zh-CN" altLang="en-US" sz="2000" b="0" i="0" u="none" strike="noStrike" kern="1200" cap="none" spc="0" normalizeH="0" baseline="0" noProof="0" dirty="0" smtClean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年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7653571" y="1811193"/>
              <a:ext cx="1081088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 smtClean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1368</a:t>
              </a:r>
              <a:r>
                <a:rPr kumimoji="0" lang="zh-CN" altLang="en-US" sz="2000" b="0" i="0" u="none" strike="noStrike" kern="1200" cap="none" spc="0" normalizeH="0" baseline="0" noProof="0" dirty="0" smtClean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年</a:t>
              </a:r>
            </a:p>
          </p:txBody>
        </p:sp>
        <p:sp>
          <p:nvSpPr>
            <p:cNvPr id="13" name="AutoShape 29"/>
            <p:cNvSpPr/>
            <p:nvPr/>
          </p:nvSpPr>
          <p:spPr>
            <a:xfrm rot="5400000">
              <a:off x="4574294" y="-1019800"/>
              <a:ext cx="413148" cy="4192355"/>
            </a:xfrm>
            <a:prstGeom prst="leftBrace">
              <a:avLst>
                <a:gd name="adj1" fmla="val 0"/>
                <a:gd name="adj2" fmla="val 50644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2252896" y="1282951"/>
              <a:ext cx="1150938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 smtClean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北宋</a:t>
              </a:r>
            </a:p>
          </p:txBody>
        </p:sp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4343633" y="1251364"/>
              <a:ext cx="1150938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 smtClean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 南宋</a:t>
              </a: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502634" y="1251364"/>
              <a:ext cx="1150937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 smtClean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 元</a:t>
              </a:r>
            </a:p>
          </p:txBody>
        </p:sp>
        <p:sp>
          <p:nvSpPr>
            <p:cNvPr id="17" name="Text Box 33"/>
            <p:cNvSpPr txBox="1">
              <a:spLocks noChangeArrowheads="1"/>
            </p:cNvSpPr>
            <p:nvPr/>
          </p:nvSpPr>
          <p:spPr bwMode="auto">
            <a:xfrm>
              <a:off x="7527132" y="1197624"/>
              <a:ext cx="1150937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 smtClean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  明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6409252" y="1811193"/>
              <a:ext cx="1081088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 smtClean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1271</a:t>
              </a:r>
              <a:r>
                <a:rPr kumimoji="0" lang="zh-CN" altLang="en-US" sz="2000" b="0" i="0" u="none" strike="noStrike" kern="1200" cap="none" spc="0" normalizeH="0" baseline="0" noProof="0" dirty="0" smtClean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年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696783" y="451163"/>
              <a:ext cx="2129215" cy="79756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宋  元  时   期</a:t>
              </a:r>
            </a:p>
          </p:txBody>
        </p:sp>
      </p:grpSp>
      <p:sp>
        <p:nvSpPr>
          <p:cNvPr id="26" name="Text Box 7"/>
          <p:cNvSpPr txBox="1"/>
          <p:nvPr/>
        </p:nvSpPr>
        <p:spPr>
          <a:xfrm>
            <a:off x="9455624" y="4900353"/>
            <a:ext cx="1872018" cy="355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78145" tIns="39072" rIns="78145" bIns="39072" anchor="t">
            <a:spAutoFit/>
          </a:bodyPr>
          <a:lstStyle/>
          <a:p>
            <a:pPr defTabSz="781050">
              <a:spcBef>
                <a:spcPct val="5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开封 百万人口</a:t>
            </a:r>
          </a:p>
        </p:txBody>
      </p:sp>
      <p:sp>
        <p:nvSpPr>
          <p:cNvPr id="27" name="Text Box 8"/>
          <p:cNvSpPr txBox="1"/>
          <p:nvPr/>
        </p:nvSpPr>
        <p:spPr>
          <a:xfrm>
            <a:off x="2369340" y="4750369"/>
            <a:ext cx="2393728" cy="3635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78145" tIns="39072" rIns="78145" bIns="39072" anchor="t">
            <a:spAutoFit/>
          </a:bodyPr>
          <a:lstStyle/>
          <a:p>
            <a:pPr defTabSz="781050">
              <a:spcBef>
                <a:spcPct val="5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威尼斯 不超过万人</a:t>
            </a:r>
          </a:p>
        </p:txBody>
      </p:sp>
      <p:sp>
        <p:nvSpPr>
          <p:cNvPr id="28" name="Text Box 9"/>
          <p:cNvSpPr txBox="1"/>
          <p:nvPr/>
        </p:nvSpPr>
        <p:spPr>
          <a:xfrm>
            <a:off x="1007819" y="3772068"/>
            <a:ext cx="1940098" cy="3635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78145" tIns="39072" rIns="78145" bIns="39072" anchor="t">
            <a:spAutoFit/>
          </a:bodyPr>
          <a:lstStyle/>
          <a:p>
            <a:pPr defTabSz="781050">
              <a:spcBef>
                <a:spcPct val="5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伦敦 不超过万人</a:t>
            </a:r>
          </a:p>
        </p:txBody>
      </p:sp>
      <p:sp>
        <p:nvSpPr>
          <p:cNvPr id="29" name="Text Box 10"/>
          <p:cNvSpPr txBox="1"/>
          <p:nvPr/>
        </p:nvSpPr>
        <p:spPr>
          <a:xfrm>
            <a:off x="1166790" y="4285755"/>
            <a:ext cx="2013138" cy="3635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78145" tIns="39072" rIns="78145" bIns="39072" anchor="t">
            <a:spAutoFit/>
          </a:bodyPr>
          <a:lstStyle/>
          <a:p>
            <a:pPr defTabSz="781050">
              <a:spcBef>
                <a:spcPct val="5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巴黎 不超过万人</a:t>
            </a:r>
          </a:p>
        </p:txBody>
      </p:sp>
      <p:sp>
        <p:nvSpPr>
          <p:cNvPr id="30" name="Text Box 22"/>
          <p:cNvSpPr txBox="1"/>
          <p:nvPr/>
        </p:nvSpPr>
        <p:spPr>
          <a:xfrm>
            <a:off x="9469651" y="4460568"/>
            <a:ext cx="1953525" cy="355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78145" tIns="39072" rIns="78145" bIns="39072" anchor="t">
            <a:spAutoFit/>
          </a:bodyPr>
          <a:lstStyle/>
          <a:p>
            <a:pPr defTabSz="781050">
              <a:spcBef>
                <a:spcPct val="5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元大都百万人口</a:t>
            </a:r>
          </a:p>
        </p:txBody>
      </p:sp>
      <p:sp>
        <p:nvSpPr>
          <p:cNvPr id="31" name="Text Box 11"/>
          <p:cNvSpPr txBox="1"/>
          <p:nvPr/>
        </p:nvSpPr>
        <p:spPr>
          <a:xfrm>
            <a:off x="9552518" y="5283958"/>
            <a:ext cx="1706886" cy="355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78145" tIns="39072" rIns="78145" bIns="39072" anchor="t">
            <a:spAutoFit/>
          </a:bodyPr>
          <a:lstStyle/>
          <a:p>
            <a:pPr defTabSz="781050">
              <a:spcBef>
                <a:spcPct val="50000"/>
              </a:spcBef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临安 百万人口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7229" y="5657671"/>
            <a:ext cx="849463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加强理解同一个时期的</a:t>
            </a:r>
            <a:endParaRPr lang="en-US" altLang="zh-CN" sz="36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政治、经济、思想、文化、外交、军事等</a:t>
            </a:r>
            <a:endParaRPr lang="zh-CN" altLang="en-US" sz="36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 三、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大单元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历史学习的建构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0" y="787890"/>
            <a:ext cx="8202304" cy="97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、逆向</a:t>
            </a:r>
            <a:r>
              <a:rPr lang="en-US" altLang="zh-CN" sz="44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——</a:t>
            </a: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强化历史思维能力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21506" name="Picture 2" descr="C:\Users\Administrator\Documents\WXWork\1688852651876296\Cache\Image\2022-11\企业微信截图_16684831632602.png"/>
          <p:cNvPicPr>
            <a:picLocks noChangeAspect="1" noChangeArrowheads="1"/>
          </p:cNvPicPr>
          <p:nvPr/>
        </p:nvPicPr>
        <p:blipFill>
          <a:blip r:embed="rId2"/>
          <a:srcRect l="45415"/>
          <a:stretch>
            <a:fillRect/>
          </a:stretch>
        </p:blipFill>
        <p:spPr bwMode="auto">
          <a:xfrm>
            <a:off x="2279177" y="1733265"/>
            <a:ext cx="3852505" cy="48790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3657601" y="2088107"/>
            <a:ext cx="1583139" cy="2593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46228" y="3318680"/>
            <a:ext cx="2276900" cy="257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700818" y="4792637"/>
            <a:ext cx="1526275" cy="2433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687171" y="6034584"/>
            <a:ext cx="1583139" cy="2593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82937" y="2156346"/>
            <a:ext cx="4339650" cy="1656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这节课，运用</a:t>
            </a:r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逆向思维就很有特点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15" descr="https://gimg2.baidu.com/image_search/src=http%3A%2F%2Fimg95.699pic.com%2Fxsj%2F05%2Fss%2Fwo.jpg%21%2Ffw%2F700%2Fwatermark%2Furl%2FL3hzai93YXRlcl9kZXRhaWwyLnBuZw%2Falign%2Fsoutheast&amp;refer=http%3A%2F%2Fimg95.699pic.com&amp;app=2002&amp;size=f9999,10000&amp;q=a80&amp;n=0&amp;g=0n&amp;fmt=auto?sec=1671065408&amp;t=56ea8876c7ec269897aa0e5fa3c62a7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375" y="3929063"/>
            <a:ext cx="1952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152993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itchFamily="34" charset="-122"/>
                <a:ea typeface="微软雅黑" pitchFamily="34" charset="-122"/>
              </a:rPr>
              <a:t>四、建构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开放的</a:t>
            </a:r>
            <a:r>
              <a:rPr lang="zh-CN" altLang="en-US" sz="4800" b="1" dirty="0" smtClean="0">
                <a:latin typeface="微软雅黑" pitchFamily="34" charset="-122"/>
                <a:ea typeface="微软雅黑" pitchFamily="34" charset="-122"/>
              </a:rPr>
              <a:t>历史认知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系统</a:t>
            </a:r>
            <a:endParaRPr lang="zh-CN" altLang="en-US" sz="48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344679"/>
            <a:ext cx="12192000" cy="502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5500"/>
              </a:lnSpc>
            </a:pPr>
            <a:r>
              <a:rPr lang="zh-CN" altLang="en-US" sz="3900" b="1" dirty="0" smtClean="0">
                <a:latin typeface="黑体" pitchFamily="49" charset="-122"/>
                <a:ea typeface="黑体" pitchFamily="49" charset="-122"/>
              </a:rPr>
              <a:t>所有的学科都是在发展的，包括历史学科。</a:t>
            </a:r>
            <a:endParaRPr lang="en-US" altLang="zh-CN" sz="3900" b="1" dirty="0" smtClean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ts val="5500"/>
              </a:lnSpc>
            </a:pPr>
            <a:r>
              <a:rPr lang="zh-CN" altLang="en-US" sz="3900" b="1" dirty="0" smtClean="0">
                <a:latin typeface="黑体" pitchFamily="49" charset="-122"/>
                <a:ea typeface="黑体" pitchFamily="49" charset="-122"/>
              </a:rPr>
              <a:t>今天的</a:t>
            </a:r>
            <a:r>
              <a:rPr lang="zh-CN" altLang="en-US" sz="3900" b="1" dirty="0" smtClean="0">
                <a:latin typeface="黑体" pitchFamily="49" charset="-122"/>
                <a:ea typeface="黑体" pitchFamily="49" charset="-122"/>
              </a:rPr>
              <a:t>人</a:t>
            </a:r>
            <a:r>
              <a:rPr lang="zh-CN" altLang="en-US" sz="3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看到的不一定是最全面、最真实的历史</a:t>
            </a:r>
            <a:r>
              <a:rPr lang="zh-CN" altLang="en-US" sz="39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3900" b="1" dirty="0" smtClean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ts val="5500"/>
              </a:lnSpc>
            </a:pPr>
            <a:r>
              <a:rPr lang="zh-CN" altLang="en-US" sz="3900" b="1" dirty="0" smtClean="0">
                <a:latin typeface="黑体" pitchFamily="49" charset="-122"/>
                <a:ea typeface="黑体" pitchFamily="49" charset="-122"/>
              </a:rPr>
              <a:t>我们</a:t>
            </a:r>
            <a:r>
              <a:rPr lang="zh-CN" altLang="en-US" sz="3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无限接近历史真实</a:t>
            </a:r>
            <a:r>
              <a:rPr lang="zh-CN" altLang="en-US" sz="3900" b="1" dirty="0" smtClean="0">
                <a:latin typeface="黑体" pitchFamily="49" charset="-122"/>
                <a:ea typeface="黑体" pitchFamily="49" charset="-122"/>
              </a:rPr>
              <a:t>，不必陷入虚无主义和不可知论</a:t>
            </a:r>
            <a:endParaRPr lang="en-US" altLang="zh-CN" sz="3900" b="1" dirty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ts val="5500"/>
              </a:lnSpc>
            </a:pPr>
            <a:r>
              <a:rPr lang="zh-CN" altLang="en-US" sz="3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保持敬畏</a:t>
            </a:r>
            <a:r>
              <a:rPr lang="zh-CN" altLang="en-US" sz="3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之</a:t>
            </a:r>
            <a:r>
              <a:rPr lang="zh-CN" altLang="en-US" sz="3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心</a:t>
            </a:r>
            <a:r>
              <a:rPr lang="zh-CN" altLang="en-US" sz="3900" b="1" dirty="0" smtClean="0">
                <a:latin typeface="黑体" pitchFamily="49" charset="-122"/>
                <a:ea typeface="黑体" pitchFamily="49" charset="-122"/>
              </a:rPr>
              <a:t>，历史是丰厚的，不是非黑即白，</a:t>
            </a:r>
            <a:endParaRPr lang="en-US" altLang="zh-CN" sz="3900" b="1" dirty="0" smtClean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ts val="5500"/>
              </a:lnSpc>
            </a:pPr>
            <a:r>
              <a:rPr lang="zh-CN" altLang="en-US" sz="3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保持</a:t>
            </a:r>
            <a:r>
              <a:rPr lang="zh-CN" altLang="en-US" sz="3900" b="1" dirty="0" smtClean="0">
                <a:latin typeface="黑体" pitchFamily="49" charset="-122"/>
                <a:ea typeface="黑体" pitchFamily="49" charset="-122"/>
              </a:rPr>
              <a:t>历史思维的</a:t>
            </a:r>
            <a:r>
              <a:rPr lang="zh-CN" altLang="en-US" sz="3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多维度、开放性</a:t>
            </a:r>
            <a:r>
              <a:rPr lang="zh-CN" altLang="en-US" sz="3900" b="1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3900" b="1" dirty="0" smtClean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ts val="5500"/>
              </a:lnSpc>
            </a:pPr>
            <a:r>
              <a:rPr lang="zh-CN" altLang="en-US" sz="3900" b="1" dirty="0" smtClean="0">
                <a:latin typeface="黑体" pitchFamily="49" charset="-122"/>
                <a:ea typeface="黑体" pitchFamily="49" charset="-122"/>
              </a:rPr>
              <a:t>完成考试任务的</a:t>
            </a:r>
            <a:r>
              <a:rPr lang="zh-CN" altLang="en-US" sz="3900" b="1" dirty="0" smtClean="0">
                <a:latin typeface="黑体" pitchFamily="49" charset="-122"/>
                <a:ea typeface="黑体" pitchFamily="49" charset="-122"/>
              </a:rPr>
              <a:t>同时</a:t>
            </a:r>
            <a:r>
              <a:rPr lang="zh-CN" altLang="en-US" sz="3900" b="1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3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构建孩子们开放</a:t>
            </a:r>
            <a:r>
              <a:rPr lang="zh-CN" altLang="en-US" sz="3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认知系统</a:t>
            </a:r>
            <a:r>
              <a:rPr lang="zh-CN" altLang="en-US" sz="3900" b="1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3900" b="1" dirty="0" smtClean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ts val="5500"/>
              </a:lnSpc>
            </a:pPr>
            <a:r>
              <a:rPr lang="zh-CN" altLang="en-US" sz="3900" b="1" dirty="0" smtClean="0">
                <a:latin typeface="黑体" pitchFamily="49" charset="-122"/>
                <a:ea typeface="黑体" pitchFamily="49" charset="-122"/>
              </a:rPr>
              <a:t>以便他将来能</a:t>
            </a:r>
            <a:r>
              <a:rPr lang="zh-CN" altLang="en-US" sz="3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接受</a:t>
            </a:r>
            <a:r>
              <a:rPr lang="zh-CN" altLang="en-US" sz="3900" b="1" dirty="0" smtClean="0">
                <a:latin typeface="黑体" pitchFamily="49" charset="-122"/>
                <a:ea typeface="黑体" pitchFamily="49" charset="-122"/>
              </a:rPr>
              <a:t>很多</a:t>
            </a:r>
            <a:r>
              <a:rPr lang="zh-CN" altLang="en-US" sz="39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不确定性</a:t>
            </a:r>
            <a:r>
              <a:rPr lang="zh-CN" altLang="en-US" sz="39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3900" b="1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 descr="4.webp.jpg"/>
          <p:cNvPicPr>
            <a:picLocks noChangeAspect="1"/>
          </p:cNvPicPr>
          <p:nvPr/>
        </p:nvPicPr>
        <p:blipFill>
          <a:blip r:embed="rId2"/>
          <a:srcRect l="21203" t="8910" r="60385" b="-451"/>
          <a:stretch>
            <a:fillRect/>
          </a:stretch>
        </p:blipFill>
        <p:spPr>
          <a:xfrm>
            <a:off x="259308" y="1132764"/>
            <a:ext cx="1978926" cy="5438633"/>
          </a:xfrm>
          <a:prstGeom prst="rect">
            <a:avLst/>
          </a:prstGeom>
        </p:spPr>
      </p:pic>
      <p:pic>
        <p:nvPicPr>
          <p:cNvPr id="6" name="图片 5" descr="4.webp.jpg"/>
          <p:cNvPicPr>
            <a:picLocks noChangeAspect="1"/>
          </p:cNvPicPr>
          <p:nvPr/>
        </p:nvPicPr>
        <p:blipFill>
          <a:blip r:embed="rId2"/>
          <a:srcRect l="19637" t="3085" r="45063" b="90"/>
          <a:stretch>
            <a:fillRect/>
          </a:stretch>
        </p:blipFill>
        <p:spPr>
          <a:xfrm>
            <a:off x="2511189" y="1119117"/>
            <a:ext cx="3794078" cy="5534167"/>
          </a:xfrm>
          <a:prstGeom prst="rect">
            <a:avLst/>
          </a:prstGeom>
        </p:spPr>
      </p:pic>
      <p:pic>
        <p:nvPicPr>
          <p:cNvPr id="2050" name="Picture 2" descr="https://t12.baidu.com/it/u=3499332069,179263817&amp;fm=30&amp;app=106&amp;f=PNG?w=640&amp;h=363&amp;s=B005D7144CA14B1960373DD1030050B8"/>
          <p:cNvPicPr>
            <a:picLocks noChangeAspect="1" noChangeArrowheads="1"/>
          </p:cNvPicPr>
          <p:nvPr/>
        </p:nvPicPr>
        <p:blipFill>
          <a:blip r:embed="rId3"/>
          <a:srcRect l="13731" r="6119" b="-5425"/>
          <a:stretch>
            <a:fillRect/>
          </a:stretch>
        </p:blipFill>
        <p:spPr bwMode="auto">
          <a:xfrm>
            <a:off x="6496333" y="1637731"/>
            <a:ext cx="5527344" cy="455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594" y="218364"/>
            <a:ext cx="10515600" cy="337130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 smtClean="0">
                <a:latin typeface="微软雅黑" pitchFamily="34" charset="-122"/>
                <a:ea typeface="微软雅黑" pitchFamily="34" charset="-122"/>
              </a:rPr>
              <a:t>学习和理解的非常粗浅</a:t>
            </a:r>
            <a:r>
              <a:rPr lang="en-US" altLang="zh-CN" sz="6000" b="1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6000" b="1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6000" b="1" dirty="0" smtClean="0">
                <a:latin typeface="微软雅黑" pitchFamily="34" charset="-122"/>
                <a:ea typeface="微软雅黑" pitchFamily="34" charset="-122"/>
              </a:rPr>
              <a:t>欢迎批评</a:t>
            </a:r>
            <a:r>
              <a:rPr lang="zh-CN" altLang="en-US" sz="6000" b="1" dirty="0" smtClean="0">
                <a:latin typeface="微软雅黑" pitchFamily="34" charset="-122"/>
                <a:ea typeface="微软雅黑" pitchFamily="34" charset="-122"/>
              </a:rPr>
              <a:t>指正</a:t>
            </a:r>
            <a:endParaRPr lang="zh-CN" altLang="en-US" dirty="0"/>
          </a:p>
        </p:txBody>
      </p:sp>
      <p:pic>
        <p:nvPicPr>
          <p:cNvPr id="4" name="图片 3" descr="5.jpg"/>
          <p:cNvPicPr>
            <a:picLocks noChangeAspect="1"/>
          </p:cNvPicPr>
          <p:nvPr/>
        </p:nvPicPr>
        <p:blipFill>
          <a:blip r:embed="rId2" cstate="print"/>
          <a:srcRect t="24677" r="13220" b="11642"/>
          <a:stretch>
            <a:fillRect/>
          </a:stretch>
        </p:blipFill>
        <p:spPr>
          <a:xfrm>
            <a:off x="3302758" y="3795117"/>
            <a:ext cx="5240741" cy="2885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jb3VudCI6MywiaGRpZCI6ImZkMzljYmQzMTJiNzZlOTU2OWExMjQ4YzhmMDA4NzZhIiwidXNlckNvdW50Ijoz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436</Words>
  <Application>Microsoft Office PowerPoint</Application>
  <PresentationFormat>自定义</PresentationFormat>
  <Paragraphs>61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基于2022版 义务教育历史课程标准 学习的几点思考</vt:lpstr>
      <vt:lpstr>  一、理解义务教育阶段历史课程的结构</vt:lpstr>
      <vt:lpstr>幻灯片 3</vt:lpstr>
      <vt:lpstr>幻灯片 4</vt:lpstr>
      <vt:lpstr>幻灯片 5</vt:lpstr>
      <vt:lpstr>幻灯片 6</vt:lpstr>
      <vt:lpstr>幻灯片 7</vt:lpstr>
      <vt:lpstr>四、建构开放的历史认知系统</vt:lpstr>
      <vt:lpstr>学习和理解的非常粗浅 欢迎批评指正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Users</cp:lastModifiedBy>
  <cp:revision>72</cp:revision>
  <dcterms:created xsi:type="dcterms:W3CDTF">2019-10-15T07:05:00Z</dcterms:created>
  <dcterms:modified xsi:type="dcterms:W3CDTF">2022-11-15T06:41:15Z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KSOTemplateUUID">
    <vt:lpwstr>v1.0_mb_e28xtKzYJaa3XUadnHFuQQ==</vt:lpwstr>
  </property>
  <property fmtid="{D5CDD505-2E9C-101B-9397-08002B2CF9AE}" pid="4" name="ICV">
    <vt:lpwstr>9B18C110F6B5487AB8EEDC85ECAEAE82</vt:lpwstr>
  </property>
</Properties>
</file>