
<file path=[Content_Types].xml><?xml version="1.0" encoding="utf-8"?>
<Types xmlns="http://schemas.openxmlformats.org/package/2006/content-types">
  <Default Extension="jpeg" ContentType="image/jpeg"/>
  <Default Extension="wdp" ContentType="image/vnd.ms-photo"/>
  <Default Extension="tiff" ContentType="image/tif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472" r:id="rId5"/>
    <p:sldId id="425" r:id="rId6"/>
    <p:sldId id="440" r:id="rId7"/>
    <p:sldId id="441" r:id="rId8"/>
    <p:sldId id="442" r:id="rId9"/>
    <p:sldId id="443" r:id="rId10"/>
    <p:sldId id="456" r:id="rId11"/>
    <p:sldId id="457" r:id="rId12"/>
    <p:sldId id="459" r:id="rId13"/>
    <p:sldId id="460" r:id="rId14"/>
    <p:sldId id="461" r:id="rId15"/>
    <p:sldId id="462" r:id="rId16"/>
    <p:sldId id="463" r:id="rId17"/>
    <p:sldId id="458" r:id="rId18"/>
    <p:sldId id="464" r:id="rId19"/>
    <p:sldId id="465" r:id="rId20"/>
    <p:sldId id="466" r:id="rId21"/>
    <p:sldId id="467" r:id="rId22"/>
    <p:sldId id="468" r:id="rId23"/>
  </p:sldIdLst>
  <p:sldSz cx="12192000" cy="6858000"/>
  <p:notesSz cx="6858000" cy="9144000"/>
  <p:embeddedFontLst>
    <p:embeddedFont>
      <p:font typeface="微软雅黑" panose="020B0503020204020204" pitchFamily="34" charset="-122"/>
      <p:regular r:id="rId28"/>
    </p:embeddedFont>
    <p:embeddedFont>
      <p:font typeface="方正清刻本悦宋简体" panose="02000000000000000000" charset="-122"/>
      <p:regular r:id="rId29"/>
    </p:embeddedFont>
    <p:embeddedFont>
      <p:font typeface="等线" panose="02010600030101010101" charset="-122"/>
      <p:regular r:id="rId30"/>
    </p:embeddedFont>
    <p:embeddedFont>
      <p:font typeface="Microsoft YaHei UI" panose="020B0503020204020204" pitchFamily="34" charset="-122"/>
      <p:regular r:id="rId31"/>
    </p:embeddedFont>
    <p:embeddedFont>
      <p:font typeface="楷体" panose="02010609060101010101" charset="-122"/>
      <p:regular r:id="rId32"/>
    </p:embeddedFont>
    <p:embeddedFont>
      <p:font typeface="苏新诗柳楷简" panose="02010600000101010101" charset="-122"/>
      <p:regular r:id="rId33"/>
    </p:embeddedFont>
    <p:embeddedFont>
      <p:font typeface="黑体" panose="02010609060101010101" charset="-122"/>
      <p:regular r:id="rId34"/>
    </p:embeddedFont>
    <p:embeddedFont>
      <p:font typeface="Calibri" panose="020F0502020204030204"/>
      <p:regular r:id="rId35"/>
      <p:bold r:id="rId36"/>
      <p:italic r:id="rId37"/>
      <p:boldItalic r:id="rId38"/>
    </p:embeddedFont>
    <p:embeddedFont>
      <p:font typeface="华文行楷" panose="02010800040101010101" charset="-122"/>
      <p:regular r:id="rId39"/>
    </p:embeddedFont>
    <p:embeddedFont>
      <p:font typeface="方正楷体_GBK" panose="02000000000000000000" charset="-122"/>
      <p:regular r:id="rId40"/>
    </p:embeddedFont>
    <p:embeddedFont>
      <p:font typeface="仿宋" panose="02010609060101010101" charset="-122"/>
      <p:regular r:id="rId41"/>
    </p:embeddedFont>
    <p:embeddedFont>
      <p:font typeface="Calibri Light" panose="020F0302020204030204" charset="0"/>
      <p:regular r:id="rId42"/>
      <p:italic r:id="rId43"/>
    </p:embeddedFont>
    <p:embeddedFont>
      <p:font typeface="Calibri" panose="020F0502020204030204" charset="0"/>
      <p:regular r:id="rId44"/>
      <p:bold r:id="rId45"/>
      <p:italic r:id="rId46"/>
      <p:boldItalic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 先生" initials="张" lastIdx="0" clrIdx="0"/>
  <p:cmAuthor id="0" name="Administrator" initials="A" lastIdx="0" clrIdx="0"/>
  <p:cmAuthor id="2" name="user" initials="u" lastIdx="0" clrIdx="0"/>
  <p:cmAuthor id="3" name="dell" initials="d" lastIdx="0" clrIdx="2"/>
  <p:cmAuthor id="4" name="新课标第一网" initials="新" lastIdx="0" clrIdx="0"/>
  <p:cmAuthor id="5" name="kingsoft" initials="k" lastIdx="0" clrIdx="0"/>
  <p:cmAuthor id="6" name="王子涵" initials="王" lastIdx="0" clrIdx="0"/>
  <p:cmAuthor id="7" name="1206988966@qq.com" initials="1" lastIdx="1" clrIdx="2"/>
  <p:cmAuthor id="8" name="姜伟光" initials="姜"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8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20" y="-108"/>
      </p:cViewPr>
      <p:guideLst>
        <p:guide orient="horz" pos="1095"/>
        <p:guide pos="46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font" Target="fonts/font20.fntdata"/><Relationship Id="rId46" Type="http://schemas.openxmlformats.org/officeDocument/2006/relationships/font" Target="fonts/font19.fntdata"/><Relationship Id="rId45" Type="http://schemas.openxmlformats.org/officeDocument/2006/relationships/font" Target="fonts/font18.fntdata"/><Relationship Id="rId44" Type="http://schemas.openxmlformats.org/officeDocument/2006/relationships/font" Target="fonts/font17.fntdata"/><Relationship Id="rId43" Type="http://schemas.openxmlformats.org/officeDocument/2006/relationships/font" Target="fonts/font16.fntdata"/><Relationship Id="rId42" Type="http://schemas.openxmlformats.org/officeDocument/2006/relationships/font" Target="fonts/font15.fntdata"/><Relationship Id="rId41" Type="http://schemas.openxmlformats.org/officeDocument/2006/relationships/font" Target="fonts/font14.fntdata"/><Relationship Id="rId40" Type="http://schemas.openxmlformats.org/officeDocument/2006/relationships/font" Target="fonts/font13.fntdata"/><Relationship Id="rId4" Type="http://schemas.openxmlformats.org/officeDocument/2006/relationships/notesMaster" Target="notesMasters/notesMaster1.xml"/><Relationship Id="rId39" Type="http://schemas.openxmlformats.org/officeDocument/2006/relationships/font" Target="fonts/font12.fntdata"/><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144E2-3F61-4176-B13C-DA89FFB5171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21F12-4411-4615-A40C-9C8FE0524ED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0E21F12-4411-4615-A40C-9C8FE0524ED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3DB978-D16A-49C3-A62F-48702099279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1.tiff"/><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1.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6.png"/><Relationship Id="rId4" Type="http://schemas.microsoft.com/office/2007/relationships/hdphoto" Target="../media/hdphoto1.wdp"/><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6.png"/><Relationship Id="rId4" Type="http://schemas.microsoft.com/office/2007/relationships/hdphoto" Target="../media/hdphoto1.wdp"/><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6.png"/><Relationship Id="rId4" Type="http://schemas.microsoft.com/office/2007/relationships/hdphoto" Target="../media/hdphoto1.wdp"/><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6.png"/><Relationship Id="rId4" Type="http://schemas.microsoft.com/office/2007/relationships/hdphoto" Target="../media/hdphoto1.wdp"/><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6.png"/><Relationship Id="rId4" Type="http://schemas.microsoft.com/office/2007/relationships/hdphoto" Target="../media/hdphoto1.wdp"/><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image" Target="../media/image6.png"/><Relationship Id="rId4" Type="http://schemas.microsoft.com/office/2007/relationships/hdphoto" Target="../media/hdphoto1.wdp"/><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017" t="-367" r="41896" b="38512"/>
          <a:stretch>
            <a:fillRect/>
          </a:stretch>
        </p:blipFill>
        <p:spPr>
          <a:xfrm>
            <a:off x="-123825" y="-41275"/>
            <a:ext cx="12402820" cy="6962140"/>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01E3EFB-57BF-49DD-B058-FD8DA81075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1FE6F1-2314-430B-B5B5-852E77F692F5}"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6177337-1161-4CB2-8B69-3E24C9ADD51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ED884B-F155-42E3-9801-487CD0C3BEE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3" r="5327"/>
          <a:stretch>
            <a:fillRect/>
          </a:stretch>
        </p:blipFill>
        <p:spPr>
          <a:xfrm>
            <a:off x="0" y="0"/>
            <a:ext cx="12224084" cy="6858000"/>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8870" y="4495800"/>
            <a:ext cx="2183130" cy="2106295"/>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t="85959"/>
          <a:stretch>
            <a:fillRect/>
          </a:stretch>
        </p:blipFill>
        <p:spPr>
          <a:xfrm>
            <a:off x="-8889" y="5991726"/>
            <a:ext cx="12232973" cy="866274"/>
          </a:xfrm>
          <a:prstGeom prst="rect">
            <a:avLst/>
          </a:prstGeom>
        </p:spPr>
      </p:pic>
      <p:pic>
        <p:nvPicPr>
          <p:cNvPr id="10" name="图片 9" descr="D:\素材\党\100周年041.png100周年041"/>
          <p:cNvPicPr>
            <a:picLocks noChangeAspect="1"/>
          </p:cNvPicPr>
          <p:nvPr userDrawn="1"/>
        </p:nvPicPr>
        <p:blipFill rotWithShape="1">
          <a:blip r:embed="rId5"/>
          <a:srcRect r="57517" b="71415"/>
          <a:stretch>
            <a:fillRect/>
          </a:stretch>
        </p:blipFill>
        <p:spPr>
          <a:xfrm flipH="1">
            <a:off x="6467475" y="1270"/>
            <a:ext cx="5741670" cy="1917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3" r="5327"/>
          <a:stretch>
            <a:fillRect/>
          </a:stretch>
        </p:blipFill>
        <p:spPr>
          <a:xfrm>
            <a:off x="0" y="0"/>
            <a:ext cx="12224084"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5959"/>
          <a:stretch>
            <a:fillRect/>
          </a:stretch>
        </p:blipFill>
        <p:spPr>
          <a:xfrm>
            <a:off x="-8889" y="5991726"/>
            <a:ext cx="12232973" cy="866274"/>
          </a:xfrm>
          <a:prstGeom prst="rect">
            <a:avLst/>
          </a:prstGeom>
        </p:spPr>
      </p:pic>
      <p:pic>
        <p:nvPicPr>
          <p:cNvPr id="10" name="图片 9" descr="D:\素材\党\100周年041.png100周年041"/>
          <p:cNvPicPr>
            <a:picLocks noChangeAspect="1"/>
          </p:cNvPicPr>
          <p:nvPr userDrawn="1"/>
        </p:nvPicPr>
        <p:blipFill rotWithShape="1">
          <a:blip r:embed="rId4"/>
          <a:srcRect r="57517" b="71415"/>
          <a:stretch>
            <a:fillRect/>
          </a:stretch>
        </p:blipFill>
        <p:spPr>
          <a:xfrm flipH="1">
            <a:off x="6467475" y="1270"/>
            <a:ext cx="5741670" cy="1917700"/>
          </a:xfrm>
          <a:prstGeom prst="rect">
            <a:avLst/>
          </a:prstGeom>
        </p:spPr>
      </p:pic>
      <p:pic>
        <p:nvPicPr>
          <p:cNvPr id="12" name="图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4133" y="3898233"/>
            <a:ext cx="2908840" cy="2995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53" t="-367" r="41896" b="35093"/>
          <a:stretch>
            <a:fillRect/>
          </a:stretch>
        </p:blipFill>
        <p:spPr>
          <a:xfrm>
            <a:off x="-701040" y="-41275"/>
            <a:ext cx="12980035" cy="7346950"/>
          </a:xfrm>
          <a:prstGeom prst="rect">
            <a:avLst/>
          </a:prstGeom>
          <a:noFill/>
        </p:spPr>
      </p:pic>
      <p:cxnSp>
        <p:nvCxnSpPr>
          <p:cNvPr id="9" name="直接连接符 8"/>
          <p:cNvCxnSpPr/>
          <p:nvPr userDrawn="1"/>
        </p:nvCxnSpPr>
        <p:spPr>
          <a:xfrm>
            <a:off x="1458410" y="1018933"/>
            <a:ext cx="1069972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文本框 9"/>
          <p:cNvSpPr txBox="1"/>
          <p:nvPr userDrawn="1"/>
        </p:nvSpPr>
        <p:spPr>
          <a:xfrm>
            <a:off x="1331595" y="299703"/>
            <a:ext cx="8665210" cy="521970"/>
          </a:xfrm>
          <a:prstGeom prst="rect">
            <a:avLst/>
          </a:prstGeom>
          <a:noFill/>
        </p:spPr>
        <p:txBody>
          <a:bodyPr wrap="square" rtlCol="0">
            <a:spAutoFit/>
          </a:bodyPr>
          <a:lstStyle/>
          <a:p>
            <a:pPr algn="l"/>
            <a:r>
              <a:rPr sz="2800" b="1" dirty="0">
                <a:gradFill>
                  <a:gsLst>
                    <a:gs pos="10000">
                      <a:srgbClr val="C00000"/>
                    </a:gs>
                    <a:gs pos="70000">
                      <a:srgbClr val="FF0000"/>
                    </a:gs>
                  </a:gsLst>
                  <a:lin ang="5400000" scaled="1"/>
                </a:gradFill>
                <a:latin typeface="思源黑体" panose="020B0800000000000000" charset="-122"/>
                <a:ea typeface="思源黑体" panose="020B0800000000000000" charset="-122"/>
                <a:cs typeface="思源黑体" panose="020B0800000000000000" charset="-122"/>
              </a:rPr>
              <a:t>党的历史是一部不忘初心、牢记使命的不懈奋斗史 </a:t>
            </a:r>
            <a:endParaRPr sz="2800" b="1" dirty="0">
              <a:gradFill>
                <a:gsLst>
                  <a:gs pos="10000">
                    <a:srgbClr val="C00000"/>
                  </a:gs>
                  <a:gs pos="70000">
                    <a:srgbClr val="FF0000"/>
                  </a:gs>
                </a:gsLst>
                <a:lin ang="5400000" scaled="1"/>
              </a:gradFill>
              <a:latin typeface="思源黑体" panose="020B0800000000000000" charset="-122"/>
              <a:ea typeface="思源黑体" panose="020B0800000000000000" charset="-122"/>
              <a:cs typeface="思源黑体" panose="020B0800000000000000" charset="-122"/>
            </a:endParaRPr>
          </a:p>
        </p:txBody>
      </p:sp>
      <p:pic>
        <p:nvPicPr>
          <p:cNvPr id="12"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4838" y="111175"/>
            <a:ext cx="2145573" cy="899356"/>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0960" y="102443"/>
            <a:ext cx="916490" cy="91649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53" t="-367" r="41896" b="35093"/>
          <a:stretch>
            <a:fillRect/>
          </a:stretch>
        </p:blipFill>
        <p:spPr>
          <a:xfrm>
            <a:off x="-701040" y="-41275"/>
            <a:ext cx="12980035" cy="7346950"/>
          </a:xfrm>
          <a:prstGeom prst="rect">
            <a:avLst/>
          </a:prstGeom>
          <a:noFill/>
        </p:spPr>
      </p:pic>
      <p:cxnSp>
        <p:nvCxnSpPr>
          <p:cNvPr id="11" name="直接连接符 10"/>
          <p:cNvCxnSpPr/>
          <p:nvPr userDrawn="1"/>
        </p:nvCxnSpPr>
        <p:spPr>
          <a:xfrm>
            <a:off x="1458410" y="1018933"/>
            <a:ext cx="1069972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文本框 11"/>
          <p:cNvSpPr txBox="1"/>
          <p:nvPr userDrawn="1"/>
        </p:nvSpPr>
        <p:spPr>
          <a:xfrm>
            <a:off x="1331595" y="330200"/>
            <a:ext cx="8728075" cy="521970"/>
          </a:xfrm>
          <a:prstGeom prst="rect">
            <a:avLst/>
          </a:prstGeom>
          <a:noFill/>
        </p:spPr>
        <p:txBody>
          <a:bodyPr wrap="square" rtlCol="0">
            <a:spAutoFit/>
          </a:bodyPr>
          <a:lstStyle/>
          <a:p>
            <a:pPr algn="l"/>
            <a:r>
              <a:rPr lang="zh-CN" altLang="en-US" sz="2800" b="1"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rPr>
              <a:t>党的历史是一部百折不挠、前赴后继的理论探索史</a:t>
            </a:r>
            <a:endParaRPr lang="zh-CN" altLang="en-US" sz="2800" b="1"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endParaRPr>
          </a:p>
        </p:txBody>
      </p:sp>
      <p:pic>
        <p:nvPicPr>
          <p:cNvPr id="13"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4838" y="111175"/>
            <a:ext cx="2145573" cy="899356"/>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0960" y="102443"/>
            <a:ext cx="916490" cy="91649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017" t="-367" r="41896" b="38512"/>
          <a:stretch>
            <a:fillRect/>
          </a:stretch>
        </p:blipFill>
        <p:spPr>
          <a:xfrm>
            <a:off x="-123825" y="-41275"/>
            <a:ext cx="12402820" cy="6962140"/>
          </a:xfrm>
          <a:prstGeom prst="rect">
            <a:avLst/>
          </a:prstGeom>
          <a:noFill/>
        </p:spPr>
      </p:pic>
      <p:cxnSp>
        <p:nvCxnSpPr>
          <p:cNvPr id="4" name="直接连接符 3"/>
          <p:cNvCxnSpPr/>
          <p:nvPr userDrawn="1"/>
        </p:nvCxnSpPr>
        <p:spPr>
          <a:xfrm>
            <a:off x="1458410" y="1018933"/>
            <a:ext cx="1069972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1331595" y="330500"/>
            <a:ext cx="8435975" cy="460375"/>
          </a:xfrm>
          <a:prstGeom prst="rect">
            <a:avLst/>
          </a:prstGeom>
          <a:noFill/>
        </p:spPr>
        <p:txBody>
          <a:bodyPr wrap="square" rtlCol="0">
            <a:spAutoFit/>
          </a:bodyPr>
          <a:lstStyle/>
          <a:p>
            <a:pPr algn="l"/>
            <a:r>
              <a:rPr lang="zh-CN" altLang="en-US" sz="2400" b="1"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rPr>
              <a:t>中国共产党的历史，是一部自我革命、勇立潮头的自身建设史</a:t>
            </a:r>
            <a:endParaRPr lang="zh-CN" altLang="en-US" sz="2400" b="1"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endParaRPr>
          </a:p>
        </p:txBody>
      </p:sp>
      <p:pic>
        <p:nvPicPr>
          <p:cNvPr id="6"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4838" y="111175"/>
            <a:ext cx="2145573" cy="899356"/>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0960" y="102443"/>
            <a:ext cx="916490" cy="91649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017" t="-367" r="41896" b="38512"/>
          <a:stretch>
            <a:fillRect/>
          </a:stretch>
        </p:blipFill>
        <p:spPr>
          <a:xfrm>
            <a:off x="-123825" y="-41275"/>
            <a:ext cx="12402820" cy="6962140"/>
          </a:xfrm>
          <a:prstGeom prst="rect">
            <a:avLst/>
          </a:prstGeom>
          <a:noFill/>
        </p:spPr>
      </p:pic>
      <p:cxnSp>
        <p:nvCxnSpPr>
          <p:cNvPr id="7" name="直接连接符 6"/>
          <p:cNvCxnSpPr/>
          <p:nvPr userDrawn="1"/>
        </p:nvCxnSpPr>
        <p:spPr>
          <a:xfrm>
            <a:off x="1458410" y="1018933"/>
            <a:ext cx="1069972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1331829" y="284670"/>
            <a:ext cx="7559993" cy="600164"/>
          </a:xfrm>
          <a:prstGeom prst="rect">
            <a:avLst/>
          </a:prstGeom>
          <a:noFill/>
        </p:spPr>
        <p:txBody>
          <a:bodyPr wrap="square" rtlCol="0">
            <a:spAutoFit/>
          </a:bodyPr>
          <a:lstStyle/>
          <a:p>
            <a:pPr algn="l"/>
            <a:r>
              <a:rPr lang="zh-CN" altLang="en-US" sz="3300" b="1"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rPr>
              <a:t>新时代青年的历史使命</a:t>
            </a:r>
            <a:endParaRPr lang="zh-CN" altLang="en-US" sz="3300" b="1"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4838" y="111175"/>
            <a:ext cx="2145573" cy="899356"/>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0960" y="102443"/>
            <a:ext cx="916490" cy="916490"/>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017" t="-367" r="41896" b="38512"/>
          <a:stretch>
            <a:fillRect/>
          </a:stretch>
        </p:blipFill>
        <p:spPr>
          <a:xfrm>
            <a:off x="-123825" y="-41275"/>
            <a:ext cx="12402820" cy="6962140"/>
          </a:xfrm>
          <a:prstGeom prst="rect">
            <a:avLst/>
          </a:prstGeom>
          <a:noFill/>
        </p:spPr>
      </p:pic>
      <p:cxnSp>
        <p:nvCxnSpPr>
          <p:cNvPr id="6" name="直接连接符 5"/>
          <p:cNvCxnSpPr/>
          <p:nvPr userDrawn="1"/>
        </p:nvCxnSpPr>
        <p:spPr>
          <a:xfrm>
            <a:off x="1458410" y="1018933"/>
            <a:ext cx="1069972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文本框 6"/>
          <p:cNvSpPr txBox="1"/>
          <p:nvPr userDrawn="1"/>
        </p:nvSpPr>
        <p:spPr>
          <a:xfrm>
            <a:off x="1331829" y="284670"/>
            <a:ext cx="7559993" cy="600164"/>
          </a:xfrm>
          <a:prstGeom prst="rect">
            <a:avLst/>
          </a:prstGeom>
          <a:noFill/>
        </p:spPr>
        <p:txBody>
          <a:bodyPr wrap="square" rtlCol="0">
            <a:spAutoFit/>
          </a:bodyPr>
          <a:lstStyle/>
          <a:p>
            <a:pPr algn="l"/>
            <a:r>
              <a:rPr lang="zh-CN" altLang="en-US" sz="3300" b="1"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rPr>
              <a:t>学习五四精神重要意义</a:t>
            </a:r>
            <a:endParaRPr lang="zh-CN" altLang="en-US" sz="3300" b="1"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endParaRPr>
          </a:p>
        </p:txBody>
      </p:sp>
      <p:pic>
        <p:nvPicPr>
          <p:cNvPr id="8"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4838" y="111175"/>
            <a:ext cx="2145573" cy="899356"/>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0960" y="102443"/>
            <a:ext cx="916490" cy="916490"/>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017" t="-367" r="41896" b="38512"/>
          <a:stretch>
            <a:fillRect/>
          </a:stretch>
        </p:blipFill>
        <p:spPr>
          <a:xfrm>
            <a:off x="-123825" y="-41275"/>
            <a:ext cx="12402820" cy="6962140"/>
          </a:xfrm>
          <a:prstGeom prst="rect">
            <a:avLst/>
          </a:prstGeom>
          <a:noFill/>
        </p:spPr>
      </p:pic>
      <p:cxnSp>
        <p:nvCxnSpPr>
          <p:cNvPr id="9" name="直接连接符 8"/>
          <p:cNvCxnSpPr/>
          <p:nvPr userDrawn="1"/>
        </p:nvCxnSpPr>
        <p:spPr>
          <a:xfrm>
            <a:off x="1458410" y="1018933"/>
            <a:ext cx="1069972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文本框 9"/>
          <p:cNvSpPr txBox="1"/>
          <p:nvPr userDrawn="1"/>
        </p:nvSpPr>
        <p:spPr>
          <a:xfrm>
            <a:off x="1331829" y="284670"/>
            <a:ext cx="7559993" cy="600164"/>
          </a:xfrm>
          <a:prstGeom prst="rect">
            <a:avLst/>
          </a:prstGeom>
          <a:noFill/>
        </p:spPr>
        <p:txBody>
          <a:bodyPr wrap="square" rtlCol="0">
            <a:spAutoFit/>
          </a:bodyPr>
          <a:lstStyle/>
          <a:p>
            <a:pPr algn="l"/>
            <a:r>
              <a:rPr lang="zh-CN" altLang="en-US" sz="3300" b="1"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rPr>
              <a:t>砥砺奋进 做新时代的有为青年</a:t>
            </a:r>
            <a:endParaRPr lang="zh-CN" altLang="en-US" sz="3300" b="1"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endParaRPr>
          </a:p>
        </p:txBody>
      </p:sp>
      <p:pic>
        <p:nvPicPr>
          <p:cNvPr id="11"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4838" y="111175"/>
            <a:ext cx="2145573" cy="899356"/>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0960" y="102443"/>
            <a:ext cx="916490" cy="916490"/>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E3EFB-57BF-49DD-B058-FD8DA81075D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FE6F1-2314-430B-B5B5-852E77F692F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tags" Target="../tags/tag2.xml"/><Relationship Id="rId3" Type="http://schemas.openxmlformats.org/officeDocument/2006/relationships/image" Target="../media/image1.tiff"/><Relationship Id="rId2" Type="http://schemas.openxmlformats.org/officeDocument/2006/relationships/image" Target="../media/image7.jpeg"/><Relationship Id="rId11" Type="http://schemas.openxmlformats.org/officeDocument/2006/relationships/notesSlide" Target="../notesSlides/notesSlide1.xml"/><Relationship Id="rId10"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l="5876" r="4838"/>
          <a:stretch>
            <a:fillRect/>
          </a:stretch>
        </p:blipFill>
        <p:spPr>
          <a:xfrm>
            <a:off x="92777" y="635"/>
            <a:ext cx="12248148" cy="68580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85959"/>
          <a:stretch>
            <a:fillRect/>
          </a:stretch>
        </p:blipFill>
        <p:spPr>
          <a:xfrm>
            <a:off x="-25463" y="5991726"/>
            <a:ext cx="12232973" cy="866274"/>
          </a:xfrm>
          <a:prstGeom prst="rect">
            <a:avLst/>
          </a:prstGeom>
        </p:spPr>
      </p:pic>
      <p:pic>
        <p:nvPicPr>
          <p:cNvPr id="17" name="图片 16"/>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92456" y="304559"/>
            <a:ext cx="1935115" cy="1201427"/>
          </a:xfrm>
          <a:prstGeom prst="rect">
            <a:avLst/>
          </a:prstGeom>
        </p:spPr>
      </p:pic>
      <p:pic>
        <p:nvPicPr>
          <p:cNvPr id="18" name="图片 17" descr="D:\素材\党\100周年041.png100周年041"/>
          <p:cNvPicPr>
            <a:picLocks noChangeAspect="1"/>
          </p:cNvPicPr>
          <p:nvPr/>
        </p:nvPicPr>
        <p:blipFill rotWithShape="1">
          <a:blip r:embed="rId6"/>
          <a:srcRect r="58098" b="68144"/>
          <a:stretch>
            <a:fillRect/>
          </a:stretch>
        </p:blipFill>
        <p:spPr>
          <a:xfrm flipH="1">
            <a:off x="6581775" y="635"/>
            <a:ext cx="5662930" cy="1922145"/>
          </a:xfrm>
          <a:prstGeom prst="rect">
            <a:avLst/>
          </a:prstGeom>
        </p:spPr>
      </p:pic>
      <p:sp>
        <p:nvSpPr>
          <p:cNvPr id="31" name="Aichitds1"/>
          <p:cNvSpPr txBox="1"/>
          <p:nvPr/>
        </p:nvSpPr>
        <p:spPr>
          <a:xfrm>
            <a:off x="631190" y="2170430"/>
            <a:ext cx="11210925" cy="1863725"/>
          </a:xfrm>
          <a:prstGeom prst="rect">
            <a:avLst/>
          </a:prstGeom>
          <a:noFill/>
        </p:spPr>
        <p:txBody>
          <a:bodyPr wrap="square" rtlCol="0">
            <a:spAutoFit/>
          </a:bodyPr>
          <a:lstStyle/>
          <a:p>
            <a:pPr algn="ctr">
              <a:lnSpc>
                <a:spcPct val="120000"/>
              </a:lnSpc>
            </a:pPr>
            <a:r>
              <a:rPr kumimoji="1" lang="zh-CN" altLang="en-US" sz="4800" b="1" dirty="0">
                <a:gradFill flip="none" rotWithShape="1">
                  <a:gsLst>
                    <a:gs pos="100000">
                      <a:srgbClr val="C00000"/>
                    </a:gs>
                    <a:gs pos="0">
                      <a:srgbClr val="FF0000"/>
                    </a:gs>
                  </a:gsLst>
                  <a:lin ang="5400000" scaled="1"/>
                  <a:tileRect/>
                </a:gradFill>
                <a:latin typeface="方正清刻本悦宋简体" panose="02000000000000000000" charset="-122"/>
                <a:ea typeface="方正清刻本悦宋简体" panose="02000000000000000000" charset="-122"/>
                <a:cs typeface="方正清刻本悦宋简体" panose="02000000000000000000" charset="-122"/>
                <a:sym typeface="微软雅黑" panose="020B0503020204020204" pitchFamily="34" charset="-122"/>
              </a:rPr>
              <a:t>中华人民共和国的成立和巩固</a:t>
            </a:r>
            <a:endParaRPr kumimoji="1" lang="zh-CN" altLang="en-US" sz="4800" b="1" dirty="0">
              <a:gradFill flip="none" rotWithShape="1">
                <a:gsLst>
                  <a:gs pos="100000">
                    <a:srgbClr val="C00000"/>
                  </a:gs>
                  <a:gs pos="0">
                    <a:srgbClr val="FF0000"/>
                  </a:gs>
                </a:gsLst>
                <a:lin ang="5400000" scaled="1"/>
                <a:tileRect/>
              </a:gradFill>
              <a:latin typeface="方正清刻本悦宋简体" panose="02000000000000000000" charset="-122"/>
              <a:ea typeface="方正清刻本悦宋简体" panose="02000000000000000000" charset="-122"/>
              <a:cs typeface="方正清刻本悦宋简体" panose="02000000000000000000" charset="-122"/>
              <a:sym typeface="微软雅黑" panose="020B0503020204020204" pitchFamily="34" charset="-122"/>
            </a:endParaRPr>
          </a:p>
          <a:p>
            <a:pPr algn="ctr">
              <a:lnSpc>
                <a:spcPct val="120000"/>
              </a:lnSpc>
            </a:pPr>
            <a:endParaRPr kumimoji="1" lang="zh-CN" altLang="en-US" sz="4800" b="1" dirty="0">
              <a:gradFill flip="none" rotWithShape="1">
                <a:gsLst>
                  <a:gs pos="100000">
                    <a:srgbClr val="C00000"/>
                  </a:gs>
                  <a:gs pos="0">
                    <a:srgbClr val="FF0000"/>
                  </a:gs>
                </a:gsLst>
                <a:lin ang="5400000" scaled="1"/>
                <a:tileRect/>
              </a:gradFill>
              <a:latin typeface="方正清刻本悦宋简体" panose="02000000000000000000" charset="-122"/>
              <a:ea typeface="方正清刻本悦宋简体" panose="02000000000000000000" charset="-122"/>
              <a:cs typeface="方正清刻本悦宋简体" panose="02000000000000000000" charset="-122"/>
              <a:sym typeface="微软雅黑" panose="020B0503020204020204" pitchFamily="34" charset="-122"/>
            </a:endParaRPr>
          </a:p>
        </p:txBody>
      </p:sp>
      <p:grpSp>
        <p:nvGrpSpPr>
          <p:cNvPr id="2" name="组合 1"/>
          <p:cNvGrpSpPr/>
          <p:nvPr/>
        </p:nvGrpSpPr>
        <p:grpSpPr>
          <a:xfrm>
            <a:off x="1788160" y="1101725"/>
            <a:ext cx="8292465" cy="829945"/>
            <a:chOff x="2805" y="472"/>
            <a:chExt cx="14723" cy="1307"/>
          </a:xfrm>
        </p:grpSpPr>
        <p:sp>
          <p:nvSpPr>
            <p:cNvPr id="3" name="文本框 2"/>
            <p:cNvSpPr txBox="1"/>
            <p:nvPr/>
          </p:nvSpPr>
          <p:spPr>
            <a:xfrm>
              <a:off x="4074" y="472"/>
              <a:ext cx="12254" cy="1307"/>
            </a:xfrm>
            <a:prstGeom prst="rect">
              <a:avLst/>
            </a:prstGeom>
            <a:noFill/>
          </p:spPr>
          <p:txBody>
            <a:bodyPr wrap="square">
              <a:spAutoFit/>
            </a:bodyPr>
            <a:p>
              <a:pPr algn="ctr"/>
              <a:r>
                <a:rPr lang="en-US" altLang="zh-CN" sz="2400" b="1" kern="100" spc="40" dirty="0">
                  <a:solidFill>
                    <a:schemeClr val="tx1">
                      <a:lumMod val="85000"/>
                      <a:lumOff val="15000"/>
                    </a:schemeClr>
                  </a:solidFill>
                  <a:effectLst/>
                  <a:latin typeface="等线" panose="02010600030101010101" charset="-122"/>
                  <a:ea typeface="Microsoft YaHei UI" panose="020B0503020204020204" pitchFamily="34" charset="-122"/>
                  <a:cs typeface="Times New Roman" panose="02020603050405020304" pitchFamily="18" charset="0"/>
                </a:rPr>
                <a:t> </a:t>
              </a:r>
              <a:r>
                <a:rPr lang="zh-CN" sz="4800" b="1" kern="100" spc="40" dirty="0">
                  <a:solidFill>
                    <a:schemeClr val="tx1">
                      <a:lumMod val="85000"/>
                      <a:lumOff val="15000"/>
                    </a:schemeClr>
                  </a:solidFill>
                  <a:effectLst/>
                  <a:latin typeface="楷体" panose="02010609060101010101" charset="-122"/>
                  <a:ea typeface="楷体" panose="02010609060101010101" charset="-122"/>
                  <a:cs typeface="苏新诗柳楷简" panose="02010600000101010101" charset="-122"/>
                </a:rPr>
                <a:t>百年党史之</a:t>
              </a:r>
              <a:endParaRPr lang="zh-CN" sz="4800" b="1" kern="100" spc="40" dirty="0">
                <a:solidFill>
                  <a:schemeClr val="tx1">
                    <a:lumMod val="85000"/>
                    <a:lumOff val="15000"/>
                  </a:schemeClr>
                </a:solidFill>
                <a:effectLst/>
                <a:latin typeface="楷体" panose="02010609060101010101" charset="-122"/>
                <a:ea typeface="楷体" panose="02010609060101010101" charset="-122"/>
                <a:cs typeface="苏新诗柳楷简" panose="02010600000101010101" charset="-122"/>
              </a:endParaRPr>
            </a:p>
          </p:txBody>
        </p:sp>
        <p:grpSp>
          <p:nvGrpSpPr>
            <p:cNvPr id="20" name="组合 19"/>
            <p:cNvGrpSpPr/>
            <p:nvPr/>
          </p:nvGrpSpPr>
          <p:grpSpPr>
            <a:xfrm rot="0">
              <a:off x="2805" y="735"/>
              <a:ext cx="1258" cy="393"/>
              <a:chOff x="2557897" y="3145550"/>
              <a:chExt cx="1190273" cy="372033"/>
            </a:xfrm>
            <a:solidFill>
              <a:srgbClr val="F50000"/>
            </a:solidFill>
          </p:grpSpPr>
          <p:sp>
            <p:nvSpPr>
              <p:cNvPr id="21" name="星形: 五角 20"/>
              <p:cNvSpPr/>
              <p:nvPr/>
            </p:nvSpPr>
            <p:spPr>
              <a:xfrm>
                <a:off x="2967017" y="3145550"/>
                <a:ext cx="372033" cy="372033"/>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8" name="星形: 五角 21"/>
              <p:cNvSpPr/>
              <p:nvPr/>
            </p:nvSpPr>
            <p:spPr>
              <a:xfrm>
                <a:off x="3376137" y="3145550"/>
                <a:ext cx="372033" cy="372033"/>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3" name="星形: 五角 22"/>
              <p:cNvSpPr/>
              <p:nvPr/>
            </p:nvSpPr>
            <p:spPr>
              <a:xfrm>
                <a:off x="2557897" y="3145550"/>
                <a:ext cx="372033" cy="372033"/>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24" name="组合 23"/>
            <p:cNvGrpSpPr/>
            <p:nvPr/>
          </p:nvGrpSpPr>
          <p:grpSpPr>
            <a:xfrm rot="0">
              <a:off x="16270" y="735"/>
              <a:ext cx="1258" cy="393"/>
              <a:chOff x="2557897" y="3145550"/>
              <a:chExt cx="1190273" cy="372033"/>
            </a:xfrm>
            <a:solidFill>
              <a:srgbClr val="F50000"/>
            </a:solidFill>
          </p:grpSpPr>
          <p:sp>
            <p:nvSpPr>
              <p:cNvPr id="25" name="星形: 五角 24"/>
              <p:cNvSpPr/>
              <p:nvPr/>
            </p:nvSpPr>
            <p:spPr>
              <a:xfrm>
                <a:off x="2967017" y="3145550"/>
                <a:ext cx="372033" cy="372033"/>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6" name="星形: 五角 25"/>
              <p:cNvSpPr/>
              <p:nvPr/>
            </p:nvSpPr>
            <p:spPr>
              <a:xfrm>
                <a:off x="3376137" y="3145550"/>
                <a:ext cx="372033" cy="372033"/>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7" name="星形: 五角 26"/>
              <p:cNvSpPr/>
              <p:nvPr/>
            </p:nvSpPr>
            <p:spPr>
              <a:xfrm>
                <a:off x="2557897" y="3145550"/>
                <a:ext cx="372033" cy="372033"/>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pic>
        <p:nvPicPr>
          <p:cNvPr id="6" name="群星 - 歌唱祖国">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9987280" y="5700395"/>
            <a:ext cx="619125" cy="619125"/>
          </a:xfrm>
          <a:prstGeom prst="rect">
            <a:avLst/>
          </a:prstGeom>
        </p:spPr>
      </p:pic>
      <p:sp>
        <p:nvSpPr>
          <p:cNvPr id="5" name="文本框 4"/>
          <p:cNvSpPr txBox="1"/>
          <p:nvPr/>
        </p:nvSpPr>
        <p:spPr>
          <a:xfrm>
            <a:off x="6517005" y="4876800"/>
            <a:ext cx="3919855" cy="368300"/>
          </a:xfrm>
          <a:prstGeom prst="rect">
            <a:avLst/>
          </a:prstGeom>
          <a:noFill/>
        </p:spPr>
        <p:txBody>
          <a:bodyPr wrap="square" rtlCol="0">
            <a:spAutoFit/>
          </a:bodyPr>
          <a:p>
            <a:r>
              <a:rPr lang="zh-CN" altLang="en-US" b="1">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苏州工业园区星海实验中学</a:t>
            </a:r>
            <a:r>
              <a:rPr lang="en-US" altLang="zh-CN" b="1">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  </a:t>
            </a:r>
            <a:r>
              <a:rPr lang="zh-CN" altLang="en-US" b="1">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rPr>
              <a:t>陆建华</a:t>
            </a:r>
            <a:endParaRPr lang="zh-CN" altLang="en-US" b="1">
              <a:gradFill>
                <a:gsLst>
                  <a:gs pos="0">
                    <a:srgbClr val="7B32B2"/>
                  </a:gs>
                  <a:gs pos="100000">
                    <a:srgbClr val="401A5D"/>
                  </a:gs>
                </a:gsLst>
                <a:lin scaled="0"/>
              </a:gra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3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三、核心素养专练</a:t>
              </a:r>
              <a:endPar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7" name="文本框 16"/>
          <p:cNvSpPr txBox="1"/>
          <p:nvPr/>
        </p:nvSpPr>
        <p:spPr>
          <a:xfrm>
            <a:off x="0" y="1083945"/>
            <a:ext cx="12192635" cy="4615815"/>
          </a:xfrm>
          <a:prstGeom prst="rect">
            <a:avLst/>
          </a:prstGeom>
          <a:noFill/>
          <a:ln w="9525">
            <a:noFill/>
          </a:ln>
        </p:spPr>
        <p:txBody>
          <a:bodyPr wrap="square">
            <a:spAutoFit/>
          </a:bodyPr>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唯物史观</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1949</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年毛泽东成为《时代》周刊封面人物，毛泽东能够成为《时代》周刊封面人物的主要原因是：</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领导成立新中国，引发中国社会巨变</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B.</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取得抗日战争的伟大胜利，中华民族由衰落走向振兴</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C.</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实行改革开放，开创中国特色社会主义道路</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D.</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提出</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和平共处五项原则</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，新中国外交成熟</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nvSpPr>
        <p:spPr>
          <a:xfrm>
            <a:off x="9662795" y="2724150"/>
            <a:ext cx="1508125" cy="1861185"/>
          </a:xfrm>
          <a:prstGeom prst="rect">
            <a:avLst/>
          </a:prstGeom>
          <a:noFill/>
          <a:ln w="9525">
            <a:noFill/>
          </a:ln>
        </p:spPr>
        <p:txBody>
          <a:bodyPr wrap="square" anchor="t">
            <a:spAutoFit/>
          </a:bodyPr>
          <a:p>
            <a:pPr eaLnBrk="0" hangingPunct="0"/>
            <a:r>
              <a:rPr lang="en-US" altLang="zh-CN" sz="11500" dirty="0">
                <a:solidFill>
                  <a:srgbClr val="FF0000"/>
                </a:solidFill>
                <a:latin typeface="楷体" panose="02010609060101010101" charset="-122"/>
                <a:ea typeface="楷体" panose="02010609060101010101" charset="-122"/>
              </a:rPr>
              <a:t>A</a:t>
            </a:r>
            <a:endParaRPr lang="en-US" altLang="zh-CN" sz="11500" dirty="0">
              <a:solidFill>
                <a:srgbClr val="FF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三、核心素养专练</a:t>
              </a:r>
              <a:endPar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7" name="文本框 16"/>
          <p:cNvSpPr txBox="1"/>
          <p:nvPr/>
        </p:nvSpPr>
        <p:spPr>
          <a:xfrm>
            <a:off x="-635" y="1053465"/>
            <a:ext cx="12192635" cy="5262245"/>
          </a:xfrm>
          <a:prstGeom prst="rect">
            <a:avLst/>
          </a:prstGeom>
          <a:noFill/>
          <a:ln w="9525">
            <a:noFill/>
          </a:ln>
        </p:spPr>
        <p:txBody>
          <a:bodyPr wrap="square">
            <a:spAutoFit/>
          </a:bodyPr>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唯物史观</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endParaRPr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2</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中华人民共和国成立初期的土地改革，是中国广大地区社会结构的大变动，把地主阶级控制下的旧农村变成农民当家做主的新农村。这场激烈的阶级斗争有利于</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土地公有制的确立，生产力的解放</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B.</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进一步进行民主化、工业化建设</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C.</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农村更快地向共产主义过渡</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D.</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实行包干到户，农村走向富裕之路</a:t>
            </a:r>
            <a:endParaRPr lang="zh-CN"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nvSpPr>
        <p:spPr>
          <a:xfrm>
            <a:off x="9310370" y="3181350"/>
            <a:ext cx="1508125" cy="1861185"/>
          </a:xfrm>
          <a:prstGeom prst="rect">
            <a:avLst/>
          </a:prstGeom>
          <a:noFill/>
          <a:ln w="9525">
            <a:noFill/>
          </a:ln>
        </p:spPr>
        <p:txBody>
          <a:bodyPr wrap="square" anchor="t">
            <a:spAutoFit/>
          </a:bodyPr>
          <a:p>
            <a:pPr eaLnBrk="0" hangingPunct="0"/>
            <a:r>
              <a:rPr lang="en-US" altLang="zh-CN" sz="11500" dirty="0">
                <a:solidFill>
                  <a:srgbClr val="FF0000"/>
                </a:solidFill>
                <a:latin typeface="楷体" panose="02010609060101010101" charset="-122"/>
                <a:ea typeface="楷体" panose="02010609060101010101" charset="-122"/>
              </a:rPr>
              <a:t>B</a:t>
            </a:r>
            <a:endParaRPr lang="en-US" altLang="zh-CN" sz="11500" dirty="0">
              <a:solidFill>
                <a:srgbClr val="FF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三、核心素养专练</a:t>
              </a:r>
              <a:endPar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7" name="文本框 16"/>
          <p:cNvSpPr txBox="1"/>
          <p:nvPr/>
        </p:nvSpPr>
        <p:spPr>
          <a:xfrm>
            <a:off x="-635" y="1080770"/>
            <a:ext cx="12192635" cy="5262245"/>
          </a:xfrm>
          <a:prstGeom prst="rect">
            <a:avLst/>
          </a:prstGeom>
          <a:noFill/>
          <a:ln w="9525">
            <a:noFill/>
          </a:ln>
        </p:spPr>
        <p:txBody>
          <a:bodyPr wrap="square">
            <a:spAutoFit/>
          </a:bodyPr>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时空观念</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3</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历史影片能艺术地再现历史。下列四部影片所反映的历史事件按时间顺序排列正确的是</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zh-CN" altLang="en-US" sz="2800" b="1">
                <a:solidFill>
                  <a:srgbClr val="000000"/>
                </a:solidFill>
                <a:latin typeface="Calibri" panose="020F0502020204030204" charset="0"/>
                <a:ea typeface="宋体" panose="02010600030101010101" pitchFamily="2" charset="-122"/>
                <a:cs typeface="宋体" panose="02010600030101010101" pitchFamily="2" charset="-122"/>
              </a:rPr>
              <a:t>①《南京！南京！》</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Calibri" panose="020F0502020204030204" charset="0"/>
                <a:ea typeface="宋体" panose="02010600030101010101" pitchFamily="2" charset="-122"/>
                <a:cs typeface="宋体" panose="02010600030101010101" pitchFamily="2" charset="-122"/>
              </a:rPr>
              <a:t>②</a:t>
            </a:r>
            <a:r>
              <a:rPr lang="zh-CN" altLang="en-US" sz="2800" b="1">
                <a:solidFill>
                  <a:srgbClr val="000000"/>
                </a:solidFill>
                <a:latin typeface="Calibri" panose="020F0502020204030204" charset="0"/>
                <a:ea typeface="宋体" panose="02010600030101010101" pitchFamily="2" charset="-122"/>
                <a:cs typeface="宋体" panose="02010600030101010101" pitchFamily="2" charset="-122"/>
              </a:rPr>
              <a:t>《甲午风云》</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Calibri" panose="020F0502020204030204" charset="0"/>
                <a:ea typeface="宋体" panose="02010600030101010101" pitchFamily="2" charset="-122"/>
                <a:cs typeface="宋体" panose="02010600030101010101" pitchFamily="2" charset="-122"/>
              </a:rPr>
              <a:t>③</a:t>
            </a:r>
            <a:r>
              <a:rPr lang="zh-CN" altLang="en-US" sz="2800" b="1">
                <a:solidFill>
                  <a:srgbClr val="000000"/>
                </a:solidFill>
                <a:latin typeface="Calibri" panose="020F0502020204030204" charset="0"/>
                <a:ea typeface="宋体" panose="02010600030101010101" pitchFamily="2" charset="-122"/>
                <a:cs typeface="宋体" panose="02010600030101010101" pitchFamily="2" charset="-122"/>
              </a:rPr>
              <a:t>《开国大典》</a:t>
            </a:r>
            <a:endParaRPr lang="zh-CN" altLang="en-US" sz="2800" b="1">
              <a:solidFill>
                <a:srgbClr val="000000"/>
              </a:solidFill>
              <a:latin typeface="Calibri" panose="020F0502020204030204" charset="0"/>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Calibri" panose="020F0502020204030204" charset="0"/>
                <a:ea typeface="宋体" panose="02010600030101010101" pitchFamily="2" charset="-122"/>
                <a:cs typeface="宋体" panose="02010600030101010101" pitchFamily="2" charset="-122"/>
              </a:rPr>
              <a:t>④</a:t>
            </a:r>
            <a:r>
              <a:rPr lang="zh-CN" altLang="en-US" sz="2800" b="1">
                <a:solidFill>
                  <a:srgbClr val="000000"/>
                </a:solidFill>
                <a:latin typeface="Calibri" panose="020F0502020204030204" charset="0"/>
                <a:ea typeface="宋体" panose="02010600030101010101" pitchFamily="2" charset="-122"/>
                <a:cs typeface="宋体" panose="02010600030101010101" pitchFamily="2" charset="-122"/>
              </a:rPr>
              <a:t>《挺进中原》</a:t>
            </a:r>
            <a:endParaRPr lang="zh-CN" altLang="en-US" sz="2800" b="1">
              <a:solidFill>
                <a:srgbClr val="000000"/>
              </a:solidFill>
              <a:latin typeface="Calibri" panose="020F0502020204030204" charset="0"/>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a:t>
            </a:r>
            <a:r>
              <a:rPr lang="zh-CN" altLang="en-US" sz="2800" b="1">
                <a:solidFill>
                  <a:srgbClr val="000000"/>
                </a:solidFill>
                <a:latin typeface="Calibri" panose="020F0502020204030204" charset="0"/>
                <a:ea typeface="宋体" panose="02010600030101010101" pitchFamily="2" charset="-122"/>
                <a:cs typeface="宋体" panose="02010600030101010101" pitchFamily="2" charset="-122"/>
                <a:sym typeface="+mn-ea"/>
              </a:rPr>
              <a:t>①</a:t>
            </a:r>
            <a:r>
              <a:rPr lang="en-US" altLang="zh-CN" sz="2800" b="1">
                <a:solidFill>
                  <a:srgbClr val="000000"/>
                </a:solidFill>
                <a:latin typeface="Calibri" panose="020F0502020204030204" charset="0"/>
                <a:ea typeface="宋体" panose="02010600030101010101" pitchFamily="2" charset="-122"/>
                <a:cs typeface="宋体" panose="02010600030101010101" pitchFamily="2" charset="-122"/>
                <a:sym typeface="+mn-ea"/>
              </a:rPr>
              <a:t>②③④   B.②③</a:t>
            </a:r>
            <a:r>
              <a:rPr lang="zh-CN" altLang="en-US" sz="2800" b="1">
                <a:solidFill>
                  <a:srgbClr val="000000"/>
                </a:solidFill>
                <a:latin typeface="Calibri" panose="020F0502020204030204" charset="0"/>
                <a:ea typeface="宋体" panose="02010600030101010101" pitchFamily="2" charset="-122"/>
                <a:cs typeface="宋体" panose="02010600030101010101" pitchFamily="2" charset="-122"/>
                <a:sym typeface="+mn-ea"/>
              </a:rPr>
              <a:t>①</a:t>
            </a:r>
            <a:r>
              <a:rPr lang="en-US" altLang="zh-CN" sz="2800" b="1">
                <a:solidFill>
                  <a:srgbClr val="000000"/>
                </a:solidFill>
                <a:latin typeface="Calibri" panose="020F0502020204030204" charset="0"/>
                <a:ea typeface="宋体" panose="02010600030101010101" pitchFamily="2" charset="-122"/>
                <a:cs typeface="宋体" panose="02010600030101010101" pitchFamily="2" charset="-122"/>
                <a:sym typeface="+mn-ea"/>
              </a:rPr>
              <a:t>④  C.</a:t>
            </a:r>
            <a:r>
              <a:rPr lang="zh-CN" altLang="en-US" sz="2800" b="1">
                <a:solidFill>
                  <a:srgbClr val="000000"/>
                </a:solidFill>
                <a:latin typeface="Calibri" panose="020F0502020204030204" charset="0"/>
                <a:ea typeface="宋体" panose="02010600030101010101" pitchFamily="2" charset="-122"/>
                <a:cs typeface="宋体" panose="02010600030101010101" pitchFamily="2" charset="-122"/>
                <a:sym typeface="+mn-ea"/>
              </a:rPr>
              <a:t>①</a:t>
            </a:r>
            <a:r>
              <a:rPr lang="en-US" altLang="zh-CN" sz="2800" b="1">
                <a:solidFill>
                  <a:srgbClr val="000000"/>
                </a:solidFill>
                <a:latin typeface="Calibri" panose="020F0502020204030204" charset="0"/>
                <a:ea typeface="宋体" panose="02010600030101010101" pitchFamily="2" charset="-122"/>
                <a:cs typeface="宋体" panose="02010600030101010101" pitchFamily="2" charset="-122"/>
                <a:sym typeface="+mn-ea"/>
              </a:rPr>
              <a:t>②④③  D.②</a:t>
            </a:r>
            <a:r>
              <a:rPr lang="zh-CN" altLang="en-US" sz="2800" b="1">
                <a:solidFill>
                  <a:srgbClr val="000000"/>
                </a:solidFill>
                <a:latin typeface="Calibri" panose="020F0502020204030204" charset="0"/>
                <a:ea typeface="宋体" panose="02010600030101010101" pitchFamily="2" charset="-122"/>
                <a:cs typeface="宋体" panose="02010600030101010101" pitchFamily="2" charset="-122"/>
                <a:sym typeface="+mn-ea"/>
              </a:rPr>
              <a:t>①</a:t>
            </a:r>
            <a:r>
              <a:rPr lang="en-US" altLang="zh-CN" sz="2800" b="1">
                <a:solidFill>
                  <a:srgbClr val="000000"/>
                </a:solidFill>
                <a:latin typeface="Calibri" panose="020F0502020204030204" charset="0"/>
                <a:ea typeface="宋体" panose="02010600030101010101" pitchFamily="2" charset="-122"/>
                <a:cs typeface="宋体" panose="02010600030101010101" pitchFamily="2" charset="-122"/>
                <a:sym typeface="+mn-ea"/>
              </a:rPr>
              <a:t>④③</a:t>
            </a:r>
            <a:endPar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nvSpPr>
        <p:spPr>
          <a:xfrm>
            <a:off x="9653270" y="2971800"/>
            <a:ext cx="1508125" cy="1861185"/>
          </a:xfrm>
          <a:prstGeom prst="rect">
            <a:avLst/>
          </a:prstGeom>
          <a:noFill/>
          <a:ln w="9525">
            <a:noFill/>
          </a:ln>
        </p:spPr>
        <p:txBody>
          <a:bodyPr wrap="square" anchor="t">
            <a:spAutoFit/>
          </a:bodyPr>
          <a:p>
            <a:pPr eaLnBrk="0" hangingPunct="0"/>
            <a:r>
              <a:rPr lang="en-US" altLang="zh-CN" sz="11500" dirty="0">
                <a:solidFill>
                  <a:srgbClr val="FF0000"/>
                </a:solidFill>
                <a:latin typeface="楷体" panose="02010609060101010101" charset="-122"/>
                <a:ea typeface="楷体" panose="02010609060101010101" charset="-122"/>
              </a:rPr>
              <a:t>D</a:t>
            </a:r>
            <a:endParaRPr lang="en-US" altLang="zh-CN" sz="11500" dirty="0">
              <a:solidFill>
                <a:srgbClr val="FF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三、核心素养专练</a:t>
              </a:r>
              <a:endPar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7" name="文本框 16"/>
          <p:cNvSpPr txBox="1"/>
          <p:nvPr/>
        </p:nvSpPr>
        <p:spPr>
          <a:xfrm>
            <a:off x="0" y="964565"/>
            <a:ext cx="12192635" cy="5908040"/>
          </a:xfrm>
          <a:prstGeom prst="rect">
            <a:avLst/>
          </a:prstGeom>
          <a:noFill/>
          <a:ln w="9525">
            <a:noFill/>
          </a:ln>
        </p:spPr>
        <p:txBody>
          <a:bodyPr wrap="square">
            <a:spAutoFit/>
          </a:bodyPr>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史料实证</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4</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1950</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年</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6</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月，新中国在新解放区进行土地改革，废除封建地主土地所有制，实行农民土地所有制。到</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1952</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年底土改完成时，全国粮食总产量由</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1950</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年的</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1.32</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亿吨增长为</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1.63</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亿吨，人均粮食由</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1950</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年的</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239.4</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公斤增长为</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285.2</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公斤。这从本质上反映出</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新中国成为一个独立自主的国家</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B.</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生产关系的变革对生产力的推动</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C.</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土地改革促进了国家工业化建设</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D.</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生产的发展推动了新政权的巩固</a:t>
            </a:r>
            <a:endParaRPr lang="zh-CN"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nvSpPr>
        <p:spPr>
          <a:xfrm>
            <a:off x="9662795" y="3562350"/>
            <a:ext cx="1508125" cy="1861185"/>
          </a:xfrm>
          <a:prstGeom prst="rect">
            <a:avLst/>
          </a:prstGeom>
          <a:noFill/>
          <a:ln w="9525">
            <a:noFill/>
          </a:ln>
        </p:spPr>
        <p:txBody>
          <a:bodyPr wrap="square" anchor="t">
            <a:spAutoFit/>
          </a:bodyPr>
          <a:p>
            <a:pPr eaLnBrk="0" hangingPunct="0"/>
            <a:r>
              <a:rPr lang="en-US" altLang="zh-CN" sz="11500" dirty="0">
                <a:solidFill>
                  <a:srgbClr val="FF0000"/>
                </a:solidFill>
                <a:latin typeface="楷体" panose="02010609060101010101" charset="-122"/>
                <a:ea typeface="楷体" panose="02010609060101010101" charset="-122"/>
              </a:rPr>
              <a:t>B</a:t>
            </a:r>
            <a:endParaRPr lang="en-US" altLang="zh-CN" sz="11500" dirty="0">
              <a:solidFill>
                <a:srgbClr val="FF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三、核心素养专练</a:t>
              </a:r>
              <a:endPar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7" name="文本框 16"/>
          <p:cNvSpPr txBox="1"/>
          <p:nvPr/>
        </p:nvSpPr>
        <p:spPr>
          <a:xfrm>
            <a:off x="0" y="993140"/>
            <a:ext cx="12192635" cy="5262245"/>
          </a:xfrm>
          <a:prstGeom prst="rect">
            <a:avLst/>
          </a:prstGeom>
          <a:noFill/>
          <a:ln w="9525">
            <a:noFill/>
          </a:ln>
        </p:spPr>
        <p:txBody>
          <a:bodyPr wrap="square">
            <a:spAutoFit/>
          </a:bodyPr>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历史解释</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5</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1950</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年国防费用占国家财政支出比例达到</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41.1%</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，次年增至</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43%</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，为新中国成立后的最高峰。直至</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1952</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年，经济建设费用才略微超过了国防费用。材料中国防费用增高的原因是</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抗美援朝</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B.</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对抗苏联</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C.“</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一五</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计划</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D.</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研制核武器</a:t>
            </a:r>
            <a:endParaRPr lang="zh-CN"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nvSpPr>
        <p:spPr>
          <a:xfrm>
            <a:off x="9662795" y="3181350"/>
            <a:ext cx="1508125" cy="1861185"/>
          </a:xfrm>
          <a:prstGeom prst="rect">
            <a:avLst/>
          </a:prstGeom>
          <a:noFill/>
          <a:ln w="9525">
            <a:noFill/>
          </a:ln>
        </p:spPr>
        <p:txBody>
          <a:bodyPr wrap="square" anchor="t">
            <a:spAutoFit/>
          </a:bodyPr>
          <a:p>
            <a:pPr eaLnBrk="0" hangingPunct="0"/>
            <a:r>
              <a:rPr lang="en-US" altLang="zh-CN" sz="11500" dirty="0">
                <a:solidFill>
                  <a:srgbClr val="FF0000"/>
                </a:solidFill>
                <a:latin typeface="楷体" panose="02010609060101010101" charset="-122"/>
                <a:ea typeface="楷体" panose="02010609060101010101" charset="-122"/>
              </a:rPr>
              <a:t>A</a:t>
            </a:r>
            <a:endParaRPr lang="en-US" altLang="zh-CN" sz="11500" dirty="0">
              <a:solidFill>
                <a:srgbClr val="FF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三、材料题解题技巧</a:t>
              </a:r>
              <a:endParaRPr lang="en-US" altLang="zh-CN"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2292" name="文本框 102"/>
          <p:cNvSpPr txBox="1"/>
          <p:nvPr/>
        </p:nvSpPr>
        <p:spPr>
          <a:xfrm>
            <a:off x="86360" y="1184275"/>
            <a:ext cx="11788775" cy="2245360"/>
          </a:xfrm>
          <a:prstGeom prst="rect">
            <a:avLst/>
          </a:prstGeom>
          <a:noFill/>
        </p:spPr>
        <p:style>
          <a:lnRef idx="2">
            <a:schemeClr val="accent3"/>
          </a:lnRef>
          <a:fillRef idx="1">
            <a:schemeClr val="lt1"/>
          </a:fillRef>
          <a:effectRef idx="0">
            <a:schemeClr val="accent3"/>
          </a:effectRef>
          <a:fontRef idx="minor">
            <a:schemeClr val="dk1"/>
          </a:fontRef>
        </p:style>
        <p:txBody>
          <a:bodyPr wrap="square" anchor="t">
            <a:spAutoFit/>
          </a:bodyPr>
          <a:p>
            <a:pPr algn="just" eaLnBrk="0" fontAlgn="auto" hangingPunct="0">
              <a:lnSpc>
                <a:spcPct val="100000"/>
              </a:lnSpc>
            </a:pPr>
            <a:r>
              <a:rPr sz="2800" b="0" dirty="0">
                <a:latin typeface="黑体" panose="02010609060101010101" charset="-122"/>
                <a:ea typeface="黑体" panose="02010609060101010101" charset="-122"/>
                <a:cs typeface="黑体" panose="02010609060101010101" charset="-122"/>
              </a:rPr>
              <a:t>材料一</a:t>
            </a:r>
            <a:r>
              <a:rPr lang="en-US" sz="2800" b="0" dirty="0">
                <a:latin typeface="黑体" panose="02010609060101010101" charset="-122"/>
                <a:ea typeface="黑体" panose="02010609060101010101" charset="-122"/>
                <a:cs typeface="黑体" panose="02010609060101010101" charset="-122"/>
              </a:rPr>
              <a:t> </a:t>
            </a:r>
            <a:r>
              <a:rPr lang="en-US" sz="2800" b="0" dirty="0">
                <a:latin typeface="楷体" panose="02010609060101010101" charset="-122"/>
                <a:ea typeface="楷体" panose="02010609060101010101" charset="-122"/>
                <a:cs typeface="楷体" panose="02010609060101010101" charset="-122"/>
              </a:rPr>
              <a:t>20</a:t>
            </a:r>
            <a:r>
              <a:rPr lang="zh-CN" altLang="en-US" sz="2800" b="0" dirty="0">
                <a:latin typeface="楷体" panose="02010609060101010101" charset="-122"/>
                <a:ea typeface="楷体" panose="02010609060101010101" charset="-122"/>
                <a:cs typeface="楷体" panose="02010609060101010101" charset="-122"/>
              </a:rPr>
              <a:t>世纪</a:t>
            </a:r>
            <a:r>
              <a:rPr lang="en-US" altLang="zh-CN" sz="2800" b="0" dirty="0">
                <a:latin typeface="楷体" panose="02010609060101010101" charset="-122"/>
                <a:ea typeface="楷体" panose="02010609060101010101" charset="-122"/>
                <a:cs typeface="楷体" panose="02010609060101010101" charset="-122"/>
              </a:rPr>
              <a:t>40</a:t>
            </a:r>
            <a:r>
              <a:rPr lang="zh-CN" altLang="en-US" sz="2800" b="0" dirty="0">
                <a:latin typeface="楷体" panose="02010609060101010101" charset="-122"/>
                <a:ea typeface="楷体" panose="02010609060101010101" charset="-122"/>
                <a:cs typeface="楷体" panose="02010609060101010101" charset="-122"/>
              </a:rPr>
              <a:t>年代末，著名民主人士张元济重游中南海勤政殿，不胜感慨地说：</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与这个</a:t>
            </a:r>
            <a:r>
              <a:rPr lang="zh-CN" altLang="en-US" sz="2800" dirty="0">
                <a:latin typeface="楷体" panose="02010609060101010101" charset="-122"/>
                <a:ea typeface="楷体" panose="02010609060101010101" charset="-122"/>
                <a:cs typeface="楷体" panose="02010609060101010101" charset="-122"/>
                <a:sym typeface="+mn-ea"/>
              </a:rPr>
              <a:t>勤政殿一别已</a:t>
            </a:r>
            <a:r>
              <a:rPr lang="en-US" altLang="zh-CN" sz="2800" dirty="0">
                <a:latin typeface="楷体" panose="02010609060101010101" charset="-122"/>
                <a:ea typeface="楷体" panose="02010609060101010101" charset="-122"/>
                <a:cs typeface="楷体" panose="02010609060101010101" charset="-122"/>
                <a:sym typeface="+mn-ea"/>
              </a:rPr>
              <a:t>52</a:t>
            </a:r>
            <a:r>
              <a:rPr lang="zh-CN" altLang="en-US" sz="2800" dirty="0">
                <a:latin typeface="楷体" panose="02010609060101010101" charset="-122"/>
                <a:ea typeface="楷体" panose="02010609060101010101" charset="-122"/>
                <a:cs typeface="楷体" panose="02010609060101010101" charset="-122"/>
                <a:sym typeface="+mn-ea"/>
              </a:rPr>
              <a:t>年了，上次来是光绪帝召见。新政行了不久，发生了政变。康、梁远去，而他（指光绪帝）被禁天牢。想不到（我）以衰老之年，能够亲眼看到新中国的诞生</a:t>
            </a:r>
            <a:r>
              <a:rPr lang="en-US" altLang="zh-CN" sz="2800" dirty="0">
                <a:latin typeface="楷体" panose="02010609060101010101" charset="-122"/>
                <a:ea typeface="楷体" panose="02010609060101010101" charset="-122"/>
                <a:cs typeface="楷体" panose="02010609060101010101" charset="-122"/>
                <a:sym typeface="+mn-ea"/>
              </a:rPr>
              <a:t>……</a:t>
            </a:r>
            <a:r>
              <a:rPr lang="zh-CN" altLang="en-US" sz="2800" dirty="0">
                <a:latin typeface="楷体" panose="02010609060101010101" charset="-122"/>
                <a:ea typeface="楷体" panose="02010609060101010101" charset="-122"/>
                <a:cs typeface="楷体" panose="02010609060101010101" charset="-122"/>
                <a:sym typeface="+mn-ea"/>
              </a:rPr>
              <a:t>自己能够参加这个人民的协商会议，真是荣誉极了，高兴极了。</a:t>
            </a:r>
            <a:r>
              <a:rPr lang="en-US" altLang="zh-CN" sz="2800" dirty="0">
                <a:latin typeface="楷体" panose="02010609060101010101" charset="-122"/>
                <a:ea typeface="楷体" panose="02010609060101010101" charset="-122"/>
                <a:cs typeface="楷体" panose="02010609060101010101" charset="-122"/>
                <a:sym typeface="+mn-ea"/>
              </a:rPr>
              <a:t>”</a:t>
            </a:r>
            <a:endParaRPr lang="en-US" altLang="zh-CN" sz="2800" b="0" dirty="0">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12290" name="Text Box 6"/>
          <p:cNvSpPr txBox="1"/>
          <p:nvPr/>
        </p:nvSpPr>
        <p:spPr>
          <a:xfrm>
            <a:off x="86360" y="3666490"/>
            <a:ext cx="11788140" cy="891540"/>
          </a:xfrm>
          <a:prstGeom prst="rect">
            <a:avLst/>
          </a:prstGeom>
          <a:noFill/>
          <a:ln w="9525">
            <a:noFill/>
          </a:ln>
        </p:spPr>
        <p:txBody>
          <a:bodyPr wrap="square" anchor="t">
            <a:spAutoFit/>
          </a:bodyPr>
          <a:p>
            <a:pPr marL="842645" indent="-842645" algn="just">
              <a:buClrTx/>
              <a:buFont typeface="Arial" panose="020B0604020202020204" pitchFamily="34" charset="0"/>
              <a:buNone/>
            </a:pPr>
            <a:r>
              <a:rPr altLang="zh-CN" sz="2600" b="0" dirty="0">
                <a:latin typeface="宋体" panose="02010600030101010101" pitchFamily="2" charset="-122"/>
                <a:ea typeface="宋体" panose="02010600030101010101" pitchFamily="2" charset="-122"/>
                <a:cs typeface="宋体" panose="02010600030101010101" pitchFamily="2" charset="-122"/>
              </a:rPr>
              <a:t>（1）</a:t>
            </a:r>
            <a:r>
              <a:rPr lang="zh-CN" sz="2600" b="0" dirty="0">
                <a:latin typeface="宋体" panose="02010600030101010101" pitchFamily="2" charset="-122"/>
                <a:ea typeface="宋体" panose="02010600030101010101" pitchFamily="2" charset="-122"/>
                <a:cs typeface="宋体" panose="02010600030101010101" pitchFamily="2" charset="-122"/>
              </a:rPr>
              <a:t>依据材料一，指出张元济参加的</a:t>
            </a:r>
            <a:r>
              <a:rPr lang="en-US" altLang="zh-CN" sz="2600" b="0" dirty="0">
                <a:latin typeface="宋体" panose="02010600030101010101" pitchFamily="2" charset="-122"/>
                <a:ea typeface="宋体" panose="02010600030101010101" pitchFamily="2" charset="-122"/>
                <a:cs typeface="宋体" panose="02010600030101010101" pitchFamily="2" charset="-122"/>
              </a:rPr>
              <a:t>“</a:t>
            </a:r>
            <a:r>
              <a:rPr lang="zh-CN" altLang="en-US" sz="2600" b="0" dirty="0">
                <a:latin typeface="宋体" panose="02010600030101010101" pitchFamily="2" charset="-122"/>
                <a:ea typeface="宋体" panose="02010600030101010101" pitchFamily="2" charset="-122"/>
                <a:cs typeface="宋体" panose="02010600030101010101" pitchFamily="2" charset="-122"/>
              </a:rPr>
              <a:t>这个人民的协商会议</a:t>
            </a:r>
            <a:r>
              <a:rPr lang="en-US" altLang="zh-CN" sz="2600" b="0" dirty="0">
                <a:latin typeface="宋体" panose="02010600030101010101" pitchFamily="2" charset="-122"/>
                <a:ea typeface="宋体" panose="02010600030101010101" pitchFamily="2" charset="-122"/>
                <a:cs typeface="宋体" panose="02010600030101010101" pitchFamily="2" charset="-122"/>
              </a:rPr>
              <a:t>”</a:t>
            </a:r>
            <a:r>
              <a:rPr lang="zh-CN" altLang="en-US" sz="2600" b="0" dirty="0">
                <a:latin typeface="宋体" panose="02010600030101010101" pitchFamily="2" charset="-122"/>
                <a:ea typeface="宋体" panose="02010600030101010101" pitchFamily="2" charset="-122"/>
                <a:cs typeface="宋体" panose="02010600030101010101" pitchFamily="2" charset="-122"/>
              </a:rPr>
              <a:t>是哪次会议。</a:t>
            </a:r>
            <a:endParaRPr lang="zh-CN" altLang="en-US" sz="2600" b="0" dirty="0">
              <a:latin typeface="宋体" panose="02010600030101010101" pitchFamily="2" charset="-122"/>
              <a:ea typeface="宋体" panose="02010600030101010101" pitchFamily="2" charset="-122"/>
              <a:cs typeface="宋体" panose="02010600030101010101" pitchFamily="2" charset="-122"/>
            </a:endParaRPr>
          </a:p>
          <a:p>
            <a:pPr marL="842645" indent="-842645" algn="just">
              <a:buClrTx/>
              <a:buFont typeface="Arial" panose="020B0604020202020204" pitchFamily="34" charset="0"/>
              <a:buNone/>
            </a:pPr>
            <a:r>
              <a:rPr lang="zh-CN" altLang="en-US" sz="2600" b="0" dirty="0">
                <a:latin typeface="宋体" panose="02010600030101010101" pitchFamily="2" charset="-122"/>
                <a:ea typeface="宋体" panose="02010600030101010101" pitchFamily="2" charset="-122"/>
                <a:cs typeface="宋体" panose="02010600030101010101" pitchFamily="2" charset="-122"/>
              </a:rPr>
              <a:t>结合材料和所学知识，分析这次会议召开的历史意义。（</a:t>
            </a:r>
            <a:r>
              <a:rPr lang="en-US" altLang="zh-CN" sz="2600" b="0" dirty="0">
                <a:latin typeface="宋体" panose="02010600030101010101" pitchFamily="2" charset="-122"/>
                <a:ea typeface="宋体" panose="02010600030101010101" pitchFamily="2" charset="-122"/>
                <a:cs typeface="宋体" panose="02010600030101010101" pitchFamily="2" charset="-122"/>
              </a:rPr>
              <a:t>3</a:t>
            </a:r>
            <a:r>
              <a:rPr lang="zh-CN" altLang="en-US" sz="2600" b="0" dirty="0">
                <a:latin typeface="宋体" panose="02010600030101010101" pitchFamily="2" charset="-122"/>
                <a:ea typeface="宋体" panose="02010600030101010101" pitchFamily="2" charset="-122"/>
                <a:cs typeface="宋体" panose="02010600030101010101" pitchFamily="2" charset="-122"/>
              </a:rPr>
              <a:t>分）</a:t>
            </a:r>
            <a:endParaRPr lang="zh-CN" altLang="en-US" sz="2600" b="0" dirty="0">
              <a:latin typeface="宋体" panose="02010600030101010101" pitchFamily="2" charset="-122"/>
              <a:ea typeface="宋体" panose="02010600030101010101" pitchFamily="2" charset="-122"/>
              <a:cs typeface="宋体" panose="02010600030101010101" pitchFamily="2" charset="-122"/>
            </a:endParaRPr>
          </a:p>
        </p:txBody>
      </p:sp>
      <p:cxnSp>
        <p:nvCxnSpPr>
          <p:cNvPr id="9" name="直接连接符 8"/>
          <p:cNvCxnSpPr/>
          <p:nvPr/>
        </p:nvCxnSpPr>
        <p:spPr>
          <a:xfrm>
            <a:off x="1360170" y="4109720"/>
            <a:ext cx="1428115" cy="5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2952824" y="3704590"/>
            <a:ext cx="676104" cy="4108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470025" y="3412490"/>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答案来源</a:t>
            </a:r>
            <a:endParaRPr lang="zh-CN" altLang="en-US">
              <a:latin typeface="华文行楷" panose="02010800040101010101" charset="-122"/>
              <a:ea typeface="华文行楷" panose="02010800040101010101" charset="-122"/>
            </a:endParaRPr>
          </a:p>
        </p:txBody>
      </p:sp>
      <p:sp>
        <p:nvSpPr>
          <p:cNvPr id="6" name="文本框 5"/>
          <p:cNvSpPr txBox="1"/>
          <p:nvPr/>
        </p:nvSpPr>
        <p:spPr>
          <a:xfrm>
            <a:off x="2835910" y="3387725"/>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能力要求</a:t>
            </a:r>
            <a:endParaRPr lang="zh-CN" altLang="en-US">
              <a:latin typeface="华文行楷" panose="02010800040101010101" charset="-122"/>
              <a:ea typeface="华文行楷" panose="02010800040101010101" charset="-122"/>
            </a:endParaRPr>
          </a:p>
        </p:txBody>
      </p:sp>
      <p:cxnSp>
        <p:nvCxnSpPr>
          <p:cNvPr id="7" name="直接连接符 6"/>
          <p:cNvCxnSpPr/>
          <p:nvPr/>
        </p:nvCxnSpPr>
        <p:spPr>
          <a:xfrm flipV="1">
            <a:off x="6078855" y="4093210"/>
            <a:ext cx="3082925" cy="11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9694545" y="4097020"/>
            <a:ext cx="1369695" cy="4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9855835" y="3412490"/>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作答内容</a:t>
            </a:r>
            <a:endParaRPr lang="en-US" altLang="zh-CN">
              <a:latin typeface="华文行楷" panose="02010800040101010101" charset="-122"/>
              <a:ea typeface="华文行楷" panose="02010800040101010101" charset="-122"/>
            </a:endParaRPr>
          </a:p>
        </p:txBody>
      </p:sp>
      <p:cxnSp>
        <p:nvCxnSpPr>
          <p:cNvPr id="13" name="直接连接符 12"/>
          <p:cNvCxnSpPr/>
          <p:nvPr/>
        </p:nvCxnSpPr>
        <p:spPr>
          <a:xfrm flipV="1">
            <a:off x="730250" y="4526280"/>
            <a:ext cx="2431415" cy="88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203960" y="4558030"/>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答案来源</a:t>
            </a:r>
            <a:endParaRPr lang="zh-CN" altLang="en-US">
              <a:latin typeface="华文行楷" panose="02010800040101010101" charset="-122"/>
              <a:ea typeface="华文行楷" panose="02010800040101010101" charset="-122"/>
            </a:endParaRPr>
          </a:p>
        </p:txBody>
      </p:sp>
      <p:sp>
        <p:nvSpPr>
          <p:cNvPr id="16" name="圆角矩形 15"/>
          <p:cNvSpPr/>
          <p:nvPr/>
        </p:nvSpPr>
        <p:spPr>
          <a:xfrm>
            <a:off x="3425264" y="4130675"/>
            <a:ext cx="676104" cy="4108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3275965" y="4531360"/>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能力要求</a:t>
            </a:r>
            <a:endParaRPr lang="zh-CN" altLang="en-US">
              <a:latin typeface="华文行楷" panose="02010800040101010101" charset="-122"/>
              <a:ea typeface="华文行楷" panose="02010800040101010101" charset="-122"/>
            </a:endParaRPr>
          </a:p>
        </p:txBody>
      </p:sp>
      <p:cxnSp>
        <p:nvCxnSpPr>
          <p:cNvPr id="19" name="直接连接符 18"/>
          <p:cNvCxnSpPr/>
          <p:nvPr/>
        </p:nvCxnSpPr>
        <p:spPr>
          <a:xfrm>
            <a:off x="6433185" y="4558030"/>
            <a:ext cx="1428115" cy="5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6543040" y="4526280"/>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作答内容</a:t>
            </a:r>
            <a:endParaRPr lang="en-US" altLang="zh-CN">
              <a:latin typeface="华文行楷" panose="02010800040101010101" charset="-122"/>
              <a:ea typeface="华文行楷" panose="02010800040101010101" charset="-122"/>
            </a:endParaRPr>
          </a:p>
        </p:txBody>
      </p:sp>
      <p:sp>
        <p:nvSpPr>
          <p:cNvPr id="23" name="Text Box 15"/>
          <p:cNvSpPr txBox="1"/>
          <p:nvPr/>
        </p:nvSpPr>
        <p:spPr>
          <a:xfrm>
            <a:off x="410210" y="4946015"/>
            <a:ext cx="9982835" cy="478155"/>
          </a:xfrm>
          <a:prstGeom prst="rect">
            <a:avLst/>
          </a:prstGeom>
          <a:noFill/>
          <a:ln w="9525">
            <a:noFill/>
          </a:ln>
        </p:spPr>
        <p:txBody>
          <a:bodyPr wrap="square" anchor="t">
            <a:spAutoFit/>
          </a:bodyPr>
          <a:p>
            <a:pPr eaLnBrk="0" hangingPunct="0">
              <a:lnSpc>
                <a:spcPct val="90000"/>
              </a:lnSpc>
            </a:pPr>
            <a:r>
              <a:rPr lang="en-US" altLang="zh-CN" sz="2800" b="0" dirty="0">
                <a:solidFill>
                  <a:srgbClr val="FF0000"/>
                </a:solidFill>
                <a:latin typeface="宋体" panose="02010600030101010101" pitchFamily="2" charset="-122"/>
                <a:ea typeface="宋体" panose="02010600030101010101" pitchFamily="2" charset="-122"/>
                <a:cs typeface="楷体" panose="02010609060101010101" charset="-122"/>
              </a:rPr>
              <a:t>1949</a:t>
            </a:r>
            <a:r>
              <a:rPr lang="zh-CN" altLang="en-US" sz="2800" b="0" dirty="0">
                <a:solidFill>
                  <a:srgbClr val="FF0000"/>
                </a:solidFill>
                <a:latin typeface="宋体" panose="02010600030101010101" pitchFamily="2" charset="-122"/>
                <a:ea typeface="宋体" panose="02010600030101010101" pitchFamily="2" charset="-122"/>
                <a:cs typeface="楷体" panose="02010609060101010101" charset="-122"/>
              </a:rPr>
              <a:t>年召开的中国人民政治协商会议</a:t>
            </a:r>
            <a:endParaRPr lang="zh-CN" altLang="en-US"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sp>
        <p:nvSpPr>
          <p:cNvPr id="24" name="Text Box 15"/>
          <p:cNvSpPr txBox="1"/>
          <p:nvPr/>
        </p:nvSpPr>
        <p:spPr>
          <a:xfrm>
            <a:off x="336550" y="5475605"/>
            <a:ext cx="11714480" cy="865505"/>
          </a:xfrm>
          <a:prstGeom prst="rect">
            <a:avLst/>
          </a:prstGeom>
          <a:noFill/>
          <a:ln w="9525">
            <a:noFill/>
          </a:ln>
        </p:spPr>
        <p:txBody>
          <a:bodyPr wrap="square" anchor="t">
            <a:spAutoFit/>
          </a:bodyPr>
          <a:p>
            <a:pPr eaLnBrk="0" hangingPunct="0">
              <a:lnSpc>
                <a:spcPct val="90000"/>
              </a:lnSpc>
            </a:pPr>
            <a:r>
              <a:rPr lang="zh-CN" altLang="en-US" sz="2800" b="0" dirty="0">
                <a:solidFill>
                  <a:srgbClr val="FF0000"/>
                </a:solidFill>
                <a:latin typeface="宋体" panose="02010600030101010101" pitchFamily="2" charset="-122"/>
                <a:ea typeface="宋体" panose="02010600030101010101" pitchFamily="2" charset="-122"/>
                <a:cs typeface="楷体" panose="02010609060101010101" charset="-122"/>
              </a:rPr>
              <a:t>初步建立了中国共产党领导的多党合作和政治协商制度；为新中国的成立作了重要的准备工作。</a:t>
            </a:r>
            <a:endParaRPr lang="zh-CN" altLang="en-US"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heckerboard(across)">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heckerboard(across)">
                                      <p:cBhvr>
                                        <p:cTn id="44" dur="500"/>
                                        <p:tgtEl>
                                          <p:spTgt spid="16"/>
                                        </p:tgtEl>
                                      </p:cBhvr>
                                    </p:animEffect>
                                  </p:childTnLst>
                                </p:cTn>
                              </p:par>
                              <p:par>
                                <p:cTn id="45" presetID="5"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heckerboard(across)">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heckerboard(across)">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heckerboard(across)">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checkerboard(across)">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checkerboard(across)">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5" grpId="0"/>
      <p:bldP spid="6" grpId="0"/>
      <p:bldP spid="12" grpId="0"/>
      <p:bldP spid="23" grpId="0"/>
      <p:bldP spid="16" grpId="0" bldLvl="0" animBg="1"/>
      <p:bldP spid="14" grpId="0"/>
      <p:bldP spid="18" grpId="0"/>
      <p:bldP spid="20"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三、材料题解题技巧</a:t>
              </a:r>
              <a:endParaRPr lang="en-US" altLang="zh-CN"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2292" name="文本框 102"/>
          <p:cNvSpPr txBox="1"/>
          <p:nvPr/>
        </p:nvSpPr>
        <p:spPr>
          <a:xfrm>
            <a:off x="85725" y="1216025"/>
            <a:ext cx="11788775" cy="2676525"/>
          </a:xfrm>
          <a:prstGeom prst="rect">
            <a:avLst/>
          </a:prstGeom>
          <a:noFill/>
        </p:spPr>
        <p:style>
          <a:lnRef idx="2">
            <a:schemeClr val="accent3"/>
          </a:lnRef>
          <a:fillRef idx="1">
            <a:schemeClr val="lt1"/>
          </a:fillRef>
          <a:effectRef idx="0">
            <a:schemeClr val="accent3"/>
          </a:effectRef>
          <a:fontRef idx="minor">
            <a:schemeClr val="dk1"/>
          </a:fontRef>
        </p:style>
        <p:txBody>
          <a:bodyPr wrap="square" anchor="t">
            <a:spAutoFit/>
          </a:bodyPr>
          <a:p>
            <a:pPr algn="just" eaLnBrk="0" fontAlgn="auto" hangingPunct="0">
              <a:lnSpc>
                <a:spcPct val="100000"/>
              </a:lnSpc>
            </a:pPr>
            <a:r>
              <a:rPr sz="2800" b="0" dirty="0">
                <a:latin typeface="黑体" panose="02010609060101010101" charset="-122"/>
                <a:ea typeface="黑体" panose="02010609060101010101" charset="-122"/>
                <a:cs typeface="黑体" panose="02010609060101010101" charset="-122"/>
              </a:rPr>
              <a:t>材料</a:t>
            </a:r>
            <a:r>
              <a:rPr lang="zh-CN" sz="2800" b="0" dirty="0">
                <a:latin typeface="黑体" panose="02010609060101010101" charset="-122"/>
                <a:ea typeface="黑体" panose="02010609060101010101" charset="-122"/>
                <a:cs typeface="黑体" panose="02010609060101010101" charset="-122"/>
              </a:rPr>
              <a:t>二</a:t>
            </a:r>
            <a:r>
              <a:rPr lang="en-US" sz="2800" b="0" dirty="0">
                <a:latin typeface="黑体" panose="02010609060101010101" charset="-122"/>
                <a:ea typeface="黑体" panose="02010609060101010101" charset="-122"/>
                <a:cs typeface="黑体" panose="02010609060101010101" charset="-122"/>
              </a:rPr>
              <a:t> </a:t>
            </a:r>
            <a:r>
              <a:rPr lang="zh-CN" altLang="en-US" sz="2800" b="0" dirty="0">
                <a:latin typeface="楷体" panose="02010609060101010101" charset="-122"/>
                <a:ea typeface="楷体" panose="02010609060101010101" charset="-122"/>
                <a:cs typeface="楷体" panose="02010609060101010101" charset="-122"/>
              </a:rPr>
              <a:t>在我看来，自从</a:t>
            </a:r>
            <a:r>
              <a:rPr lang="en-US" altLang="zh-CN" sz="2800" b="0" dirty="0">
                <a:latin typeface="楷体" panose="02010609060101010101" charset="-122"/>
                <a:ea typeface="楷体" panose="02010609060101010101" charset="-122"/>
                <a:cs typeface="楷体" panose="02010609060101010101" charset="-122"/>
              </a:rPr>
              <a:t>1949</a:t>
            </a:r>
            <a:r>
              <a:rPr lang="zh-CN" altLang="en-US" sz="2800" b="0" dirty="0">
                <a:latin typeface="楷体" panose="02010609060101010101" charset="-122"/>
                <a:ea typeface="楷体" panose="02010609060101010101" charset="-122"/>
                <a:cs typeface="楷体" panose="02010609060101010101" charset="-122"/>
              </a:rPr>
              <a:t>年</a:t>
            </a:r>
            <a:r>
              <a:rPr lang="en-US" altLang="zh-CN" sz="2800" b="0" dirty="0">
                <a:latin typeface="楷体" panose="02010609060101010101" charset="-122"/>
                <a:ea typeface="楷体" panose="02010609060101010101" charset="-122"/>
                <a:cs typeface="楷体" panose="02010609060101010101" charset="-122"/>
              </a:rPr>
              <a:t>10</a:t>
            </a:r>
            <a:r>
              <a:rPr lang="zh-CN" altLang="en-US" sz="2800" b="0" dirty="0">
                <a:latin typeface="楷体" panose="02010609060101010101" charset="-122"/>
                <a:ea typeface="楷体" panose="02010609060101010101" charset="-122"/>
                <a:cs typeface="楷体" panose="02010609060101010101" charset="-122"/>
              </a:rPr>
              <a:t>月</a:t>
            </a:r>
            <a:r>
              <a:rPr lang="en-US" altLang="zh-CN" sz="2800" b="0" dirty="0">
                <a:latin typeface="楷体" panose="02010609060101010101" charset="-122"/>
                <a:ea typeface="楷体" panose="02010609060101010101" charset="-122"/>
                <a:cs typeface="楷体" panose="02010609060101010101" charset="-122"/>
              </a:rPr>
              <a:t>1</a:t>
            </a:r>
            <a:r>
              <a:rPr lang="zh-CN" altLang="en-US" sz="2800" b="0" dirty="0">
                <a:latin typeface="楷体" panose="02010609060101010101" charset="-122"/>
                <a:ea typeface="楷体" panose="02010609060101010101" charset="-122"/>
                <a:cs typeface="楷体" panose="02010609060101010101" charset="-122"/>
              </a:rPr>
              <a:t>日</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这具有历史意义的日子以来，中国最伟大的转变就是我们的国号中有史以来第一次有了</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人民</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这两个字。这两个字不是为了装饰点缀，它的重要意义在于同样有史以来第一次表明我们政府巨大力量的所在</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人民。</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使我们跨过了一个世纪的门槛，走向未来，走向人民的时代。</a:t>
            </a:r>
            <a:endParaRPr lang="zh-CN" altLang="en-US" sz="2800" b="0" dirty="0">
              <a:latin typeface="楷体" panose="02010609060101010101" charset="-122"/>
              <a:ea typeface="楷体" panose="02010609060101010101" charset="-122"/>
              <a:cs typeface="楷体" panose="02010609060101010101" charset="-122"/>
            </a:endParaRPr>
          </a:p>
          <a:p>
            <a:pPr algn="just" eaLnBrk="0" fontAlgn="auto" hangingPunct="0">
              <a:lnSpc>
                <a:spcPct val="100000"/>
              </a:lnSpc>
            </a:pPr>
            <a:r>
              <a:rPr lang="en-US" altLang="zh-CN" sz="2800" b="0" dirty="0">
                <a:solidFill>
                  <a:srgbClr val="FF0000"/>
                </a:solidFill>
                <a:latin typeface="楷体" panose="02010609060101010101" charset="-122"/>
                <a:ea typeface="楷体" panose="02010609060101010101" charset="-122"/>
                <a:cs typeface="楷体" panose="02010609060101010101" charset="-122"/>
                <a:sym typeface="+mn-ea"/>
              </a:rPr>
              <a:t>                                          </a:t>
            </a:r>
            <a:r>
              <a:rPr lang="zh-CN" altLang="en-US" sz="2800" b="0" dirty="0">
                <a:latin typeface="楷体" panose="02010609060101010101" charset="-122"/>
                <a:ea typeface="楷体" panose="02010609060101010101" charset="-122"/>
                <a:cs typeface="楷体" panose="02010609060101010101" charset="-122"/>
                <a:sym typeface="+mn-ea"/>
              </a:rPr>
              <a:t>——宋庆龄</a:t>
            </a:r>
            <a:endParaRPr lang="zh-CN" altLang="en-US" sz="2800" b="0" dirty="0">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12290" name="Text Box 6"/>
          <p:cNvSpPr txBox="1"/>
          <p:nvPr/>
        </p:nvSpPr>
        <p:spPr>
          <a:xfrm>
            <a:off x="86360" y="4037965"/>
            <a:ext cx="11788140" cy="891540"/>
          </a:xfrm>
          <a:prstGeom prst="rect">
            <a:avLst/>
          </a:prstGeom>
          <a:noFill/>
          <a:ln w="9525">
            <a:noFill/>
          </a:ln>
        </p:spPr>
        <p:txBody>
          <a:bodyPr wrap="square" anchor="t">
            <a:spAutoFit/>
          </a:bodyPr>
          <a:p>
            <a:pPr marL="842645" indent="-842645" algn="just">
              <a:buClrTx/>
              <a:buFont typeface="Arial" panose="020B0604020202020204" pitchFamily="34" charset="0"/>
              <a:buNone/>
            </a:pPr>
            <a:r>
              <a:rPr altLang="zh-CN" sz="2600" b="0" dirty="0">
                <a:latin typeface="宋体" panose="02010600030101010101" pitchFamily="2" charset="-122"/>
                <a:ea typeface="宋体" panose="02010600030101010101" pitchFamily="2" charset="-122"/>
                <a:cs typeface="宋体" panose="02010600030101010101" pitchFamily="2" charset="-122"/>
              </a:rPr>
              <a:t>（</a:t>
            </a:r>
            <a:r>
              <a:rPr lang="en-US" sz="2600" b="0" dirty="0">
                <a:latin typeface="宋体" panose="02010600030101010101" pitchFamily="2" charset="-122"/>
                <a:ea typeface="宋体" panose="02010600030101010101" pitchFamily="2" charset="-122"/>
                <a:cs typeface="宋体" panose="02010600030101010101" pitchFamily="2" charset="-122"/>
              </a:rPr>
              <a:t>2</a:t>
            </a:r>
            <a:r>
              <a:rPr altLang="zh-CN" sz="2600" b="0" dirty="0">
                <a:latin typeface="宋体" panose="02010600030101010101" pitchFamily="2" charset="-122"/>
                <a:ea typeface="宋体" panose="02010600030101010101" pitchFamily="2" charset="-122"/>
                <a:cs typeface="宋体" panose="02010600030101010101" pitchFamily="2" charset="-122"/>
              </a:rPr>
              <a:t>）</a:t>
            </a:r>
            <a:r>
              <a:rPr lang="zh-CN" sz="2600" b="0" dirty="0">
                <a:latin typeface="宋体" panose="02010600030101010101" pitchFamily="2" charset="-122"/>
                <a:ea typeface="宋体" panose="02010600030101010101" pitchFamily="2" charset="-122"/>
                <a:cs typeface="宋体" panose="02010600030101010101" pitchFamily="2" charset="-122"/>
              </a:rPr>
              <a:t>材料二中，宋庆龄为哪一重大历史事件而感慨？结合材料二概括这一事件的重大意义。（</a:t>
            </a:r>
            <a:r>
              <a:rPr lang="en-US" altLang="zh-CN" sz="2600" b="0" dirty="0">
                <a:latin typeface="宋体" panose="02010600030101010101" pitchFamily="2" charset="-122"/>
                <a:ea typeface="宋体" panose="02010600030101010101" pitchFamily="2" charset="-122"/>
                <a:cs typeface="宋体" panose="02010600030101010101" pitchFamily="2" charset="-122"/>
              </a:rPr>
              <a:t>2</a:t>
            </a:r>
            <a:r>
              <a:rPr lang="zh-CN" altLang="en-US" sz="2600" b="0" dirty="0">
                <a:latin typeface="宋体" panose="02010600030101010101" pitchFamily="2" charset="-122"/>
                <a:ea typeface="宋体" panose="02010600030101010101" pitchFamily="2" charset="-122"/>
                <a:cs typeface="宋体" panose="02010600030101010101" pitchFamily="2" charset="-122"/>
              </a:rPr>
              <a:t>分）</a:t>
            </a:r>
            <a:endParaRPr lang="zh-CN" altLang="en-US" sz="2600" b="0" dirty="0">
              <a:latin typeface="宋体" panose="02010600030101010101" pitchFamily="2" charset="-122"/>
              <a:ea typeface="宋体" panose="02010600030101010101" pitchFamily="2" charset="-122"/>
              <a:cs typeface="宋体" panose="02010600030101010101" pitchFamily="2" charset="-122"/>
            </a:endParaRPr>
          </a:p>
        </p:txBody>
      </p:sp>
      <p:sp>
        <p:nvSpPr>
          <p:cNvPr id="17" name="Text Box 15"/>
          <p:cNvSpPr txBox="1"/>
          <p:nvPr/>
        </p:nvSpPr>
        <p:spPr>
          <a:xfrm>
            <a:off x="2002155" y="5074920"/>
            <a:ext cx="9982835" cy="478155"/>
          </a:xfrm>
          <a:prstGeom prst="rect">
            <a:avLst/>
          </a:prstGeom>
          <a:noFill/>
          <a:ln w="9525">
            <a:noFill/>
          </a:ln>
        </p:spPr>
        <p:txBody>
          <a:bodyPr wrap="square" anchor="t">
            <a:spAutoFit/>
          </a:bodyPr>
          <a:p>
            <a:pPr eaLnBrk="0" hangingPunct="0">
              <a:lnSpc>
                <a:spcPct val="90000"/>
              </a:lnSpc>
            </a:pPr>
            <a:r>
              <a:rPr lang="zh-CN" sz="2800" b="0" dirty="0">
                <a:solidFill>
                  <a:srgbClr val="FF0000"/>
                </a:solidFill>
                <a:latin typeface="宋体" panose="02010600030101010101" pitchFamily="2" charset="-122"/>
                <a:ea typeface="宋体" panose="02010600030101010101" pitchFamily="2" charset="-122"/>
                <a:cs typeface="楷体" panose="02010609060101010101" charset="-122"/>
              </a:rPr>
              <a:t>新中国成立（或：中华人民共和国成立）</a:t>
            </a:r>
            <a:endParaRPr lang="zh-CN"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sp>
        <p:nvSpPr>
          <p:cNvPr id="26" name="Text Box 15"/>
          <p:cNvSpPr txBox="1"/>
          <p:nvPr/>
        </p:nvSpPr>
        <p:spPr>
          <a:xfrm>
            <a:off x="1172210" y="5631815"/>
            <a:ext cx="9615170" cy="478155"/>
          </a:xfrm>
          <a:prstGeom prst="rect">
            <a:avLst/>
          </a:prstGeom>
          <a:noFill/>
          <a:ln w="9525">
            <a:noFill/>
          </a:ln>
        </p:spPr>
        <p:txBody>
          <a:bodyPr wrap="square" anchor="t">
            <a:spAutoFit/>
          </a:bodyPr>
          <a:p>
            <a:pPr eaLnBrk="0" hangingPunct="0">
              <a:lnSpc>
                <a:spcPct val="90000"/>
              </a:lnSpc>
            </a:pPr>
            <a:r>
              <a:rPr lang="zh-CN" sz="2800" b="0" dirty="0">
                <a:solidFill>
                  <a:srgbClr val="FF0000"/>
                </a:solidFill>
                <a:latin typeface="宋体" panose="02010600030101010101" pitchFamily="2" charset="-122"/>
                <a:ea typeface="宋体" panose="02010600030101010101" pitchFamily="2" charset="-122"/>
                <a:cs typeface="楷体" panose="02010609060101010101" charset="-122"/>
              </a:rPr>
              <a:t>人民成为国家的主人（或：中国人从此站起来了）</a:t>
            </a:r>
            <a:endParaRPr lang="zh-CN"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spTree>
  </p:cSld>
  <p:clrMapOvr>
    <a:masterClrMapping/>
  </p:clrMapOvr>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三、材料题解题技巧</a:t>
              </a:r>
              <a:endParaRPr lang="en-US" altLang="zh-CN"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2292" name="文本框 102"/>
          <p:cNvSpPr txBox="1"/>
          <p:nvPr/>
        </p:nvSpPr>
        <p:spPr>
          <a:xfrm>
            <a:off x="86360" y="1431925"/>
            <a:ext cx="11788775" cy="1814830"/>
          </a:xfrm>
          <a:prstGeom prst="rect">
            <a:avLst/>
          </a:prstGeom>
          <a:noFill/>
        </p:spPr>
        <p:style>
          <a:lnRef idx="2">
            <a:schemeClr val="accent3"/>
          </a:lnRef>
          <a:fillRef idx="1">
            <a:schemeClr val="lt1"/>
          </a:fillRef>
          <a:effectRef idx="0">
            <a:schemeClr val="accent3"/>
          </a:effectRef>
          <a:fontRef idx="minor">
            <a:schemeClr val="dk1"/>
          </a:fontRef>
        </p:style>
        <p:txBody>
          <a:bodyPr wrap="square" anchor="t">
            <a:spAutoFit/>
          </a:bodyPr>
          <a:p>
            <a:pPr algn="just" eaLnBrk="0" fontAlgn="auto" hangingPunct="0">
              <a:lnSpc>
                <a:spcPct val="100000"/>
              </a:lnSpc>
            </a:pPr>
            <a:r>
              <a:rPr sz="2800" b="0" dirty="0">
                <a:latin typeface="黑体" panose="02010609060101010101" charset="-122"/>
                <a:ea typeface="黑体" panose="02010609060101010101" charset="-122"/>
                <a:cs typeface="黑体" panose="02010609060101010101" charset="-122"/>
              </a:rPr>
              <a:t>材料一</a:t>
            </a:r>
            <a:r>
              <a:rPr lang="en-US" sz="2800" b="0" dirty="0">
                <a:latin typeface="黑体" panose="02010609060101010101" charset="-122"/>
                <a:ea typeface="黑体" panose="02010609060101010101" charset="-122"/>
                <a:cs typeface="黑体" panose="02010609060101010101" charset="-122"/>
              </a:rPr>
              <a:t> </a:t>
            </a:r>
            <a:r>
              <a:rPr lang="zh-CN" sz="2800" b="0" dirty="0">
                <a:latin typeface="楷体" panose="02010609060101010101" charset="-122"/>
                <a:ea typeface="楷体" panose="02010609060101010101" charset="-122"/>
                <a:cs typeface="楷体" panose="02010609060101010101" charset="-122"/>
              </a:rPr>
              <a:t>中国人民热爱和平，但是为保卫和平，从不也永不害怕反抗侵略战争。中国人民决不能容忍外国的侵略，也不能听任帝国主义者对自己的邻人肆行侵略而置之不理。</a:t>
            </a:r>
            <a:endParaRPr lang="zh-CN" sz="2800" b="0" dirty="0">
              <a:latin typeface="楷体" panose="02010609060101010101" charset="-122"/>
              <a:ea typeface="楷体" panose="02010609060101010101" charset="-122"/>
              <a:cs typeface="楷体" panose="02010609060101010101" charset="-122"/>
            </a:endParaRPr>
          </a:p>
          <a:p>
            <a:pPr algn="just" eaLnBrk="0" fontAlgn="auto" hangingPunct="0">
              <a:lnSpc>
                <a:spcPct val="100000"/>
              </a:lnSpc>
            </a:pPr>
            <a:r>
              <a:rPr lang="en-US" altLang="zh-CN" sz="2800" b="0" dirty="0">
                <a:solidFill>
                  <a:srgbClr val="FF0000"/>
                </a:solidFill>
                <a:latin typeface="楷体" panose="02010609060101010101" charset="-122"/>
                <a:ea typeface="楷体" panose="02010609060101010101" charset="-122"/>
                <a:cs typeface="楷体" panose="02010609060101010101" charset="-122"/>
                <a:sym typeface="+mn-ea"/>
              </a:rPr>
              <a:t>                 </a:t>
            </a:r>
            <a:r>
              <a:rPr lang="zh-CN" sz="2800" b="0" dirty="0">
                <a:latin typeface="楷体" panose="02010609060101010101" charset="-122"/>
                <a:ea typeface="楷体" panose="02010609060101010101" charset="-122"/>
                <a:cs typeface="楷体" panose="02010609060101010101" charset="-122"/>
                <a:sym typeface="+mn-ea"/>
              </a:rPr>
              <a:t>——1950年周恩来《为巩固和发展人民的胜利而奋斗》</a:t>
            </a:r>
            <a:endParaRPr lang="zh-CN" altLang="en-US" sz="2800" b="0" dirty="0">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12290" name="Text Box 6"/>
          <p:cNvSpPr txBox="1"/>
          <p:nvPr/>
        </p:nvSpPr>
        <p:spPr>
          <a:xfrm>
            <a:off x="0" y="3541395"/>
            <a:ext cx="11788140" cy="1291590"/>
          </a:xfrm>
          <a:prstGeom prst="rect">
            <a:avLst/>
          </a:prstGeom>
          <a:noFill/>
          <a:ln w="9525">
            <a:noFill/>
          </a:ln>
        </p:spPr>
        <p:txBody>
          <a:bodyPr wrap="square" anchor="t">
            <a:spAutoFit/>
          </a:bodyPr>
          <a:p>
            <a:pPr marL="842645" indent="-842645" algn="just">
              <a:buClrTx/>
              <a:buFont typeface="Arial" panose="020B0604020202020204" pitchFamily="34" charset="0"/>
              <a:buNone/>
            </a:pPr>
            <a:r>
              <a:rPr altLang="zh-CN" sz="2600" b="0" dirty="0">
                <a:latin typeface="宋体" panose="02010600030101010101" pitchFamily="2" charset="-122"/>
                <a:ea typeface="宋体" panose="02010600030101010101" pitchFamily="2" charset="-122"/>
                <a:cs typeface="宋体" panose="02010600030101010101" pitchFamily="2" charset="-122"/>
              </a:rPr>
              <a:t>（1）</a:t>
            </a:r>
            <a:r>
              <a:rPr lang="zh-CN" sz="2600" b="0" dirty="0">
                <a:latin typeface="宋体" panose="02010600030101010101" pitchFamily="2" charset="-122"/>
                <a:ea typeface="宋体" panose="02010600030101010101" pitchFamily="2" charset="-122"/>
                <a:cs typeface="宋体" panose="02010600030101010101" pitchFamily="2" charset="-122"/>
              </a:rPr>
              <a:t>依据材料一，分析中国人民为反对</a:t>
            </a:r>
            <a:r>
              <a:rPr lang="en-US" altLang="zh-CN" sz="2600" b="0" dirty="0">
                <a:latin typeface="宋体" panose="02010600030101010101" pitchFamily="2" charset="-122"/>
                <a:ea typeface="宋体" panose="02010600030101010101" pitchFamily="2" charset="-122"/>
                <a:cs typeface="宋体" panose="02010600030101010101" pitchFamily="2" charset="-122"/>
              </a:rPr>
              <a:t>“</a:t>
            </a:r>
            <a:r>
              <a:rPr lang="zh-CN" altLang="en-US" sz="2600" b="0" dirty="0">
                <a:latin typeface="宋体" panose="02010600030101010101" pitchFamily="2" charset="-122"/>
                <a:ea typeface="宋体" panose="02010600030101010101" pitchFamily="2" charset="-122"/>
                <a:cs typeface="宋体" panose="02010600030101010101" pitchFamily="2" charset="-122"/>
              </a:rPr>
              <a:t>帝国主义者对自己的邻人肆行侵略</a:t>
            </a:r>
            <a:r>
              <a:rPr lang="en-US" altLang="zh-CN" sz="2600" b="0" dirty="0">
                <a:latin typeface="宋体" panose="02010600030101010101" pitchFamily="2" charset="-122"/>
                <a:ea typeface="宋体" panose="02010600030101010101" pitchFamily="2" charset="-122"/>
                <a:cs typeface="宋体" panose="02010600030101010101" pitchFamily="2" charset="-122"/>
              </a:rPr>
              <a:t>”</a:t>
            </a:r>
            <a:r>
              <a:rPr lang="zh-CN" altLang="en-US" sz="2600" b="0" dirty="0">
                <a:latin typeface="宋体" panose="02010600030101010101" pitchFamily="2" charset="-122"/>
                <a:ea typeface="宋体" panose="02010600030101010101" pitchFamily="2" charset="-122"/>
                <a:cs typeface="宋体" panose="02010600030101010101" pitchFamily="2" charset="-122"/>
              </a:rPr>
              <a:t>采取了什么重大军事行动。依据材料概括中国采取这一军事行动的背景和目的。（</a:t>
            </a:r>
            <a:r>
              <a:rPr lang="en-US" altLang="zh-CN" sz="2600" b="0" dirty="0">
                <a:latin typeface="宋体" panose="02010600030101010101" pitchFamily="2" charset="-122"/>
                <a:ea typeface="宋体" panose="02010600030101010101" pitchFamily="2" charset="-122"/>
                <a:cs typeface="宋体" panose="02010600030101010101" pitchFamily="2" charset="-122"/>
              </a:rPr>
              <a:t>3</a:t>
            </a:r>
            <a:r>
              <a:rPr lang="zh-CN" altLang="en-US" sz="2600" b="0" dirty="0">
                <a:latin typeface="宋体" panose="02010600030101010101" pitchFamily="2" charset="-122"/>
                <a:ea typeface="宋体" panose="02010600030101010101" pitchFamily="2" charset="-122"/>
                <a:cs typeface="宋体" panose="02010600030101010101" pitchFamily="2" charset="-122"/>
              </a:rPr>
              <a:t>分）</a:t>
            </a:r>
            <a:endParaRPr lang="zh-CN" altLang="en-US" sz="2600" b="0" dirty="0">
              <a:latin typeface="宋体" panose="02010600030101010101" pitchFamily="2" charset="-122"/>
              <a:ea typeface="宋体" panose="02010600030101010101" pitchFamily="2" charset="-122"/>
              <a:cs typeface="宋体" panose="02010600030101010101" pitchFamily="2" charset="-122"/>
            </a:endParaRPr>
          </a:p>
        </p:txBody>
      </p:sp>
      <p:cxnSp>
        <p:nvCxnSpPr>
          <p:cNvPr id="9" name="直接连接符 8"/>
          <p:cNvCxnSpPr/>
          <p:nvPr/>
        </p:nvCxnSpPr>
        <p:spPr>
          <a:xfrm>
            <a:off x="1360170" y="3962400"/>
            <a:ext cx="1428115" cy="5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6301179" y="4003040"/>
            <a:ext cx="676104" cy="4108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579880" y="3246755"/>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答案来源</a:t>
            </a:r>
            <a:endParaRPr lang="zh-CN" altLang="en-US">
              <a:latin typeface="华文行楷" panose="02010800040101010101" charset="-122"/>
              <a:ea typeface="华文行楷" panose="02010800040101010101" charset="-122"/>
            </a:endParaRPr>
          </a:p>
        </p:txBody>
      </p:sp>
      <p:sp>
        <p:nvSpPr>
          <p:cNvPr id="6" name="文本框 5"/>
          <p:cNvSpPr txBox="1"/>
          <p:nvPr/>
        </p:nvSpPr>
        <p:spPr>
          <a:xfrm>
            <a:off x="2952750" y="3291840"/>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能力要求</a:t>
            </a:r>
            <a:endParaRPr lang="zh-CN" altLang="en-US">
              <a:latin typeface="华文行楷" panose="02010800040101010101" charset="-122"/>
              <a:ea typeface="华文行楷" panose="02010800040101010101" charset="-122"/>
            </a:endParaRPr>
          </a:p>
        </p:txBody>
      </p:sp>
      <p:cxnSp>
        <p:nvCxnSpPr>
          <p:cNvPr id="7" name="直接连接符 6"/>
          <p:cNvCxnSpPr/>
          <p:nvPr/>
        </p:nvCxnSpPr>
        <p:spPr>
          <a:xfrm flipV="1">
            <a:off x="3793490" y="3954780"/>
            <a:ext cx="7630795" cy="285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975725" y="4384040"/>
            <a:ext cx="1369695" cy="4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8740" y="4046855"/>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作答内容</a:t>
            </a:r>
            <a:endParaRPr lang="en-US" altLang="zh-CN">
              <a:latin typeface="华文行楷" panose="02010800040101010101" charset="-122"/>
              <a:ea typeface="华文行楷" panose="02010800040101010101" charset="-122"/>
            </a:endParaRPr>
          </a:p>
        </p:txBody>
      </p:sp>
      <p:cxnSp>
        <p:nvCxnSpPr>
          <p:cNvPr id="13" name="直接连接符 12"/>
          <p:cNvCxnSpPr/>
          <p:nvPr/>
        </p:nvCxnSpPr>
        <p:spPr>
          <a:xfrm>
            <a:off x="4879975" y="4379595"/>
            <a:ext cx="1369060" cy="4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960620" y="4464685"/>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答案来源</a:t>
            </a:r>
            <a:endParaRPr lang="zh-CN" altLang="en-US">
              <a:latin typeface="华文行楷" panose="02010800040101010101" charset="-122"/>
              <a:ea typeface="华文行楷" panose="02010800040101010101" charset="-122"/>
            </a:endParaRPr>
          </a:p>
        </p:txBody>
      </p:sp>
      <p:sp>
        <p:nvSpPr>
          <p:cNvPr id="16" name="圆角矩形 15"/>
          <p:cNvSpPr/>
          <p:nvPr/>
        </p:nvSpPr>
        <p:spPr>
          <a:xfrm>
            <a:off x="2952824" y="3601085"/>
            <a:ext cx="676104" cy="4108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6169025" y="4464685"/>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能力要求</a:t>
            </a:r>
            <a:endParaRPr lang="zh-CN" altLang="en-US">
              <a:latin typeface="华文行楷" panose="02010800040101010101" charset="-122"/>
              <a:ea typeface="华文行楷" panose="02010800040101010101" charset="-122"/>
            </a:endParaRPr>
          </a:p>
        </p:txBody>
      </p:sp>
      <p:cxnSp>
        <p:nvCxnSpPr>
          <p:cNvPr id="19" name="直接连接符 18"/>
          <p:cNvCxnSpPr/>
          <p:nvPr/>
        </p:nvCxnSpPr>
        <p:spPr>
          <a:xfrm flipV="1">
            <a:off x="984250" y="4414520"/>
            <a:ext cx="3654425" cy="13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15"/>
          <p:cNvSpPr txBox="1"/>
          <p:nvPr/>
        </p:nvSpPr>
        <p:spPr>
          <a:xfrm>
            <a:off x="2017395" y="5152390"/>
            <a:ext cx="9982835" cy="478155"/>
          </a:xfrm>
          <a:prstGeom prst="rect">
            <a:avLst/>
          </a:prstGeom>
          <a:noFill/>
          <a:ln w="9525">
            <a:noFill/>
          </a:ln>
        </p:spPr>
        <p:txBody>
          <a:bodyPr wrap="square" anchor="t">
            <a:spAutoFit/>
          </a:bodyPr>
          <a:p>
            <a:pPr eaLnBrk="0" hangingPunct="0">
              <a:lnSpc>
                <a:spcPct val="90000"/>
              </a:lnSpc>
            </a:pPr>
            <a:r>
              <a:rPr lang="zh-CN" sz="2800" b="0" dirty="0">
                <a:solidFill>
                  <a:srgbClr val="FF0000"/>
                </a:solidFill>
                <a:latin typeface="宋体" panose="02010600030101010101" pitchFamily="2" charset="-122"/>
                <a:ea typeface="宋体" panose="02010600030101010101" pitchFamily="2" charset="-122"/>
                <a:cs typeface="楷体" panose="02010609060101010101" charset="-122"/>
              </a:rPr>
              <a:t>抗美援朝战争</a:t>
            </a:r>
            <a:endParaRPr lang="zh-CN"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sp>
        <p:nvSpPr>
          <p:cNvPr id="24" name="Text Box 15"/>
          <p:cNvSpPr txBox="1"/>
          <p:nvPr/>
        </p:nvSpPr>
        <p:spPr>
          <a:xfrm>
            <a:off x="1892300" y="5621655"/>
            <a:ext cx="9982835" cy="478155"/>
          </a:xfrm>
          <a:prstGeom prst="rect">
            <a:avLst/>
          </a:prstGeom>
          <a:noFill/>
          <a:ln w="9525">
            <a:noFill/>
          </a:ln>
        </p:spPr>
        <p:txBody>
          <a:bodyPr wrap="square" anchor="t">
            <a:spAutoFit/>
          </a:bodyPr>
          <a:p>
            <a:pPr eaLnBrk="0" hangingPunct="0">
              <a:lnSpc>
                <a:spcPct val="90000"/>
              </a:lnSpc>
            </a:pPr>
            <a:r>
              <a:rPr lang="zh-CN" altLang="en-US" sz="2800" b="0" dirty="0">
                <a:solidFill>
                  <a:srgbClr val="FF0000"/>
                </a:solidFill>
                <a:latin typeface="宋体" panose="02010600030101010101" pitchFamily="2" charset="-122"/>
                <a:ea typeface="宋体" panose="02010600030101010101" pitchFamily="2" charset="-122"/>
                <a:cs typeface="楷体" panose="02010609060101010101" charset="-122"/>
              </a:rPr>
              <a:t>美国侵略活动严重威胁中国的安全</a:t>
            </a:r>
            <a:endParaRPr lang="zh-CN" altLang="en-US"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cxnSp>
        <p:nvCxnSpPr>
          <p:cNvPr id="17" name="直接连接符 16"/>
          <p:cNvCxnSpPr/>
          <p:nvPr/>
        </p:nvCxnSpPr>
        <p:spPr>
          <a:xfrm>
            <a:off x="10594975" y="4384040"/>
            <a:ext cx="1097915"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816610" y="4779645"/>
            <a:ext cx="1097915"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694690" y="4830445"/>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作答内容</a:t>
            </a:r>
            <a:endParaRPr lang="en-US" altLang="zh-CN">
              <a:latin typeface="华文行楷" panose="02010800040101010101" charset="-122"/>
              <a:ea typeface="华文行楷" panose="02010800040101010101" charset="-122"/>
            </a:endParaRPr>
          </a:p>
        </p:txBody>
      </p:sp>
      <p:sp>
        <p:nvSpPr>
          <p:cNvPr id="28" name="Text Box 15"/>
          <p:cNvSpPr txBox="1"/>
          <p:nvPr/>
        </p:nvSpPr>
        <p:spPr>
          <a:xfrm>
            <a:off x="1892300" y="6068060"/>
            <a:ext cx="9982835" cy="478155"/>
          </a:xfrm>
          <a:prstGeom prst="rect">
            <a:avLst/>
          </a:prstGeom>
          <a:noFill/>
          <a:ln w="9525">
            <a:noFill/>
          </a:ln>
        </p:spPr>
        <p:txBody>
          <a:bodyPr wrap="square" anchor="t">
            <a:spAutoFit/>
          </a:bodyPr>
          <a:p>
            <a:pPr eaLnBrk="0" hangingPunct="0">
              <a:lnSpc>
                <a:spcPct val="90000"/>
              </a:lnSpc>
            </a:pPr>
            <a:r>
              <a:rPr lang="zh-CN" altLang="en-US" sz="2800" b="0" dirty="0">
                <a:solidFill>
                  <a:srgbClr val="FF0000"/>
                </a:solidFill>
                <a:latin typeface="宋体" panose="02010600030101010101" pitchFamily="2" charset="-122"/>
                <a:ea typeface="宋体" panose="02010600030101010101" pitchFamily="2" charset="-122"/>
                <a:cs typeface="楷体" panose="02010609060101010101" charset="-122"/>
              </a:rPr>
              <a:t>抗美援朝、保家卫国</a:t>
            </a:r>
            <a:endParaRPr lang="zh-CN" altLang="en-US"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heckerboard(across)">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heckerboard(across)">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heckerboard(across)">
                                      <p:cBhvr>
                                        <p:cTn id="40" dur="500"/>
                                        <p:tgtEl>
                                          <p:spTgt spid="10"/>
                                        </p:tgtEl>
                                      </p:cBhvr>
                                    </p:animEffect>
                                  </p:childTnLst>
                                </p:cTn>
                              </p:par>
                              <p:par>
                                <p:cTn id="41" presetID="5" presetClass="entr" presetSubtype="1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heckerboard(across)">
                                      <p:cBhvr>
                                        <p:cTn id="43" dur="500"/>
                                        <p:tgtEl>
                                          <p:spTgt spid="11"/>
                                        </p:tgtEl>
                                      </p:cBhvr>
                                    </p:animEffect>
                                  </p:childTnLst>
                                </p:cTn>
                              </p:par>
                              <p:par>
                                <p:cTn id="44" presetID="5" presetClass="entr" presetSubtype="1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heckerboard(across)">
                                      <p:cBhvr>
                                        <p:cTn id="46" dur="500"/>
                                        <p:tgtEl>
                                          <p:spTgt spid="17"/>
                                        </p:tgtEl>
                                      </p:cBhvr>
                                    </p:animEffect>
                                  </p:childTnLst>
                                </p:cTn>
                              </p:par>
                              <p:par>
                                <p:cTn id="47" presetID="5" presetClass="entr" presetSubtype="1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heckerboard(across)">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heckerboard(across)">
                                      <p:cBhvr>
                                        <p:cTn id="54" dur="500"/>
                                        <p:tgtEl>
                                          <p:spTgt spid="13"/>
                                        </p:tgtEl>
                                      </p:cBhvr>
                                    </p:animEffect>
                                  </p:childTnLst>
                                </p:cTn>
                              </p:par>
                              <p:par>
                                <p:cTn id="55" presetID="5" presetClass="entr" presetSubtype="10" fill="hold" grpId="1"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heckerboard(across)">
                                      <p:cBhvr>
                                        <p:cTn id="57" dur="500"/>
                                        <p:tgtEl>
                                          <p:spTgt spid="10"/>
                                        </p:tgtEl>
                                      </p:cBhvr>
                                    </p:animEffect>
                                  </p:childTnLst>
                                </p:cTn>
                              </p:par>
                              <p:par>
                                <p:cTn id="58" presetID="5" presetClass="entr" presetSubtype="10"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checkerboard(across)">
                                      <p:cBhvr>
                                        <p:cTn id="63" dur="500"/>
                                        <p:tgtEl>
                                          <p:spTgt spid="17"/>
                                        </p:tgtEl>
                                      </p:cBhvr>
                                    </p:animEffect>
                                  </p:childTnLst>
                                </p:cTn>
                              </p:par>
                              <p:par>
                                <p:cTn id="64" presetID="5" presetClass="entr" presetSubtype="1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checkerboard(across)">
                                      <p:cBhvr>
                                        <p:cTn id="66" dur="500"/>
                                        <p:tgtEl>
                                          <p:spTgt spid="25"/>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checkerboard(across)">
                                      <p:cBhvr>
                                        <p:cTn id="69" dur="500"/>
                                        <p:tgtEl>
                                          <p:spTgt spid="14"/>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heckerboard(across)">
                                      <p:cBhvr>
                                        <p:cTn id="72" dur="500"/>
                                        <p:tgtEl>
                                          <p:spTgt spid="18"/>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checkerboard(across)">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checkerboard(across)">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checkerboard(across)">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6" grpId="0"/>
      <p:bldP spid="23" grpId="0"/>
      <p:bldP spid="10" grpId="0" animBg="1"/>
      <p:bldP spid="10" grpId="1" animBg="1"/>
      <p:bldP spid="12" grpId="0"/>
      <p:bldP spid="14" grpId="0"/>
      <p:bldP spid="18" grpId="0"/>
      <p:bldP spid="26" grpId="0"/>
      <p:bldP spid="24"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三、材料题解题技巧</a:t>
              </a:r>
              <a:endParaRPr lang="en-US" altLang="zh-CN"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2292" name="文本框 102"/>
          <p:cNvSpPr txBox="1"/>
          <p:nvPr/>
        </p:nvSpPr>
        <p:spPr>
          <a:xfrm>
            <a:off x="85725" y="1216025"/>
            <a:ext cx="11788775" cy="2245360"/>
          </a:xfrm>
          <a:prstGeom prst="rect">
            <a:avLst/>
          </a:prstGeom>
          <a:noFill/>
        </p:spPr>
        <p:style>
          <a:lnRef idx="2">
            <a:schemeClr val="accent3"/>
          </a:lnRef>
          <a:fillRef idx="1">
            <a:schemeClr val="lt1"/>
          </a:fillRef>
          <a:effectRef idx="0">
            <a:schemeClr val="accent3"/>
          </a:effectRef>
          <a:fontRef idx="minor">
            <a:schemeClr val="dk1"/>
          </a:fontRef>
        </p:style>
        <p:txBody>
          <a:bodyPr wrap="square" anchor="t">
            <a:spAutoFit/>
          </a:bodyPr>
          <a:p>
            <a:pPr algn="just" eaLnBrk="0" fontAlgn="auto" hangingPunct="0">
              <a:lnSpc>
                <a:spcPct val="100000"/>
              </a:lnSpc>
            </a:pPr>
            <a:r>
              <a:rPr sz="2800" b="0" dirty="0">
                <a:latin typeface="黑体" panose="02010609060101010101" charset="-122"/>
                <a:ea typeface="黑体" panose="02010609060101010101" charset="-122"/>
                <a:cs typeface="黑体" panose="02010609060101010101" charset="-122"/>
              </a:rPr>
              <a:t>材料</a:t>
            </a:r>
            <a:r>
              <a:rPr lang="zh-CN" sz="2800" b="0" dirty="0">
                <a:latin typeface="黑体" panose="02010609060101010101" charset="-122"/>
                <a:ea typeface="黑体" panose="02010609060101010101" charset="-122"/>
                <a:cs typeface="黑体" panose="02010609060101010101" charset="-122"/>
              </a:rPr>
              <a:t>二</a:t>
            </a:r>
            <a:r>
              <a:rPr lang="en-US" sz="2800" b="0" dirty="0">
                <a:latin typeface="黑体" panose="02010609060101010101" charset="-122"/>
                <a:ea typeface="黑体" panose="02010609060101010101" charset="-122"/>
                <a:cs typeface="黑体" panose="02010609060101010101" charset="-122"/>
              </a:rPr>
              <a:t> </a:t>
            </a:r>
            <a:r>
              <a:rPr lang="zh-CN" altLang="en-US" sz="2800" b="0" dirty="0">
                <a:latin typeface="楷体" panose="02010609060101010101" charset="-122"/>
                <a:ea typeface="楷体" panose="02010609060101010101" charset="-122"/>
                <a:cs typeface="楷体" panose="02010609060101010101" charset="-122"/>
              </a:rPr>
              <a:t>全国各界群众在抗美援朝战争中，表现出高度的爱国热情。当时国家刚从长期战乱中复苏，人民的生活水平很低。但是从</a:t>
            </a:r>
            <a:r>
              <a:rPr lang="en-US" altLang="zh-CN" sz="2800" b="0" dirty="0">
                <a:latin typeface="楷体" panose="02010609060101010101" charset="-122"/>
                <a:ea typeface="楷体" panose="02010609060101010101" charset="-122"/>
                <a:cs typeface="楷体" panose="02010609060101010101" charset="-122"/>
              </a:rPr>
              <a:t>1951</a:t>
            </a:r>
            <a:r>
              <a:rPr lang="zh-CN" altLang="en-US" sz="2800" b="0" dirty="0">
                <a:latin typeface="楷体" panose="02010609060101010101" charset="-122"/>
                <a:ea typeface="楷体" panose="02010609060101010101" charset="-122"/>
                <a:cs typeface="楷体" panose="02010609060101010101" charset="-122"/>
              </a:rPr>
              <a:t>年</a:t>
            </a:r>
            <a:r>
              <a:rPr lang="en-US" altLang="zh-CN" sz="2800" b="0" dirty="0">
                <a:latin typeface="楷体" panose="02010609060101010101" charset="-122"/>
                <a:ea typeface="楷体" panose="02010609060101010101" charset="-122"/>
                <a:cs typeface="楷体" panose="02010609060101010101" charset="-122"/>
              </a:rPr>
              <a:t>6</a:t>
            </a:r>
            <a:r>
              <a:rPr lang="zh-CN" altLang="en-US" sz="2800" b="0" dirty="0">
                <a:latin typeface="楷体" panose="02010609060101010101" charset="-122"/>
                <a:ea typeface="楷体" panose="02010609060101010101" charset="-122"/>
                <a:cs typeface="楷体" panose="02010609060101010101" charset="-122"/>
              </a:rPr>
              <a:t>月</a:t>
            </a:r>
            <a:r>
              <a:rPr lang="en-US" altLang="zh-CN" sz="2800" b="0" dirty="0">
                <a:latin typeface="楷体" panose="02010609060101010101" charset="-122"/>
                <a:ea typeface="楷体" panose="02010609060101010101" charset="-122"/>
                <a:cs typeface="楷体" panose="02010609060101010101" charset="-122"/>
              </a:rPr>
              <a:t>1</a:t>
            </a:r>
            <a:r>
              <a:rPr lang="zh-CN" altLang="en-US" sz="2800" b="0" dirty="0">
                <a:latin typeface="楷体" panose="02010609060101010101" charset="-122"/>
                <a:ea typeface="楷体" panose="02010609060101010101" charset="-122"/>
                <a:cs typeface="楷体" panose="02010609060101010101" charset="-122"/>
              </a:rPr>
              <a:t>日开始掀起全国规模的捐献飞机大炮运动以来，许多群众节衣缩食，积极捐款，到</a:t>
            </a:r>
            <a:r>
              <a:rPr lang="en-US" altLang="zh-CN" sz="2800" b="0" dirty="0">
                <a:latin typeface="楷体" panose="02010609060101010101" charset="-122"/>
                <a:ea typeface="楷体" panose="02010609060101010101" charset="-122"/>
                <a:cs typeface="楷体" panose="02010609060101010101" charset="-122"/>
              </a:rPr>
              <a:t>1952</a:t>
            </a:r>
            <a:r>
              <a:rPr lang="zh-CN" altLang="en-US" sz="2800" b="0" dirty="0">
                <a:latin typeface="楷体" panose="02010609060101010101" charset="-122"/>
                <a:ea typeface="楷体" panose="02010609060101010101" charset="-122"/>
                <a:cs typeface="楷体" panose="02010609060101010101" charset="-122"/>
              </a:rPr>
              <a:t>年</a:t>
            </a:r>
            <a:r>
              <a:rPr lang="en-US" altLang="zh-CN" sz="2800" b="0" dirty="0">
                <a:latin typeface="楷体" panose="02010609060101010101" charset="-122"/>
                <a:ea typeface="楷体" panose="02010609060101010101" charset="-122"/>
                <a:cs typeface="楷体" panose="02010609060101010101" charset="-122"/>
              </a:rPr>
              <a:t>5</a:t>
            </a:r>
            <a:r>
              <a:rPr lang="zh-CN" altLang="en-US" sz="2800" b="0" dirty="0">
                <a:latin typeface="楷体" panose="02010609060101010101" charset="-122"/>
                <a:ea typeface="楷体" panose="02010609060101010101" charset="-122"/>
                <a:cs typeface="楷体" panose="02010609060101010101" charset="-122"/>
              </a:rPr>
              <a:t>月底，全国人民在一年中捐款的总额，约计可买战斗机</a:t>
            </a:r>
            <a:r>
              <a:rPr lang="en-US" altLang="zh-CN" sz="2800" b="0" dirty="0">
                <a:latin typeface="楷体" panose="02010609060101010101" charset="-122"/>
                <a:ea typeface="楷体" panose="02010609060101010101" charset="-122"/>
                <a:cs typeface="楷体" panose="02010609060101010101" charset="-122"/>
              </a:rPr>
              <a:t>3710</a:t>
            </a:r>
            <a:r>
              <a:rPr lang="zh-CN" altLang="en-US" sz="2800" b="0" dirty="0">
                <a:latin typeface="楷体" panose="02010609060101010101" charset="-122"/>
                <a:ea typeface="楷体" panose="02010609060101010101" charset="-122"/>
                <a:cs typeface="楷体" panose="02010609060101010101" charset="-122"/>
              </a:rPr>
              <a:t>架。</a:t>
            </a:r>
            <a:endParaRPr lang="zh-CN" altLang="en-US" sz="2800" b="0" dirty="0">
              <a:latin typeface="楷体" panose="02010609060101010101" charset="-122"/>
              <a:ea typeface="楷体" panose="02010609060101010101" charset="-122"/>
              <a:cs typeface="楷体" panose="02010609060101010101" charset="-122"/>
            </a:endParaRPr>
          </a:p>
          <a:p>
            <a:pPr algn="just" eaLnBrk="0" fontAlgn="auto" hangingPunct="0">
              <a:lnSpc>
                <a:spcPct val="100000"/>
              </a:lnSpc>
            </a:pPr>
            <a:r>
              <a:rPr lang="en-US" altLang="zh-CN" sz="2800" b="0" dirty="0">
                <a:latin typeface="楷体" panose="02010609060101010101" charset="-122"/>
                <a:ea typeface="楷体" panose="02010609060101010101" charset="-122"/>
                <a:cs typeface="楷体" panose="02010609060101010101" charset="-122"/>
              </a:rPr>
              <a:t>                           ——</a:t>
            </a:r>
            <a:r>
              <a:rPr lang="zh-CN" altLang="en-US" sz="2800" b="0" dirty="0">
                <a:latin typeface="楷体" panose="02010609060101010101" charset="-122"/>
                <a:ea typeface="楷体" panose="02010609060101010101" charset="-122"/>
                <a:cs typeface="楷体" panose="02010609060101010101" charset="-122"/>
              </a:rPr>
              <a:t>金冲及等《毛泽东传（</a:t>
            </a:r>
            <a:r>
              <a:rPr lang="en-US" altLang="zh-CN" sz="2800" b="0" dirty="0">
                <a:latin typeface="楷体" panose="02010609060101010101" charset="-122"/>
                <a:ea typeface="楷体" panose="02010609060101010101" charset="-122"/>
                <a:cs typeface="楷体" panose="02010609060101010101" charset="-122"/>
              </a:rPr>
              <a:t>1949-1976</a:t>
            </a:r>
            <a:r>
              <a:rPr lang="zh-CN" altLang="en-US" sz="2800" b="0" dirty="0">
                <a:latin typeface="楷体" panose="02010609060101010101" charset="-122"/>
                <a:ea typeface="楷体" panose="02010609060101010101" charset="-122"/>
                <a:cs typeface="楷体" panose="02010609060101010101" charset="-122"/>
              </a:rPr>
              <a:t>）》</a:t>
            </a:r>
            <a:endParaRPr lang="zh-CN" altLang="en-US" sz="2800" b="0" dirty="0">
              <a:latin typeface="楷体" panose="02010609060101010101" charset="-122"/>
              <a:ea typeface="楷体" panose="02010609060101010101" charset="-122"/>
              <a:cs typeface="楷体" panose="02010609060101010101" charset="-122"/>
            </a:endParaRPr>
          </a:p>
        </p:txBody>
      </p:sp>
      <p:sp>
        <p:nvSpPr>
          <p:cNvPr id="12290" name="Text Box 6"/>
          <p:cNvSpPr txBox="1"/>
          <p:nvPr/>
        </p:nvSpPr>
        <p:spPr>
          <a:xfrm>
            <a:off x="86360" y="4037965"/>
            <a:ext cx="11788140" cy="491490"/>
          </a:xfrm>
          <a:prstGeom prst="rect">
            <a:avLst/>
          </a:prstGeom>
          <a:noFill/>
          <a:ln w="9525">
            <a:noFill/>
          </a:ln>
        </p:spPr>
        <p:txBody>
          <a:bodyPr wrap="square" anchor="t">
            <a:spAutoFit/>
          </a:bodyPr>
          <a:p>
            <a:pPr marL="842645" indent="-842645" algn="just">
              <a:buClrTx/>
              <a:buFont typeface="Arial" panose="020B0604020202020204" pitchFamily="34" charset="0"/>
              <a:buNone/>
            </a:pPr>
            <a:r>
              <a:rPr altLang="zh-CN" sz="2600" b="0" dirty="0">
                <a:latin typeface="宋体" panose="02010600030101010101" pitchFamily="2" charset="-122"/>
                <a:ea typeface="宋体" panose="02010600030101010101" pitchFamily="2" charset="-122"/>
                <a:cs typeface="宋体" panose="02010600030101010101" pitchFamily="2" charset="-122"/>
              </a:rPr>
              <a:t>（</a:t>
            </a:r>
            <a:r>
              <a:rPr lang="en-US" sz="2600" b="0" dirty="0">
                <a:latin typeface="宋体" panose="02010600030101010101" pitchFamily="2" charset="-122"/>
                <a:ea typeface="宋体" panose="02010600030101010101" pitchFamily="2" charset="-122"/>
                <a:cs typeface="宋体" panose="02010600030101010101" pitchFamily="2" charset="-122"/>
              </a:rPr>
              <a:t>2</a:t>
            </a:r>
            <a:r>
              <a:rPr altLang="zh-CN" sz="2600" b="0" dirty="0">
                <a:latin typeface="宋体" panose="02010600030101010101" pitchFamily="2" charset="-122"/>
                <a:ea typeface="宋体" panose="02010600030101010101" pitchFamily="2" charset="-122"/>
                <a:cs typeface="宋体" panose="02010600030101010101" pitchFamily="2" charset="-122"/>
              </a:rPr>
              <a:t>）</a:t>
            </a:r>
            <a:r>
              <a:rPr lang="zh-CN" sz="2600" b="0" dirty="0">
                <a:latin typeface="宋体" panose="02010600030101010101" pitchFamily="2" charset="-122"/>
                <a:ea typeface="宋体" panose="02010600030101010101" pitchFamily="2" charset="-122"/>
                <a:cs typeface="宋体" panose="02010600030101010101" pitchFamily="2" charset="-122"/>
              </a:rPr>
              <a:t>根据材料二并结合所学知识，指出抗美援朝战争胜利的原因。（</a:t>
            </a:r>
            <a:r>
              <a:rPr lang="en-US" altLang="zh-CN" sz="2600" b="0" dirty="0">
                <a:latin typeface="宋体" panose="02010600030101010101" pitchFamily="2" charset="-122"/>
                <a:ea typeface="宋体" panose="02010600030101010101" pitchFamily="2" charset="-122"/>
                <a:cs typeface="宋体" panose="02010600030101010101" pitchFamily="2" charset="-122"/>
              </a:rPr>
              <a:t>2</a:t>
            </a:r>
            <a:r>
              <a:rPr lang="zh-CN" altLang="en-US" sz="2600" b="0" dirty="0">
                <a:latin typeface="宋体" panose="02010600030101010101" pitchFamily="2" charset="-122"/>
                <a:ea typeface="宋体" panose="02010600030101010101" pitchFamily="2" charset="-122"/>
                <a:cs typeface="宋体" panose="02010600030101010101" pitchFamily="2" charset="-122"/>
              </a:rPr>
              <a:t>分）</a:t>
            </a:r>
            <a:endParaRPr lang="zh-CN" altLang="en-US" sz="2600" b="0" dirty="0">
              <a:latin typeface="宋体" panose="02010600030101010101" pitchFamily="2" charset="-122"/>
              <a:ea typeface="宋体" panose="02010600030101010101" pitchFamily="2" charset="-122"/>
              <a:cs typeface="宋体" panose="02010600030101010101" pitchFamily="2" charset="-122"/>
            </a:endParaRPr>
          </a:p>
        </p:txBody>
      </p:sp>
      <p:sp>
        <p:nvSpPr>
          <p:cNvPr id="17" name="Text Box 15"/>
          <p:cNvSpPr txBox="1"/>
          <p:nvPr/>
        </p:nvSpPr>
        <p:spPr>
          <a:xfrm>
            <a:off x="923290" y="5106035"/>
            <a:ext cx="9982835" cy="865505"/>
          </a:xfrm>
          <a:prstGeom prst="rect">
            <a:avLst/>
          </a:prstGeom>
          <a:noFill/>
          <a:ln w="9525">
            <a:noFill/>
          </a:ln>
        </p:spPr>
        <p:txBody>
          <a:bodyPr wrap="square" anchor="t">
            <a:spAutoFit/>
          </a:bodyPr>
          <a:p>
            <a:pPr eaLnBrk="0" hangingPunct="0">
              <a:lnSpc>
                <a:spcPct val="90000"/>
              </a:lnSpc>
            </a:pPr>
            <a:r>
              <a:rPr lang="zh-CN" sz="2800" b="0" dirty="0">
                <a:solidFill>
                  <a:srgbClr val="FF0000"/>
                </a:solidFill>
                <a:latin typeface="宋体" panose="02010600030101010101" pitchFamily="2" charset="-122"/>
                <a:ea typeface="宋体" panose="02010600030101010101" pitchFamily="2" charset="-122"/>
                <a:cs typeface="楷体" panose="02010609060101010101" charset="-122"/>
              </a:rPr>
              <a:t>国内人民的大力支持；抗美援朝战争具有正义性；中朝两国军队的英勇作战等；</a:t>
            </a:r>
            <a:endParaRPr lang="zh-CN"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三、材料题解题技巧</a:t>
              </a:r>
              <a:endParaRPr lang="en-US" altLang="zh-CN"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2292" name="文本框 102"/>
          <p:cNvSpPr txBox="1"/>
          <p:nvPr/>
        </p:nvSpPr>
        <p:spPr>
          <a:xfrm>
            <a:off x="86360" y="1431925"/>
            <a:ext cx="11788775" cy="1814830"/>
          </a:xfrm>
          <a:prstGeom prst="rect">
            <a:avLst/>
          </a:prstGeom>
          <a:noFill/>
        </p:spPr>
        <p:style>
          <a:lnRef idx="2">
            <a:schemeClr val="accent3"/>
          </a:lnRef>
          <a:fillRef idx="1">
            <a:schemeClr val="lt1"/>
          </a:fillRef>
          <a:effectRef idx="0">
            <a:schemeClr val="accent3"/>
          </a:effectRef>
          <a:fontRef idx="minor">
            <a:schemeClr val="dk1"/>
          </a:fontRef>
        </p:style>
        <p:txBody>
          <a:bodyPr wrap="square" anchor="t">
            <a:spAutoFit/>
          </a:bodyPr>
          <a:p>
            <a:pPr algn="just" eaLnBrk="0" fontAlgn="auto" hangingPunct="0">
              <a:lnSpc>
                <a:spcPct val="100000"/>
              </a:lnSpc>
            </a:pPr>
            <a:r>
              <a:rPr sz="2800" b="0" dirty="0">
                <a:latin typeface="黑体" panose="02010609060101010101" charset="-122"/>
                <a:ea typeface="黑体" panose="02010609060101010101" charset="-122"/>
                <a:cs typeface="黑体" panose="02010609060101010101" charset="-122"/>
              </a:rPr>
              <a:t>材料一</a:t>
            </a:r>
            <a:r>
              <a:rPr lang="en-US" sz="2800" b="0" dirty="0">
                <a:latin typeface="黑体" panose="02010609060101010101" charset="-122"/>
                <a:ea typeface="黑体" panose="02010609060101010101" charset="-122"/>
                <a:cs typeface="黑体" panose="02010609060101010101" charset="-122"/>
              </a:rPr>
              <a:t> </a:t>
            </a:r>
            <a:r>
              <a:rPr lang="zh-CN" sz="2800" b="0" dirty="0">
                <a:latin typeface="楷体" panose="02010609060101010101" charset="-122"/>
                <a:ea typeface="楷体" panose="02010609060101010101" charset="-122"/>
                <a:cs typeface="楷体" panose="02010609060101010101" charset="-122"/>
              </a:rPr>
              <a:t>孙中山先生很早就提出了</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平均地权</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的口号，后来又提出了</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耕者有其田</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的口号。中国的工业化必须依靠国内广大的农村市场，没有一个彻底的土地改革，就不能实现新中国工业化</a:t>
            </a:r>
            <a:r>
              <a:rPr lang="en-US" altLang="zh-CN" sz="2800" b="0" dirty="0">
                <a:latin typeface="楷体" panose="02010609060101010101" charset="-122"/>
                <a:ea typeface="楷体" panose="02010609060101010101" charset="-122"/>
                <a:cs typeface="楷体" panose="02010609060101010101" charset="-122"/>
              </a:rPr>
              <a:t>……</a:t>
            </a:r>
            <a:endParaRPr lang="en-US" altLang="zh-CN" sz="2800" b="0" dirty="0">
              <a:latin typeface="楷体" panose="02010609060101010101" charset="-122"/>
              <a:ea typeface="楷体" panose="02010609060101010101" charset="-122"/>
              <a:cs typeface="楷体" panose="02010609060101010101" charset="-122"/>
            </a:endParaRPr>
          </a:p>
          <a:p>
            <a:pPr algn="just" eaLnBrk="0" fontAlgn="auto" hangingPunct="0">
              <a:lnSpc>
                <a:spcPct val="100000"/>
              </a:lnSpc>
            </a:pPr>
            <a:r>
              <a:rPr lang="en-US" altLang="zh-CN" sz="2800" b="0" dirty="0">
                <a:solidFill>
                  <a:srgbClr val="FF0000"/>
                </a:solidFill>
                <a:latin typeface="楷体" panose="02010609060101010101" charset="-122"/>
                <a:ea typeface="楷体" panose="02010609060101010101" charset="-122"/>
                <a:cs typeface="楷体" panose="02010609060101010101" charset="-122"/>
                <a:sym typeface="+mn-ea"/>
              </a:rPr>
              <a:t>                       </a:t>
            </a:r>
            <a:r>
              <a:rPr lang="zh-CN" altLang="en-US" sz="2800" b="0" dirty="0">
                <a:latin typeface="楷体" panose="02010609060101010101" charset="-122"/>
                <a:ea typeface="楷体" panose="02010609060101010101" charset="-122"/>
                <a:cs typeface="楷体" panose="02010609060101010101" charset="-122"/>
                <a:sym typeface="+mn-ea"/>
              </a:rPr>
              <a:t> ——刘少奇《关于土地改革问题的报告》</a:t>
            </a:r>
            <a:endParaRPr lang="zh-CN" altLang="en-US" sz="2800" b="0" dirty="0">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12290" name="Text Box 6"/>
          <p:cNvSpPr txBox="1"/>
          <p:nvPr/>
        </p:nvSpPr>
        <p:spPr>
          <a:xfrm>
            <a:off x="-91440" y="3541395"/>
            <a:ext cx="12283440" cy="491490"/>
          </a:xfrm>
          <a:prstGeom prst="rect">
            <a:avLst/>
          </a:prstGeom>
          <a:noFill/>
          <a:ln w="9525">
            <a:noFill/>
          </a:ln>
        </p:spPr>
        <p:txBody>
          <a:bodyPr wrap="square" anchor="t">
            <a:spAutoFit/>
          </a:bodyPr>
          <a:p>
            <a:pPr marL="842645" indent="-842645" algn="just">
              <a:buClrTx/>
              <a:buFont typeface="Arial" panose="020B0604020202020204" pitchFamily="34" charset="0"/>
              <a:buNone/>
            </a:pPr>
            <a:r>
              <a:rPr altLang="zh-CN" sz="2600" b="0" dirty="0">
                <a:latin typeface="宋体" panose="02010600030101010101" pitchFamily="2" charset="-122"/>
                <a:ea typeface="宋体" panose="02010600030101010101" pitchFamily="2" charset="-122"/>
                <a:cs typeface="宋体" panose="02010600030101010101" pitchFamily="2" charset="-122"/>
              </a:rPr>
              <a:t>（1）</a:t>
            </a:r>
            <a:r>
              <a:rPr lang="zh-CN" sz="2600" b="0" dirty="0">
                <a:latin typeface="宋体" panose="02010600030101010101" pitchFamily="2" charset="-122"/>
                <a:ea typeface="宋体" panose="02010600030101010101" pitchFamily="2" charset="-122"/>
                <a:cs typeface="宋体" panose="02010600030101010101" pitchFamily="2" charset="-122"/>
              </a:rPr>
              <a:t>根据材料一并结合所学知识，分析新中国成立后土地改革的主要目的。（</a:t>
            </a:r>
            <a:r>
              <a:rPr lang="en-US" altLang="zh-CN" sz="2600" b="0" dirty="0">
                <a:latin typeface="宋体" panose="02010600030101010101" pitchFamily="2" charset="-122"/>
                <a:ea typeface="宋体" panose="02010600030101010101" pitchFamily="2" charset="-122"/>
                <a:cs typeface="宋体" panose="02010600030101010101" pitchFamily="2" charset="-122"/>
              </a:rPr>
              <a:t>2</a:t>
            </a:r>
            <a:r>
              <a:rPr lang="zh-CN" altLang="en-US" sz="2600" b="0" dirty="0">
                <a:latin typeface="宋体" panose="02010600030101010101" pitchFamily="2" charset="-122"/>
                <a:ea typeface="宋体" panose="02010600030101010101" pitchFamily="2" charset="-122"/>
                <a:cs typeface="宋体" panose="02010600030101010101" pitchFamily="2" charset="-122"/>
              </a:rPr>
              <a:t>分）</a:t>
            </a:r>
            <a:endParaRPr lang="zh-CN" altLang="en-US" sz="2600" b="0" dirty="0">
              <a:latin typeface="宋体" panose="02010600030101010101" pitchFamily="2" charset="-122"/>
              <a:ea typeface="宋体" panose="02010600030101010101" pitchFamily="2" charset="-122"/>
              <a:cs typeface="宋体" panose="02010600030101010101" pitchFamily="2" charset="-122"/>
            </a:endParaRPr>
          </a:p>
        </p:txBody>
      </p:sp>
      <p:cxnSp>
        <p:nvCxnSpPr>
          <p:cNvPr id="9" name="直接连接符 8"/>
          <p:cNvCxnSpPr/>
          <p:nvPr/>
        </p:nvCxnSpPr>
        <p:spPr>
          <a:xfrm flipV="1">
            <a:off x="814705" y="3966210"/>
            <a:ext cx="4130675"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548890" y="3317875"/>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答案来源</a:t>
            </a:r>
            <a:endParaRPr lang="zh-CN" altLang="en-US">
              <a:latin typeface="华文行楷" panose="02010800040101010101" charset="-122"/>
              <a:ea typeface="华文行楷" panose="02010800040101010101" charset="-122"/>
            </a:endParaRPr>
          </a:p>
        </p:txBody>
      </p:sp>
      <p:sp>
        <p:nvSpPr>
          <p:cNvPr id="6" name="文本框 5"/>
          <p:cNvSpPr txBox="1"/>
          <p:nvPr/>
        </p:nvSpPr>
        <p:spPr>
          <a:xfrm>
            <a:off x="5042535" y="3234055"/>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能力要求</a:t>
            </a:r>
            <a:endParaRPr lang="zh-CN" altLang="en-US">
              <a:latin typeface="华文行楷" panose="02010800040101010101" charset="-122"/>
              <a:ea typeface="华文行楷" panose="02010800040101010101" charset="-122"/>
            </a:endParaRPr>
          </a:p>
        </p:txBody>
      </p:sp>
      <p:sp>
        <p:nvSpPr>
          <p:cNvPr id="12" name="文本框 11"/>
          <p:cNvSpPr txBox="1"/>
          <p:nvPr/>
        </p:nvSpPr>
        <p:spPr>
          <a:xfrm>
            <a:off x="10063480" y="3317875"/>
            <a:ext cx="120840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rPr>
              <a:t>作答内容</a:t>
            </a:r>
            <a:endParaRPr lang="en-US" altLang="zh-CN">
              <a:latin typeface="华文行楷" panose="02010800040101010101" charset="-122"/>
              <a:ea typeface="华文行楷" panose="02010800040101010101" charset="-122"/>
            </a:endParaRPr>
          </a:p>
        </p:txBody>
      </p:sp>
      <p:sp>
        <p:nvSpPr>
          <p:cNvPr id="16" name="圆角矩形 15"/>
          <p:cNvSpPr/>
          <p:nvPr/>
        </p:nvSpPr>
        <p:spPr>
          <a:xfrm>
            <a:off x="5042535" y="3601720"/>
            <a:ext cx="741680" cy="3911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Text Box 15"/>
          <p:cNvSpPr txBox="1"/>
          <p:nvPr/>
        </p:nvSpPr>
        <p:spPr>
          <a:xfrm>
            <a:off x="3274060" y="4572635"/>
            <a:ext cx="5133340" cy="478155"/>
          </a:xfrm>
          <a:prstGeom prst="rect">
            <a:avLst/>
          </a:prstGeom>
          <a:noFill/>
          <a:ln w="9525">
            <a:noFill/>
          </a:ln>
        </p:spPr>
        <p:txBody>
          <a:bodyPr wrap="square" anchor="t">
            <a:spAutoFit/>
          </a:bodyPr>
          <a:p>
            <a:pPr eaLnBrk="0" hangingPunct="0">
              <a:lnSpc>
                <a:spcPct val="90000"/>
              </a:lnSpc>
            </a:pPr>
            <a:r>
              <a:rPr lang="zh-CN" sz="2800" b="0" dirty="0">
                <a:solidFill>
                  <a:srgbClr val="FF0000"/>
                </a:solidFill>
                <a:latin typeface="宋体" panose="02010600030101010101" pitchFamily="2" charset="-122"/>
                <a:ea typeface="宋体" panose="02010600030101010101" pitchFamily="2" charset="-122"/>
                <a:cs typeface="楷体" panose="02010609060101010101" charset="-122"/>
              </a:rPr>
              <a:t>满足农民的土地需求</a:t>
            </a:r>
            <a:endParaRPr lang="zh-CN"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cxnSp>
        <p:nvCxnSpPr>
          <p:cNvPr id="3" name="直接连接符 2"/>
          <p:cNvCxnSpPr/>
          <p:nvPr/>
        </p:nvCxnSpPr>
        <p:spPr>
          <a:xfrm>
            <a:off x="7860665" y="3992880"/>
            <a:ext cx="1369060" cy="12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10134600" y="3994150"/>
            <a:ext cx="684530" cy="6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236220" y="2732405"/>
            <a:ext cx="7021195"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616325" y="2346960"/>
            <a:ext cx="8101330" cy="13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1314450" y="1899920"/>
            <a:ext cx="10350500" cy="13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92405" y="2334260"/>
            <a:ext cx="3081655"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 Box 15"/>
          <p:cNvSpPr txBox="1"/>
          <p:nvPr/>
        </p:nvSpPr>
        <p:spPr>
          <a:xfrm>
            <a:off x="2759710" y="5203825"/>
            <a:ext cx="5307330" cy="478155"/>
          </a:xfrm>
          <a:prstGeom prst="rect">
            <a:avLst/>
          </a:prstGeom>
          <a:noFill/>
          <a:ln w="9525">
            <a:noFill/>
          </a:ln>
        </p:spPr>
        <p:txBody>
          <a:bodyPr wrap="square" anchor="t">
            <a:spAutoFit/>
          </a:bodyPr>
          <a:p>
            <a:pPr eaLnBrk="0" hangingPunct="0">
              <a:lnSpc>
                <a:spcPct val="90000"/>
              </a:lnSpc>
            </a:pPr>
            <a:r>
              <a:rPr lang="zh-CN" sz="2800" b="0" dirty="0">
                <a:solidFill>
                  <a:srgbClr val="FF0000"/>
                </a:solidFill>
                <a:latin typeface="宋体" panose="02010600030101010101" pitchFamily="2" charset="-122"/>
                <a:ea typeface="宋体" panose="02010600030101010101" pitchFamily="2" charset="-122"/>
                <a:cs typeface="楷体" panose="02010609060101010101" charset="-122"/>
              </a:rPr>
              <a:t>为国家工业化建设准备条件</a:t>
            </a:r>
            <a:endParaRPr lang="zh-CN"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checkerboard(across)">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checkerboard(across)">
                                      <p:cBhvr>
                                        <p:cTn id="42" dur="500"/>
                                        <p:tgtEl>
                                          <p:spTgt spid="31"/>
                                        </p:tgtEl>
                                      </p:cBhvr>
                                    </p:animEffect>
                                  </p:childTnLst>
                                </p:cTn>
                              </p:par>
                              <p:par>
                                <p:cTn id="43" presetID="5" presetClass="entr" presetSubtype="1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checkerboard(across)">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heckerboard(across)">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checkerboard(across)">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5" grpId="0"/>
      <p:bldP spid="6" grpId="0"/>
      <p:bldP spid="12" grpId="0"/>
      <p:bldP spid="2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3"/>
          <p:cNvSpPr/>
          <p:nvPr/>
        </p:nvSpPr>
        <p:spPr>
          <a:xfrm>
            <a:off x="3818890" y="654050"/>
            <a:ext cx="3897630" cy="583565"/>
          </a:xfrm>
          <a:prstGeom prst="rect">
            <a:avLst/>
          </a:prstGeom>
          <a:solidFill>
            <a:srgbClr val="FFFF00"/>
          </a:solidFill>
          <a:ln w="9525">
            <a:noFill/>
          </a:ln>
        </p:spPr>
        <p:txBody>
          <a:bodyPr wrap="square" anchor="t">
            <a:spAutoFit/>
          </a:bodyPr>
          <a:p>
            <a:pPr algn="ctr"/>
            <a:r>
              <a:rPr lang="zh-CN" altLang="en-US" sz="3200" b="1" dirty="0">
                <a:latin typeface="黑体" panose="02010609060101010101" charset="-122"/>
                <a:ea typeface="黑体" panose="02010609060101010101" charset="-122"/>
              </a:rPr>
              <a:t>中国现代史的分期</a:t>
            </a:r>
            <a:endParaRPr lang="zh-CN" altLang="en-US" sz="3200" b="1" dirty="0">
              <a:latin typeface="黑体" panose="02010609060101010101" charset="-122"/>
              <a:ea typeface="黑体" panose="02010609060101010101" charset="-122"/>
            </a:endParaRPr>
          </a:p>
        </p:txBody>
      </p:sp>
      <p:cxnSp>
        <p:nvCxnSpPr>
          <p:cNvPr id="2" name="直接箭头连接符 1"/>
          <p:cNvCxnSpPr/>
          <p:nvPr/>
        </p:nvCxnSpPr>
        <p:spPr>
          <a:xfrm flipV="1">
            <a:off x="1077595" y="3159125"/>
            <a:ext cx="10725785" cy="37465"/>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1075055" y="3087370"/>
            <a:ext cx="202565" cy="1758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3208655" y="3077210"/>
            <a:ext cx="202565" cy="1758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椭圆 3"/>
          <p:cNvSpPr/>
          <p:nvPr/>
        </p:nvSpPr>
        <p:spPr>
          <a:xfrm>
            <a:off x="6033135" y="3056890"/>
            <a:ext cx="202565" cy="1758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7968615" y="3061970"/>
            <a:ext cx="202565" cy="1758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8507095" y="3077210"/>
            <a:ext cx="202565" cy="1758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582420" y="2157730"/>
            <a:ext cx="1268730" cy="398780"/>
          </a:xfrm>
          <a:prstGeom prst="rect">
            <a:avLst/>
          </a:prstGeom>
          <a:noFill/>
        </p:spPr>
        <p:txBody>
          <a:bodyPr wrap="square" rtlCol="0" anchor="t">
            <a:spAutoFit/>
          </a:bodyPr>
          <a:p>
            <a:r>
              <a:rPr lang="zh-CN" altLang="en-US" sz="2000" b="1" dirty="0">
                <a:solidFill>
                  <a:schemeClr val="tx1"/>
                </a:solidFill>
                <a:latin typeface="黑体" panose="02010609060101010101" charset="-122"/>
                <a:ea typeface="黑体" panose="02010609060101010101" charset="-122"/>
                <a:sym typeface="+mn-ea"/>
              </a:rPr>
              <a:t>过渡时期</a:t>
            </a:r>
            <a:endParaRPr lang="zh-CN" altLang="en-US" sz="2000" b="1" dirty="0">
              <a:solidFill>
                <a:schemeClr val="tx1"/>
              </a:solidFill>
              <a:latin typeface="黑体" panose="02010609060101010101" charset="-122"/>
              <a:ea typeface="黑体" panose="02010609060101010101" charset="-122"/>
              <a:sym typeface="+mn-ea"/>
            </a:endParaRPr>
          </a:p>
        </p:txBody>
      </p:sp>
      <p:sp>
        <p:nvSpPr>
          <p:cNvPr id="8" name="文本框 7"/>
          <p:cNvSpPr txBox="1"/>
          <p:nvPr/>
        </p:nvSpPr>
        <p:spPr>
          <a:xfrm>
            <a:off x="3422650" y="2137410"/>
            <a:ext cx="2813050" cy="398780"/>
          </a:xfrm>
          <a:prstGeom prst="rect">
            <a:avLst/>
          </a:prstGeom>
          <a:noFill/>
        </p:spPr>
        <p:txBody>
          <a:bodyPr wrap="square" rtlCol="0" anchor="t">
            <a:spAutoFit/>
          </a:bodyPr>
          <a:p>
            <a:r>
              <a:rPr lang="zh-CN" altLang="en-US" sz="2000" b="1" dirty="0">
                <a:solidFill>
                  <a:schemeClr val="tx1"/>
                </a:solidFill>
                <a:latin typeface="黑体" panose="02010609060101010101" charset="-122"/>
                <a:ea typeface="黑体" panose="02010609060101010101" charset="-122"/>
                <a:sym typeface="+mn-ea"/>
              </a:rPr>
              <a:t>全面建设社会主义时期</a:t>
            </a:r>
            <a:endParaRPr lang="zh-CN" altLang="en-US" sz="2000" b="1" dirty="0">
              <a:solidFill>
                <a:schemeClr val="tx1"/>
              </a:solidFill>
              <a:latin typeface="黑体" panose="02010609060101010101" charset="-122"/>
              <a:ea typeface="黑体" panose="02010609060101010101" charset="-122"/>
              <a:sym typeface="+mn-ea"/>
            </a:endParaRPr>
          </a:p>
        </p:txBody>
      </p:sp>
      <p:sp>
        <p:nvSpPr>
          <p:cNvPr id="9" name="文本框 8"/>
          <p:cNvSpPr txBox="1"/>
          <p:nvPr/>
        </p:nvSpPr>
        <p:spPr>
          <a:xfrm>
            <a:off x="6306185" y="2096770"/>
            <a:ext cx="1865630" cy="398780"/>
          </a:xfrm>
          <a:prstGeom prst="rect">
            <a:avLst/>
          </a:prstGeom>
          <a:noFill/>
        </p:spPr>
        <p:txBody>
          <a:bodyPr wrap="square" rtlCol="0" anchor="t">
            <a:spAutoFit/>
          </a:bodyPr>
          <a:p>
            <a:r>
              <a:rPr lang="zh-CN" altLang="en-US" sz="2000" b="1" dirty="0">
                <a:latin typeface="Arial" panose="020B0604020202020204" pitchFamily="34" charset="0"/>
                <a:ea typeface="黑体" panose="02010609060101010101" charset="-122"/>
                <a:sym typeface="+mn-ea"/>
              </a:rPr>
              <a:t>“</a:t>
            </a:r>
            <a:r>
              <a:rPr lang="zh-CN" altLang="en-US" sz="2000" b="1" dirty="0">
                <a:latin typeface="黑体" panose="02010609060101010101" charset="-122"/>
                <a:ea typeface="黑体" panose="02010609060101010101" charset="-122"/>
                <a:sym typeface="+mn-ea"/>
              </a:rPr>
              <a:t>文化大革命</a:t>
            </a:r>
            <a:r>
              <a:rPr lang="zh-CN" altLang="en-US" sz="2000" b="1" dirty="0">
                <a:latin typeface="Arial" panose="020B0604020202020204" pitchFamily="34" charset="0"/>
                <a:ea typeface="黑体" panose="02010609060101010101" charset="-122"/>
                <a:sym typeface="+mn-ea"/>
              </a:rPr>
              <a:t>”</a:t>
            </a:r>
            <a:endParaRPr lang="zh-CN" altLang="en-US" sz="2000" b="1" dirty="0">
              <a:latin typeface="Arial" panose="020B0604020202020204" pitchFamily="34" charset="0"/>
              <a:ea typeface="黑体" panose="02010609060101010101" charset="-122"/>
              <a:sym typeface="+mn-ea"/>
            </a:endParaRPr>
          </a:p>
        </p:txBody>
      </p:sp>
      <p:sp>
        <p:nvSpPr>
          <p:cNvPr id="10" name="文本框 9"/>
          <p:cNvSpPr txBox="1"/>
          <p:nvPr/>
        </p:nvSpPr>
        <p:spPr>
          <a:xfrm>
            <a:off x="8506460" y="2106930"/>
            <a:ext cx="3412490" cy="398780"/>
          </a:xfrm>
          <a:prstGeom prst="rect">
            <a:avLst/>
          </a:prstGeom>
          <a:noFill/>
        </p:spPr>
        <p:txBody>
          <a:bodyPr wrap="square" rtlCol="0" anchor="t">
            <a:spAutoFit/>
          </a:bodyPr>
          <a:p>
            <a:pPr algn="ctr"/>
            <a:r>
              <a:rPr lang="zh-CN" altLang="en-US" sz="2000" b="1" dirty="0">
                <a:solidFill>
                  <a:schemeClr val="tx1"/>
                </a:solidFill>
                <a:latin typeface="黑体" panose="02010609060101010101" charset="-122"/>
                <a:ea typeface="黑体" panose="02010609060101010101" charset="-122"/>
                <a:sym typeface="+mn-ea"/>
              </a:rPr>
              <a:t>社会主义现代化建设新时期</a:t>
            </a:r>
            <a:endParaRPr lang="zh-CN" altLang="en-US" sz="2000" b="1" dirty="0">
              <a:solidFill>
                <a:schemeClr val="tx1"/>
              </a:solidFill>
              <a:latin typeface="黑体" panose="02010609060101010101" charset="-122"/>
              <a:ea typeface="黑体" panose="02010609060101010101" charset="-122"/>
              <a:sym typeface="+mn-ea"/>
            </a:endParaRPr>
          </a:p>
        </p:txBody>
      </p:sp>
      <p:sp>
        <p:nvSpPr>
          <p:cNvPr id="11" name="文本框 10"/>
          <p:cNvSpPr txBox="1"/>
          <p:nvPr/>
        </p:nvSpPr>
        <p:spPr>
          <a:xfrm>
            <a:off x="779780" y="3305810"/>
            <a:ext cx="963930" cy="398780"/>
          </a:xfrm>
          <a:prstGeom prst="rect">
            <a:avLst/>
          </a:prstGeom>
          <a:noFill/>
        </p:spPr>
        <p:txBody>
          <a:bodyPr wrap="square" rtlCol="0" anchor="t">
            <a:spAutoFit/>
          </a:bodyPr>
          <a:p>
            <a:r>
              <a:rPr lang="en-US" altLang="zh-CN" sz="2000" b="1" dirty="0">
                <a:latin typeface="黑体" panose="02010609060101010101" charset="-122"/>
                <a:ea typeface="黑体" panose="02010609060101010101" charset="-122"/>
                <a:sym typeface="+mn-ea"/>
              </a:rPr>
              <a:t>1949</a:t>
            </a:r>
            <a:r>
              <a:rPr lang="zh-CN" altLang="en-US" sz="2000" b="1" dirty="0">
                <a:latin typeface="黑体" panose="02010609060101010101" charset="-122"/>
                <a:ea typeface="黑体" panose="02010609060101010101" charset="-122"/>
                <a:sym typeface="+mn-ea"/>
              </a:rPr>
              <a:t>年</a:t>
            </a:r>
            <a:endParaRPr lang="zh-CN" altLang="en-US" sz="2000" b="1" dirty="0">
              <a:latin typeface="黑体" panose="02010609060101010101" charset="-122"/>
              <a:ea typeface="黑体" panose="02010609060101010101" charset="-122"/>
              <a:sym typeface="+mn-ea"/>
            </a:endParaRPr>
          </a:p>
        </p:txBody>
      </p:sp>
      <p:sp>
        <p:nvSpPr>
          <p:cNvPr id="12" name="文本框 11"/>
          <p:cNvSpPr txBox="1"/>
          <p:nvPr/>
        </p:nvSpPr>
        <p:spPr>
          <a:xfrm>
            <a:off x="2925445" y="3315970"/>
            <a:ext cx="951230" cy="398780"/>
          </a:xfrm>
          <a:prstGeom prst="rect">
            <a:avLst/>
          </a:prstGeom>
          <a:noFill/>
        </p:spPr>
        <p:txBody>
          <a:bodyPr wrap="none" rtlCol="0" anchor="t">
            <a:spAutoFit/>
          </a:bodyPr>
          <a:p>
            <a:r>
              <a:rPr lang="en-US" altLang="zh-CN" sz="2000" b="1" dirty="0">
                <a:latin typeface="黑体" panose="02010609060101010101" charset="-122"/>
                <a:ea typeface="黑体" panose="02010609060101010101" charset="-122"/>
                <a:sym typeface="+mn-ea"/>
              </a:rPr>
              <a:t>1956</a:t>
            </a:r>
            <a:r>
              <a:rPr lang="zh-CN" altLang="en-US" sz="2000" b="1" dirty="0">
                <a:latin typeface="黑体" panose="02010609060101010101" charset="-122"/>
                <a:ea typeface="黑体" panose="02010609060101010101" charset="-122"/>
                <a:sym typeface="+mn-ea"/>
              </a:rPr>
              <a:t>年</a:t>
            </a:r>
            <a:endParaRPr lang="zh-CN" altLang="en-US" sz="2000" b="1" dirty="0">
              <a:latin typeface="黑体" panose="02010609060101010101" charset="-122"/>
              <a:ea typeface="黑体" panose="02010609060101010101" charset="-122"/>
              <a:sym typeface="+mn-ea"/>
            </a:endParaRPr>
          </a:p>
        </p:txBody>
      </p:sp>
      <p:sp>
        <p:nvSpPr>
          <p:cNvPr id="13" name="文本框 12"/>
          <p:cNvSpPr txBox="1"/>
          <p:nvPr/>
        </p:nvSpPr>
        <p:spPr>
          <a:xfrm>
            <a:off x="5658485" y="3305810"/>
            <a:ext cx="951230" cy="398780"/>
          </a:xfrm>
          <a:prstGeom prst="rect">
            <a:avLst/>
          </a:prstGeom>
          <a:noFill/>
        </p:spPr>
        <p:txBody>
          <a:bodyPr wrap="none" rtlCol="0" anchor="t">
            <a:spAutoFit/>
          </a:bodyPr>
          <a:p>
            <a:r>
              <a:rPr lang="en-US" altLang="zh-CN" sz="2000" b="1" dirty="0">
                <a:latin typeface="黑体" panose="02010609060101010101" charset="-122"/>
                <a:ea typeface="黑体" panose="02010609060101010101" charset="-122"/>
                <a:sym typeface="+mn-ea"/>
              </a:rPr>
              <a:t>1966</a:t>
            </a:r>
            <a:r>
              <a:rPr lang="zh-CN" altLang="en-US" sz="2000" b="1" dirty="0">
                <a:latin typeface="黑体" panose="02010609060101010101" charset="-122"/>
                <a:ea typeface="黑体" panose="02010609060101010101" charset="-122"/>
                <a:sym typeface="+mn-ea"/>
              </a:rPr>
              <a:t>年</a:t>
            </a:r>
            <a:endParaRPr lang="zh-CN" altLang="en-US" sz="2000" b="1" dirty="0">
              <a:latin typeface="黑体" panose="02010609060101010101" charset="-122"/>
              <a:ea typeface="黑体" panose="02010609060101010101" charset="-122"/>
              <a:sym typeface="+mn-ea"/>
            </a:endParaRPr>
          </a:p>
        </p:txBody>
      </p:sp>
      <p:sp>
        <p:nvSpPr>
          <p:cNvPr id="14" name="文本框 13"/>
          <p:cNvSpPr txBox="1"/>
          <p:nvPr/>
        </p:nvSpPr>
        <p:spPr>
          <a:xfrm>
            <a:off x="7487285" y="3295650"/>
            <a:ext cx="951230" cy="398780"/>
          </a:xfrm>
          <a:prstGeom prst="rect">
            <a:avLst/>
          </a:prstGeom>
          <a:noFill/>
        </p:spPr>
        <p:txBody>
          <a:bodyPr wrap="none" rtlCol="0" anchor="t">
            <a:spAutoFit/>
          </a:bodyPr>
          <a:p>
            <a:r>
              <a:rPr lang="en-US" altLang="zh-CN" sz="2000" b="1" dirty="0">
                <a:latin typeface="黑体" panose="02010609060101010101" charset="-122"/>
                <a:ea typeface="黑体" panose="02010609060101010101" charset="-122"/>
                <a:sym typeface="+mn-ea"/>
              </a:rPr>
              <a:t>1976</a:t>
            </a:r>
            <a:r>
              <a:rPr lang="zh-CN" altLang="en-US" sz="2000" b="1" dirty="0">
                <a:latin typeface="黑体" panose="02010609060101010101" charset="-122"/>
                <a:ea typeface="黑体" panose="02010609060101010101" charset="-122"/>
                <a:sym typeface="+mn-ea"/>
              </a:rPr>
              <a:t>年</a:t>
            </a:r>
            <a:endParaRPr lang="zh-CN" altLang="en-US" sz="2000" b="1" dirty="0">
              <a:latin typeface="黑体" panose="02010609060101010101" charset="-122"/>
              <a:ea typeface="黑体" panose="02010609060101010101" charset="-122"/>
              <a:sym typeface="+mn-ea"/>
            </a:endParaRPr>
          </a:p>
        </p:txBody>
      </p:sp>
      <p:sp>
        <p:nvSpPr>
          <p:cNvPr id="15" name="文本框 14"/>
          <p:cNvSpPr txBox="1"/>
          <p:nvPr/>
        </p:nvSpPr>
        <p:spPr>
          <a:xfrm>
            <a:off x="8503285" y="3305810"/>
            <a:ext cx="951230" cy="398780"/>
          </a:xfrm>
          <a:prstGeom prst="rect">
            <a:avLst/>
          </a:prstGeom>
          <a:noFill/>
        </p:spPr>
        <p:txBody>
          <a:bodyPr wrap="none" rtlCol="0" anchor="t">
            <a:spAutoFit/>
          </a:bodyPr>
          <a:p>
            <a:r>
              <a:rPr lang="en-US" altLang="zh-CN" sz="2000" b="1" dirty="0">
                <a:latin typeface="黑体" panose="02010609060101010101" charset="-122"/>
                <a:ea typeface="黑体" panose="02010609060101010101" charset="-122"/>
                <a:sym typeface="+mn-ea"/>
              </a:rPr>
              <a:t>1978</a:t>
            </a:r>
            <a:r>
              <a:rPr lang="zh-CN" altLang="en-US" sz="2000" b="1" dirty="0">
                <a:latin typeface="黑体" panose="02010609060101010101" charset="-122"/>
                <a:ea typeface="黑体" panose="02010609060101010101" charset="-122"/>
                <a:sym typeface="+mn-ea"/>
              </a:rPr>
              <a:t>年</a:t>
            </a:r>
            <a:endParaRPr lang="zh-CN" altLang="en-US" sz="2000" b="1" dirty="0">
              <a:latin typeface="黑体" panose="02010609060101010101" charset="-122"/>
              <a:ea typeface="黑体" panose="02010609060101010101" charset="-122"/>
              <a:sym typeface="+mn-ea"/>
            </a:endParaRPr>
          </a:p>
        </p:txBody>
      </p:sp>
      <p:sp>
        <p:nvSpPr>
          <p:cNvPr id="22532" name="左大括号 21"/>
          <p:cNvSpPr/>
          <p:nvPr/>
        </p:nvSpPr>
        <p:spPr>
          <a:xfrm rot="5340000">
            <a:off x="6845935" y="1861185"/>
            <a:ext cx="514985" cy="1909445"/>
          </a:xfrm>
          <a:prstGeom prst="leftBrace">
            <a:avLst>
              <a:gd name="adj1" fmla="val 74150"/>
              <a:gd name="adj2" fmla="val 50000"/>
            </a:avLst>
          </a:prstGeom>
          <a:noFill/>
          <a:ln w="38100" cap="flat" cmpd="sng">
            <a:solidFill>
              <a:schemeClr val="tx1"/>
            </a:solidFill>
            <a:prstDash val="solid"/>
            <a:round/>
            <a:headEnd type="none" w="med" len="med"/>
            <a:tailEnd type="none" w="med" len="med"/>
          </a:ln>
        </p:spPr>
        <p:txBody>
          <a:bodyPr anchor="t" anchorCtr="0"/>
          <a:p>
            <a:endParaRPr lang="zh-CN" altLang="en-US" sz="100" b="1">
              <a:latin typeface="Arial" panose="020B0604020202020204" pitchFamily="34" charset="0"/>
              <a:ea typeface="微软雅黑" panose="020B0503020204020204" pitchFamily="34" charset="-122"/>
            </a:endParaRPr>
          </a:p>
        </p:txBody>
      </p:sp>
      <p:sp>
        <p:nvSpPr>
          <p:cNvPr id="16" name="左大括号 21"/>
          <p:cNvSpPr/>
          <p:nvPr/>
        </p:nvSpPr>
        <p:spPr>
          <a:xfrm rot="5340000">
            <a:off x="4463415" y="1462405"/>
            <a:ext cx="471805" cy="2762250"/>
          </a:xfrm>
          <a:prstGeom prst="leftBrace">
            <a:avLst>
              <a:gd name="adj1" fmla="val 74150"/>
              <a:gd name="adj2" fmla="val 50000"/>
            </a:avLst>
          </a:prstGeom>
          <a:noFill/>
          <a:ln w="38100" cap="flat" cmpd="sng">
            <a:solidFill>
              <a:schemeClr val="tx1"/>
            </a:solidFill>
            <a:prstDash val="solid"/>
            <a:round/>
            <a:headEnd type="none" w="med" len="med"/>
            <a:tailEnd type="none" w="med" len="med"/>
          </a:ln>
        </p:spPr>
        <p:txBody>
          <a:bodyPr anchor="t" anchorCtr="0"/>
          <a:p>
            <a:endParaRPr lang="zh-CN" altLang="en-US" sz="100" b="1">
              <a:latin typeface="Arial" panose="020B0604020202020204" pitchFamily="34" charset="0"/>
              <a:ea typeface="微软雅黑" panose="020B0503020204020204" pitchFamily="34" charset="-122"/>
            </a:endParaRPr>
          </a:p>
        </p:txBody>
      </p:sp>
      <p:sp>
        <p:nvSpPr>
          <p:cNvPr id="17" name="左大括号 21"/>
          <p:cNvSpPr/>
          <p:nvPr/>
        </p:nvSpPr>
        <p:spPr>
          <a:xfrm rot="5340000">
            <a:off x="9780905" y="1469390"/>
            <a:ext cx="419100" cy="2799080"/>
          </a:xfrm>
          <a:prstGeom prst="leftBrace">
            <a:avLst>
              <a:gd name="adj1" fmla="val 74150"/>
              <a:gd name="adj2" fmla="val 50000"/>
            </a:avLst>
          </a:prstGeom>
          <a:noFill/>
          <a:ln w="38100" cap="flat" cmpd="sng">
            <a:solidFill>
              <a:schemeClr val="tx1"/>
            </a:solidFill>
            <a:prstDash val="solid"/>
            <a:round/>
            <a:headEnd type="none" w="med" len="med"/>
            <a:tailEnd type="none" w="med" len="med"/>
          </a:ln>
        </p:spPr>
        <p:txBody>
          <a:bodyPr anchor="t" anchorCtr="0"/>
          <a:p>
            <a:endParaRPr lang="zh-CN" altLang="en-US" sz="100" b="1">
              <a:latin typeface="Arial" panose="020B0604020202020204" pitchFamily="34" charset="0"/>
              <a:ea typeface="微软雅黑" panose="020B0503020204020204" pitchFamily="34" charset="-122"/>
            </a:endParaRPr>
          </a:p>
        </p:txBody>
      </p:sp>
      <p:sp>
        <p:nvSpPr>
          <p:cNvPr id="18" name="左大括号 21"/>
          <p:cNvSpPr/>
          <p:nvPr/>
        </p:nvSpPr>
        <p:spPr>
          <a:xfrm rot="5340000">
            <a:off x="1972310" y="1814830"/>
            <a:ext cx="480060" cy="2117090"/>
          </a:xfrm>
          <a:prstGeom prst="leftBrace">
            <a:avLst>
              <a:gd name="adj1" fmla="val 74150"/>
              <a:gd name="adj2" fmla="val 50000"/>
            </a:avLst>
          </a:prstGeom>
          <a:noFill/>
          <a:ln w="38100" cap="flat" cmpd="sng">
            <a:solidFill>
              <a:schemeClr val="tx1"/>
            </a:solidFill>
            <a:prstDash val="solid"/>
            <a:round/>
            <a:headEnd type="none" w="med" len="med"/>
            <a:tailEnd type="none" w="med" len="med"/>
          </a:ln>
        </p:spPr>
        <p:txBody>
          <a:bodyPr anchor="t" anchorCtr="0"/>
          <a:p>
            <a:endParaRPr lang="zh-CN" altLang="en-US" sz="100" b="1">
              <a:latin typeface="Arial" panose="020B0604020202020204" pitchFamily="34" charset="0"/>
              <a:ea typeface="微软雅黑" panose="020B0503020204020204" pitchFamily="34"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三、材料题解题技巧</a:t>
              </a:r>
              <a:endParaRPr lang="en-US" altLang="zh-CN"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2292" name="文本框 102"/>
          <p:cNvSpPr txBox="1"/>
          <p:nvPr/>
        </p:nvSpPr>
        <p:spPr>
          <a:xfrm>
            <a:off x="85725" y="1216025"/>
            <a:ext cx="11788775" cy="1814830"/>
          </a:xfrm>
          <a:prstGeom prst="rect">
            <a:avLst/>
          </a:prstGeom>
          <a:noFill/>
        </p:spPr>
        <p:style>
          <a:lnRef idx="2">
            <a:schemeClr val="accent3"/>
          </a:lnRef>
          <a:fillRef idx="1">
            <a:schemeClr val="lt1"/>
          </a:fillRef>
          <a:effectRef idx="0">
            <a:schemeClr val="accent3"/>
          </a:effectRef>
          <a:fontRef idx="minor">
            <a:schemeClr val="dk1"/>
          </a:fontRef>
        </p:style>
        <p:txBody>
          <a:bodyPr wrap="square" anchor="t">
            <a:spAutoFit/>
          </a:bodyPr>
          <a:p>
            <a:pPr algn="just" eaLnBrk="0" fontAlgn="auto" hangingPunct="0">
              <a:lnSpc>
                <a:spcPct val="100000"/>
              </a:lnSpc>
            </a:pPr>
            <a:r>
              <a:rPr sz="2800" b="0" dirty="0">
                <a:latin typeface="黑体" panose="02010609060101010101" charset="-122"/>
                <a:ea typeface="黑体" panose="02010609060101010101" charset="-122"/>
                <a:cs typeface="黑体" panose="02010609060101010101" charset="-122"/>
              </a:rPr>
              <a:t>材料</a:t>
            </a:r>
            <a:r>
              <a:rPr lang="zh-CN" sz="2800" b="0" dirty="0">
                <a:latin typeface="黑体" panose="02010609060101010101" charset="-122"/>
                <a:ea typeface="黑体" panose="02010609060101010101" charset="-122"/>
                <a:cs typeface="黑体" panose="02010609060101010101" charset="-122"/>
              </a:rPr>
              <a:t>二</a:t>
            </a:r>
            <a:r>
              <a:rPr lang="en-US" sz="2800" b="0" dirty="0">
                <a:latin typeface="黑体" panose="02010609060101010101" charset="-122"/>
                <a:ea typeface="黑体" panose="02010609060101010101" charset="-122"/>
                <a:cs typeface="黑体" panose="02010609060101010101" charset="-122"/>
              </a:rPr>
              <a:t> </a:t>
            </a:r>
            <a:r>
              <a:rPr lang="zh-CN" altLang="en-US" sz="2800" b="0" dirty="0">
                <a:latin typeface="楷体" panose="02010609060101010101" charset="-122"/>
                <a:ea typeface="楷体" panose="02010609060101010101" charset="-122"/>
                <a:cs typeface="楷体" panose="02010609060101010101" charset="-122"/>
              </a:rPr>
              <a:t>土地改革法规定：</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废除地主阶级封建剥削的土地所有制，实行农民的土地所有制</a:t>
            </a:r>
            <a:r>
              <a:rPr lang="en-US" altLang="zh-CN" sz="2800" b="0" dirty="0">
                <a:latin typeface="楷体" panose="02010609060101010101" charset="-122"/>
                <a:ea typeface="楷体" panose="02010609060101010101" charset="-122"/>
                <a:cs typeface="楷体" panose="02010609060101010101" charset="-122"/>
              </a:rPr>
              <a:t>……”</a:t>
            </a:r>
            <a:r>
              <a:rPr lang="zh-CN" altLang="en-US" sz="2800" b="0" dirty="0">
                <a:latin typeface="楷体" panose="02010609060101010101" charset="-122"/>
                <a:ea typeface="楷体" panose="02010609060101010101" charset="-122"/>
                <a:cs typeface="楷体" panose="02010609060101010101" charset="-122"/>
              </a:rPr>
              <a:t>同时规定，把过去征收富农多余土地财产的政策，改为保存富农经济的政策，以便更好地孤立地主、保护中农和小土地出租者、稳定民族资产阶级。归根到底，是为了有利于生产的恢复和发展。</a:t>
            </a:r>
            <a:endParaRPr lang="zh-CN" altLang="en-US" sz="2800" b="0" dirty="0">
              <a:latin typeface="楷体" panose="02010609060101010101" charset="-122"/>
              <a:ea typeface="楷体" panose="02010609060101010101" charset="-122"/>
              <a:cs typeface="楷体" panose="02010609060101010101" charset="-122"/>
            </a:endParaRPr>
          </a:p>
        </p:txBody>
      </p:sp>
      <p:sp>
        <p:nvSpPr>
          <p:cNvPr id="12290" name="Text Box 6"/>
          <p:cNvSpPr txBox="1"/>
          <p:nvPr/>
        </p:nvSpPr>
        <p:spPr>
          <a:xfrm>
            <a:off x="-66675" y="3568065"/>
            <a:ext cx="11788140" cy="491490"/>
          </a:xfrm>
          <a:prstGeom prst="rect">
            <a:avLst/>
          </a:prstGeom>
          <a:noFill/>
          <a:ln w="9525">
            <a:noFill/>
          </a:ln>
        </p:spPr>
        <p:txBody>
          <a:bodyPr wrap="square" anchor="t">
            <a:spAutoFit/>
          </a:bodyPr>
          <a:p>
            <a:pPr marL="842645" indent="-842645" algn="just">
              <a:buClrTx/>
              <a:buFont typeface="Arial" panose="020B0604020202020204" pitchFamily="34" charset="0"/>
              <a:buNone/>
            </a:pPr>
            <a:r>
              <a:rPr altLang="zh-CN" sz="2600" b="0" dirty="0">
                <a:latin typeface="宋体" panose="02010600030101010101" pitchFamily="2" charset="-122"/>
                <a:ea typeface="宋体" panose="02010600030101010101" pitchFamily="2" charset="-122"/>
                <a:cs typeface="宋体" panose="02010600030101010101" pitchFamily="2" charset="-122"/>
              </a:rPr>
              <a:t>（</a:t>
            </a:r>
            <a:r>
              <a:rPr lang="en-US" sz="2600" b="0" dirty="0">
                <a:latin typeface="宋体" panose="02010600030101010101" pitchFamily="2" charset="-122"/>
                <a:ea typeface="宋体" panose="02010600030101010101" pitchFamily="2" charset="-122"/>
                <a:cs typeface="宋体" panose="02010600030101010101" pitchFamily="2" charset="-122"/>
              </a:rPr>
              <a:t>2</a:t>
            </a:r>
            <a:r>
              <a:rPr altLang="zh-CN" sz="2600" b="0" dirty="0">
                <a:latin typeface="宋体" panose="02010600030101010101" pitchFamily="2" charset="-122"/>
                <a:ea typeface="宋体" panose="02010600030101010101" pitchFamily="2" charset="-122"/>
                <a:cs typeface="宋体" panose="02010600030101010101" pitchFamily="2" charset="-122"/>
              </a:rPr>
              <a:t>）</a:t>
            </a:r>
            <a:r>
              <a:rPr lang="zh-CN" sz="2600" b="0" dirty="0">
                <a:latin typeface="宋体" panose="02010600030101010101" pitchFamily="2" charset="-122"/>
                <a:ea typeface="宋体" panose="02010600030101010101" pitchFamily="2" charset="-122"/>
                <a:cs typeface="宋体" panose="02010600030101010101" pitchFamily="2" charset="-122"/>
              </a:rPr>
              <a:t>根据材料二，概括新中国土地改革的内容。（</a:t>
            </a:r>
            <a:r>
              <a:rPr lang="en-US" altLang="zh-CN" sz="2600" b="0" dirty="0">
                <a:latin typeface="宋体" panose="02010600030101010101" pitchFamily="2" charset="-122"/>
                <a:ea typeface="宋体" panose="02010600030101010101" pitchFamily="2" charset="-122"/>
                <a:cs typeface="宋体" panose="02010600030101010101" pitchFamily="2" charset="-122"/>
              </a:rPr>
              <a:t>2</a:t>
            </a:r>
            <a:r>
              <a:rPr lang="zh-CN" altLang="en-US" sz="2600" b="0" dirty="0">
                <a:latin typeface="宋体" panose="02010600030101010101" pitchFamily="2" charset="-122"/>
                <a:ea typeface="宋体" panose="02010600030101010101" pitchFamily="2" charset="-122"/>
                <a:cs typeface="宋体" panose="02010600030101010101" pitchFamily="2" charset="-122"/>
              </a:rPr>
              <a:t>分）</a:t>
            </a:r>
            <a:endParaRPr lang="zh-CN" altLang="en-US" sz="2600" b="0" dirty="0">
              <a:latin typeface="宋体" panose="02010600030101010101" pitchFamily="2" charset="-122"/>
              <a:ea typeface="宋体" panose="02010600030101010101" pitchFamily="2" charset="-122"/>
              <a:cs typeface="宋体" panose="02010600030101010101" pitchFamily="2" charset="-122"/>
            </a:endParaRPr>
          </a:p>
        </p:txBody>
      </p:sp>
      <p:sp>
        <p:nvSpPr>
          <p:cNvPr id="17" name="Text Box 15"/>
          <p:cNvSpPr txBox="1"/>
          <p:nvPr/>
        </p:nvSpPr>
        <p:spPr>
          <a:xfrm>
            <a:off x="1832610" y="4346575"/>
            <a:ext cx="5906135" cy="478155"/>
          </a:xfrm>
          <a:prstGeom prst="rect">
            <a:avLst/>
          </a:prstGeom>
          <a:noFill/>
          <a:ln w="9525">
            <a:noFill/>
          </a:ln>
        </p:spPr>
        <p:txBody>
          <a:bodyPr wrap="square" anchor="t">
            <a:spAutoFit/>
          </a:bodyPr>
          <a:p>
            <a:pPr eaLnBrk="0" hangingPunct="0">
              <a:lnSpc>
                <a:spcPct val="90000"/>
              </a:lnSpc>
            </a:pPr>
            <a:r>
              <a:rPr lang="zh-CN" sz="2800" b="0" dirty="0">
                <a:solidFill>
                  <a:srgbClr val="FF0000"/>
                </a:solidFill>
                <a:latin typeface="宋体" panose="02010600030101010101" pitchFamily="2" charset="-122"/>
                <a:ea typeface="宋体" panose="02010600030101010101" pitchFamily="2" charset="-122"/>
                <a:cs typeface="楷体" panose="02010609060101010101" charset="-122"/>
              </a:rPr>
              <a:t>没收地主土地，把土地分给农民</a:t>
            </a:r>
            <a:endParaRPr lang="zh-CN"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cxnSp>
        <p:nvCxnSpPr>
          <p:cNvPr id="9" name="直接连接符 8"/>
          <p:cNvCxnSpPr/>
          <p:nvPr/>
        </p:nvCxnSpPr>
        <p:spPr>
          <a:xfrm flipV="1">
            <a:off x="4614545" y="1692275"/>
            <a:ext cx="7183755" cy="8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85725" y="2124710"/>
            <a:ext cx="2578735"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8139430" y="2499360"/>
            <a:ext cx="3649980" cy="336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964565" y="2547620"/>
            <a:ext cx="2054860"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 Box 15"/>
          <p:cNvSpPr txBox="1"/>
          <p:nvPr/>
        </p:nvSpPr>
        <p:spPr>
          <a:xfrm>
            <a:off x="1822450" y="5001895"/>
            <a:ext cx="5779135" cy="478155"/>
          </a:xfrm>
          <a:prstGeom prst="rect">
            <a:avLst/>
          </a:prstGeom>
          <a:noFill/>
          <a:ln w="9525">
            <a:noFill/>
          </a:ln>
        </p:spPr>
        <p:txBody>
          <a:bodyPr wrap="square" anchor="t">
            <a:spAutoFit/>
          </a:bodyPr>
          <a:p>
            <a:pPr eaLnBrk="0" hangingPunct="0">
              <a:lnSpc>
                <a:spcPct val="90000"/>
              </a:lnSpc>
            </a:pPr>
            <a:r>
              <a:rPr lang="zh-CN" sz="2800" b="0" dirty="0">
                <a:solidFill>
                  <a:srgbClr val="FF0000"/>
                </a:solidFill>
                <a:latin typeface="宋体" panose="02010600030101010101" pitchFamily="2" charset="-122"/>
                <a:ea typeface="宋体" panose="02010600030101010101" pitchFamily="2" charset="-122"/>
                <a:cs typeface="楷体" panose="02010609060101010101" charset="-122"/>
              </a:rPr>
              <a:t>保存富农，保护中小土地所有者</a:t>
            </a:r>
            <a:endParaRPr lang="zh-CN" sz="2800" b="0" dirty="0">
              <a:solidFill>
                <a:srgbClr val="FF0000"/>
              </a:solidFill>
              <a:latin typeface="宋体" panose="02010600030101010101" pitchFamily="2" charset="-122"/>
              <a:ea typeface="宋体" panose="02010600030101010101" pitchFamily="2" charset="-122"/>
              <a:cs typeface="楷体" panose="02010609060101010101" charset="-122"/>
            </a:endParaRP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heckerboard(across)">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重庆巴蜀中学\巴蜀初二\部编版教材\八年级下册中国历史教材扫描\ 八年级下册中国历史教材扫描\S36C-619022602130_0006.jpgS36C-619022602130_0006"/>
          <p:cNvPicPr>
            <a:picLocks noChangeAspect="1"/>
          </p:cNvPicPr>
          <p:nvPr/>
        </p:nvPicPr>
        <p:blipFill rotWithShape="1">
          <a:blip r:embed="rId1"/>
          <a:srcRect l="35060" t="16403" r="6593" b="33633"/>
          <a:stretch>
            <a:fillRect/>
          </a:stretch>
        </p:blipFill>
        <p:spPr>
          <a:xfrm>
            <a:off x="-22860" y="201930"/>
            <a:ext cx="5446395" cy="6588760"/>
          </a:xfrm>
          <a:prstGeom prst="rect">
            <a:avLst/>
          </a:prstGeom>
        </p:spPr>
      </p:pic>
      <p:sp>
        <p:nvSpPr>
          <p:cNvPr id="12" name="TextBox 12"/>
          <p:cNvSpPr txBox="1">
            <a:spLocks noChangeArrowheads="1"/>
          </p:cNvSpPr>
          <p:nvPr/>
        </p:nvSpPr>
        <p:spPr bwMode="auto">
          <a:xfrm>
            <a:off x="6386195" y="1395730"/>
            <a:ext cx="3372485"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lnSpc>
                <a:spcPct val="150000"/>
              </a:lnSpc>
            </a:pPr>
            <a:r>
              <a:rPr lang="zh-CN" altLang="en-US" sz="4000" b="1" dirty="0">
                <a:solidFill>
                  <a:schemeClr val="tx1"/>
                </a:solidFill>
                <a:latin typeface="楷体" panose="02010609060101010101" charset="-122"/>
                <a:ea typeface="楷体" panose="02010609060101010101" charset="-122"/>
              </a:rPr>
              <a:t>开国大典</a:t>
            </a:r>
            <a:endParaRPr lang="zh-CN" altLang="en-US" sz="4000" b="1" dirty="0">
              <a:solidFill>
                <a:schemeClr val="tx1"/>
              </a:solidFill>
              <a:latin typeface="楷体" panose="02010609060101010101" charset="-122"/>
              <a:ea typeface="楷体" panose="02010609060101010101" charset="-122"/>
            </a:endParaRPr>
          </a:p>
        </p:txBody>
      </p:sp>
      <p:sp>
        <p:nvSpPr>
          <p:cNvPr id="15" name="TextBox 12"/>
          <p:cNvSpPr txBox="1">
            <a:spLocks noChangeArrowheads="1"/>
          </p:cNvSpPr>
          <p:nvPr/>
        </p:nvSpPr>
        <p:spPr bwMode="auto">
          <a:xfrm>
            <a:off x="5657215" y="3938270"/>
            <a:ext cx="387604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10000"/>
              </a:lnSpc>
            </a:pPr>
            <a:r>
              <a:rPr lang="zh-CN" altLang="en-US" sz="4000" b="1" dirty="0">
                <a:solidFill>
                  <a:schemeClr val="tx1"/>
                </a:solidFill>
                <a:latin typeface="楷体" panose="02010609060101010101" charset="-122"/>
                <a:ea typeface="楷体" panose="02010609060101010101" charset="-122"/>
              </a:rPr>
              <a:t>抗美援朝</a:t>
            </a:r>
            <a:endParaRPr lang="zh-CN" altLang="en-US" sz="4000" b="1" dirty="0">
              <a:latin typeface="楷体" panose="02010609060101010101" charset="-122"/>
              <a:ea typeface="楷体" panose="02010609060101010101" charset="-122"/>
            </a:endParaRPr>
          </a:p>
        </p:txBody>
      </p:sp>
      <p:sp>
        <p:nvSpPr>
          <p:cNvPr id="16" name="TextBox 12"/>
          <p:cNvSpPr txBox="1">
            <a:spLocks noChangeArrowheads="1"/>
          </p:cNvSpPr>
          <p:nvPr/>
        </p:nvSpPr>
        <p:spPr bwMode="auto">
          <a:xfrm>
            <a:off x="5423535" y="5163185"/>
            <a:ext cx="396049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10000"/>
              </a:lnSpc>
            </a:pPr>
            <a:r>
              <a:rPr lang="zh-CN" altLang="en-US" sz="3600" b="1" dirty="0">
                <a:solidFill>
                  <a:schemeClr val="tx1"/>
                </a:solidFill>
                <a:latin typeface="楷体" panose="02010609060101010101" charset="-122"/>
                <a:ea typeface="楷体" panose="02010609060101010101" charset="-122"/>
              </a:rPr>
              <a:t> </a:t>
            </a:r>
            <a:r>
              <a:rPr lang="zh-CN" altLang="en-US" sz="4000" b="1" dirty="0">
                <a:solidFill>
                  <a:schemeClr val="tx1"/>
                </a:solidFill>
                <a:latin typeface="楷体" panose="02010609060101010101" charset="-122"/>
                <a:ea typeface="楷体" panose="02010609060101010101" charset="-122"/>
              </a:rPr>
              <a:t>土地改革</a:t>
            </a:r>
            <a:endParaRPr lang="zh-CN" altLang="en-US" sz="4000" b="1" dirty="0">
              <a:solidFill>
                <a:schemeClr val="tx1"/>
              </a:solidFill>
              <a:latin typeface="楷体" panose="02010609060101010101" charset="-122"/>
              <a:ea typeface="楷体" panose="02010609060101010101" charset="-122"/>
            </a:endParaRPr>
          </a:p>
        </p:txBody>
      </p:sp>
      <p:sp>
        <p:nvSpPr>
          <p:cNvPr id="5" name="Oval 4"/>
          <p:cNvSpPr>
            <a:spLocks noChangeArrowheads="1"/>
          </p:cNvSpPr>
          <p:nvPr/>
        </p:nvSpPr>
        <p:spPr bwMode="auto">
          <a:xfrm>
            <a:off x="2366010" y="2449195"/>
            <a:ext cx="1214755" cy="671195"/>
          </a:xfrm>
          <a:prstGeom prst="roundRect">
            <a:avLst/>
          </a:prstGeom>
          <a:noFill/>
          <a:ln w="57150">
            <a:solidFill>
              <a:srgbClr val="FF0000"/>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srgbClr val="FF0000"/>
              </a:solidFill>
              <a:latin typeface="字魂手刻宋" panose="00000500000000000000" charset="-122"/>
              <a:ea typeface="字魂手刻宋" panose="00000500000000000000" charset="-122"/>
              <a:cs typeface="字魂手刻宋" panose="00000500000000000000" charset="-122"/>
            </a:endParaRPr>
          </a:p>
        </p:txBody>
      </p:sp>
      <p:sp>
        <p:nvSpPr>
          <p:cNvPr id="6" name="Oval 4"/>
          <p:cNvSpPr>
            <a:spLocks noChangeArrowheads="1"/>
          </p:cNvSpPr>
          <p:nvPr/>
        </p:nvSpPr>
        <p:spPr bwMode="auto">
          <a:xfrm>
            <a:off x="4119245" y="2449195"/>
            <a:ext cx="1174750" cy="749935"/>
          </a:xfrm>
          <a:prstGeom prst="roundRect">
            <a:avLst/>
          </a:prstGeom>
          <a:noFill/>
          <a:ln w="57150">
            <a:solidFill>
              <a:srgbClr val="FF0000"/>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srgbClr val="FF0000"/>
              </a:solidFill>
              <a:latin typeface="字魂手刻宋" panose="00000500000000000000" charset="-122"/>
              <a:ea typeface="字魂手刻宋" panose="00000500000000000000" charset="-122"/>
              <a:cs typeface="字魂手刻宋" panose="00000500000000000000" charset="-122"/>
            </a:endParaRPr>
          </a:p>
        </p:txBody>
      </p:sp>
      <p:sp>
        <p:nvSpPr>
          <p:cNvPr id="14" name="文本框 13"/>
          <p:cNvSpPr txBox="1"/>
          <p:nvPr/>
        </p:nvSpPr>
        <p:spPr>
          <a:xfrm>
            <a:off x="5423535" y="2849245"/>
            <a:ext cx="5300980" cy="768350"/>
          </a:xfrm>
          <a:prstGeom prst="rect">
            <a:avLst/>
          </a:prstGeom>
          <a:noFill/>
        </p:spPr>
        <p:txBody>
          <a:bodyPr wrap="square" rtlCol="0" anchor="t">
            <a:spAutoFit/>
          </a:bodyPr>
          <a:p>
            <a:pPr algn="ctr">
              <a:lnSpc>
                <a:spcPct val="110000"/>
              </a:lnSpc>
            </a:pPr>
            <a:r>
              <a:rPr lang="zh-CN" altLang="en-US" sz="4000" b="1" dirty="0">
                <a:latin typeface="楷体" panose="02010609060101010101" charset="-122"/>
                <a:ea typeface="楷体" panose="02010609060101010101" charset="-122"/>
              </a:rPr>
              <a:t>西藏和平解放</a:t>
            </a:r>
            <a:endParaRPr lang="zh-CN" altLang="en-US" sz="4000" b="1" dirty="0">
              <a:latin typeface="楷体" panose="02010609060101010101" charset="-122"/>
              <a:ea typeface="楷体" panose="02010609060101010101" charset="-122"/>
            </a:endParaRPr>
          </a:p>
        </p:txBody>
      </p:sp>
      <p:sp>
        <p:nvSpPr>
          <p:cNvPr id="2" name="TextBox 12"/>
          <p:cNvSpPr txBox="1">
            <a:spLocks noChangeArrowheads="1"/>
          </p:cNvSpPr>
          <p:nvPr/>
        </p:nvSpPr>
        <p:spPr bwMode="auto">
          <a:xfrm>
            <a:off x="6386195" y="201930"/>
            <a:ext cx="572643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lnSpc>
                <a:spcPct val="150000"/>
              </a:lnSpc>
            </a:pPr>
            <a:r>
              <a:rPr lang="zh-CN" altLang="en-US" sz="4000" b="1" dirty="0">
                <a:solidFill>
                  <a:schemeClr val="tx1"/>
                </a:solidFill>
                <a:latin typeface="楷体" panose="02010609060101010101" charset="-122"/>
                <a:ea typeface="楷体" panose="02010609060101010101" charset="-122"/>
              </a:rPr>
              <a:t>中国人民政治协商会议</a:t>
            </a:r>
            <a:endParaRPr lang="zh-CN" altLang="en-US" sz="4000" b="1" dirty="0">
              <a:solidFill>
                <a:schemeClr val="tx1"/>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2"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heckerboard(across)">
                                      <p:cBhvr>
                                        <p:cTn id="25" dur="500"/>
                                        <p:tgtEl>
                                          <p:spTgt spid="14"/>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heckerboard(across)">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5" grpId="0" bldLvl="0" animBg="1"/>
      <p:bldP spid="6" grpId="0" bldLvl="0" animBg="1"/>
      <p:bldP spid="12" grpId="0"/>
      <p:bldP spid="14" grpId="2"/>
      <p:bldP spid="15" grpId="0"/>
      <p:bldP spid="1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nvGrpSpPr>
        <p:grpSpPr>
          <a:xfrm>
            <a:off x="3102610" y="0"/>
            <a:ext cx="5715635" cy="645160"/>
            <a:chOff x="4898" y="147"/>
            <a:chExt cx="9001" cy="1016"/>
          </a:xfrm>
        </p:grpSpPr>
        <p:grpSp>
          <p:nvGrpSpPr>
            <p:cNvPr id="14" name="组合 13"/>
            <p:cNvGrpSpPr/>
            <p:nvPr/>
          </p:nvGrpSpPr>
          <p:grpSpPr>
            <a:xfrm>
              <a:off x="4898" y="327"/>
              <a:ext cx="9001" cy="575"/>
              <a:chOff x="5340" y="1974"/>
              <a:chExt cx="9001" cy="575"/>
            </a:xfrm>
          </p:grpSpPr>
          <p:grpSp>
            <p:nvGrpSpPr>
              <p:cNvPr id="39" name="组合 38"/>
              <p:cNvGrpSpPr/>
              <p:nvPr/>
            </p:nvGrpSpPr>
            <p:grpSpPr>
              <a:xfrm rot="0">
                <a:off x="7390" y="1974"/>
                <a:ext cx="4843" cy="559"/>
                <a:chOff x="5612765" y="1106982"/>
                <a:chExt cx="2992726" cy="298719"/>
              </a:xfrm>
            </p:grpSpPr>
            <p:pic>
              <p:nvPicPr>
                <p:cNvPr id="50" name="图片 4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12765" y="1106982"/>
                  <a:ext cx="314325" cy="298719"/>
                </a:xfrm>
                <a:prstGeom prst="rect">
                  <a:avLst/>
                </a:prstGeom>
              </p:spPr>
            </p:pic>
            <p:pic>
              <p:nvPicPr>
                <p:cNvPr id="53" name="图片 5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91166" y="1106982"/>
                  <a:ext cx="314325" cy="298719"/>
                </a:xfrm>
                <a:prstGeom prst="rect">
                  <a:avLst/>
                </a:prstGeom>
              </p:spPr>
            </p:pic>
          </p:grpSp>
          <p:grpSp>
            <p:nvGrpSpPr>
              <p:cNvPr id="40" name="组合 39"/>
              <p:cNvGrpSpPr/>
              <p:nvPr/>
            </p:nvGrpSpPr>
            <p:grpSpPr>
              <a:xfrm rot="0">
                <a:off x="12461" y="2225"/>
                <a:ext cx="1880" cy="324"/>
                <a:chOff x="9890733" y="1499243"/>
                <a:chExt cx="1250795" cy="186407"/>
              </a:xfrm>
            </p:grpSpPr>
            <p:sp>
              <p:nvSpPr>
                <p:cNvPr id="45" name="矩形 5"/>
                <p:cNvSpPr/>
                <p:nvPr/>
              </p:nvSpPr>
              <p:spPr>
                <a:xfrm>
                  <a:off x="9890733" y="1628570"/>
                  <a:ext cx="1250795" cy="57080"/>
                </a:xfrm>
                <a:custGeom>
                  <a:avLst/>
                  <a:gdLst>
                    <a:gd name="connsiteX0" fmla="*/ 0 w 1250795"/>
                    <a:gd name="connsiteY0" fmla="*/ 0 h 57080"/>
                    <a:gd name="connsiteX1" fmla="*/ 1250795 w 1250795"/>
                    <a:gd name="connsiteY1" fmla="*/ 0 h 57080"/>
                    <a:gd name="connsiteX2" fmla="*/ 1250795 w 1250795"/>
                    <a:gd name="connsiteY2" fmla="*/ 57080 h 57080"/>
                    <a:gd name="connsiteX3" fmla="*/ 0 w 1250795"/>
                    <a:gd name="connsiteY3" fmla="*/ 57080 h 57080"/>
                    <a:gd name="connsiteX4" fmla="*/ 0 w 1250795"/>
                    <a:gd name="connsiteY4" fmla="*/ 0 h 57080"/>
                    <a:gd name="connsiteX0-1" fmla="*/ 0 w 1250795"/>
                    <a:gd name="connsiteY0-2" fmla="*/ 0 h 57080"/>
                    <a:gd name="connsiteX1-3" fmla="*/ 1222220 w 1250795"/>
                    <a:gd name="connsiteY1-4" fmla="*/ 0 h 57080"/>
                    <a:gd name="connsiteX2-5" fmla="*/ 1250795 w 1250795"/>
                    <a:gd name="connsiteY2-6" fmla="*/ 57080 h 57080"/>
                    <a:gd name="connsiteX3-7" fmla="*/ 0 w 1250795"/>
                    <a:gd name="connsiteY3-8" fmla="*/ 57080 h 57080"/>
                    <a:gd name="connsiteX4-9" fmla="*/ 0 w 1250795"/>
                    <a:gd name="connsiteY4-10" fmla="*/ 0 h 57080"/>
                    <a:gd name="connsiteX0-11" fmla="*/ 0 w 1250795"/>
                    <a:gd name="connsiteY0-12" fmla="*/ 0 h 57080"/>
                    <a:gd name="connsiteX1-13" fmla="*/ 1207933 w 1250795"/>
                    <a:gd name="connsiteY1-14" fmla="*/ 0 h 57080"/>
                    <a:gd name="connsiteX2-15" fmla="*/ 1250795 w 1250795"/>
                    <a:gd name="connsiteY2-16" fmla="*/ 57080 h 57080"/>
                    <a:gd name="connsiteX3-17" fmla="*/ 0 w 1250795"/>
                    <a:gd name="connsiteY3-18" fmla="*/ 57080 h 57080"/>
                    <a:gd name="connsiteX4-19" fmla="*/ 0 w 1250795"/>
                    <a:gd name="connsiteY4-20" fmla="*/ 0 h 570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0795" h="57080">
                      <a:moveTo>
                        <a:pt x="0" y="0"/>
                      </a:moveTo>
                      <a:lnTo>
                        <a:pt x="1207933" y="0"/>
                      </a:lnTo>
                      <a:lnTo>
                        <a:pt x="1250795" y="57080"/>
                      </a:lnTo>
                      <a:lnTo>
                        <a:pt x="0" y="57080"/>
                      </a:lnTo>
                      <a:lnTo>
                        <a:pt x="0" y="0"/>
                      </a:lnTo>
                      <a:close/>
                    </a:path>
                  </a:pathLst>
                </a:custGeom>
                <a:solidFill>
                  <a:srgbClr val="C80000"/>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矩形 5"/>
                <p:cNvSpPr/>
                <p:nvPr/>
              </p:nvSpPr>
              <p:spPr>
                <a:xfrm>
                  <a:off x="9890734" y="1568493"/>
                  <a:ext cx="1198748" cy="36000"/>
                </a:xfrm>
                <a:custGeom>
                  <a:avLst/>
                  <a:gdLst>
                    <a:gd name="connsiteX0" fmla="*/ 0 w 1250795"/>
                    <a:gd name="connsiteY0" fmla="*/ 0 h 57080"/>
                    <a:gd name="connsiteX1" fmla="*/ 1250795 w 1250795"/>
                    <a:gd name="connsiteY1" fmla="*/ 0 h 57080"/>
                    <a:gd name="connsiteX2" fmla="*/ 1250795 w 1250795"/>
                    <a:gd name="connsiteY2" fmla="*/ 57080 h 57080"/>
                    <a:gd name="connsiteX3" fmla="*/ 0 w 1250795"/>
                    <a:gd name="connsiteY3" fmla="*/ 57080 h 57080"/>
                    <a:gd name="connsiteX4" fmla="*/ 0 w 1250795"/>
                    <a:gd name="connsiteY4" fmla="*/ 0 h 57080"/>
                    <a:gd name="connsiteX0-1" fmla="*/ 0 w 1250795"/>
                    <a:gd name="connsiteY0-2" fmla="*/ 0 h 57080"/>
                    <a:gd name="connsiteX1-3" fmla="*/ 1222220 w 1250795"/>
                    <a:gd name="connsiteY1-4" fmla="*/ 0 h 57080"/>
                    <a:gd name="connsiteX2-5" fmla="*/ 1250795 w 1250795"/>
                    <a:gd name="connsiteY2-6" fmla="*/ 57080 h 57080"/>
                    <a:gd name="connsiteX3-7" fmla="*/ 0 w 1250795"/>
                    <a:gd name="connsiteY3-8" fmla="*/ 57080 h 57080"/>
                    <a:gd name="connsiteX4-9" fmla="*/ 0 w 1250795"/>
                    <a:gd name="connsiteY4-10" fmla="*/ 0 h 57080"/>
                    <a:gd name="connsiteX0-11" fmla="*/ 0 w 1250795"/>
                    <a:gd name="connsiteY0-12" fmla="*/ 0 h 57080"/>
                    <a:gd name="connsiteX1-13" fmla="*/ 1207933 w 1250795"/>
                    <a:gd name="connsiteY1-14" fmla="*/ 0 h 57080"/>
                    <a:gd name="connsiteX2-15" fmla="*/ 1250795 w 1250795"/>
                    <a:gd name="connsiteY2-16" fmla="*/ 57080 h 57080"/>
                    <a:gd name="connsiteX3-17" fmla="*/ 0 w 1250795"/>
                    <a:gd name="connsiteY3-18" fmla="*/ 57080 h 57080"/>
                    <a:gd name="connsiteX4-19" fmla="*/ 0 w 1250795"/>
                    <a:gd name="connsiteY4-20" fmla="*/ 0 h 570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0795" h="57080">
                      <a:moveTo>
                        <a:pt x="0" y="0"/>
                      </a:moveTo>
                      <a:lnTo>
                        <a:pt x="1207933" y="0"/>
                      </a:lnTo>
                      <a:lnTo>
                        <a:pt x="1250795" y="57080"/>
                      </a:lnTo>
                      <a:lnTo>
                        <a:pt x="0" y="57080"/>
                      </a:lnTo>
                      <a:lnTo>
                        <a:pt x="0" y="0"/>
                      </a:lnTo>
                      <a:close/>
                    </a:path>
                  </a:pathLst>
                </a:custGeom>
                <a:solidFill>
                  <a:srgbClr val="C80000"/>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矩形 5"/>
                <p:cNvSpPr/>
                <p:nvPr/>
              </p:nvSpPr>
              <p:spPr>
                <a:xfrm>
                  <a:off x="9890734" y="1499243"/>
                  <a:ext cx="1134454" cy="18000"/>
                </a:xfrm>
                <a:custGeom>
                  <a:avLst/>
                  <a:gdLst>
                    <a:gd name="connsiteX0" fmla="*/ 0 w 1250795"/>
                    <a:gd name="connsiteY0" fmla="*/ 0 h 57080"/>
                    <a:gd name="connsiteX1" fmla="*/ 1250795 w 1250795"/>
                    <a:gd name="connsiteY1" fmla="*/ 0 h 57080"/>
                    <a:gd name="connsiteX2" fmla="*/ 1250795 w 1250795"/>
                    <a:gd name="connsiteY2" fmla="*/ 57080 h 57080"/>
                    <a:gd name="connsiteX3" fmla="*/ 0 w 1250795"/>
                    <a:gd name="connsiteY3" fmla="*/ 57080 h 57080"/>
                    <a:gd name="connsiteX4" fmla="*/ 0 w 1250795"/>
                    <a:gd name="connsiteY4" fmla="*/ 0 h 57080"/>
                    <a:gd name="connsiteX0-1" fmla="*/ 0 w 1250795"/>
                    <a:gd name="connsiteY0-2" fmla="*/ 0 h 57080"/>
                    <a:gd name="connsiteX1-3" fmla="*/ 1222220 w 1250795"/>
                    <a:gd name="connsiteY1-4" fmla="*/ 0 h 57080"/>
                    <a:gd name="connsiteX2-5" fmla="*/ 1250795 w 1250795"/>
                    <a:gd name="connsiteY2-6" fmla="*/ 57080 h 57080"/>
                    <a:gd name="connsiteX3-7" fmla="*/ 0 w 1250795"/>
                    <a:gd name="connsiteY3-8" fmla="*/ 57080 h 57080"/>
                    <a:gd name="connsiteX4-9" fmla="*/ 0 w 1250795"/>
                    <a:gd name="connsiteY4-10" fmla="*/ 0 h 57080"/>
                    <a:gd name="connsiteX0-11" fmla="*/ 0 w 1250795"/>
                    <a:gd name="connsiteY0-12" fmla="*/ 0 h 57080"/>
                    <a:gd name="connsiteX1-13" fmla="*/ 1207933 w 1250795"/>
                    <a:gd name="connsiteY1-14" fmla="*/ 0 h 57080"/>
                    <a:gd name="connsiteX2-15" fmla="*/ 1250795 w 1250795"/>
                    <a:gd name="connsiteY2-16" fmla="*/ 57080 h 57080"/>
                    <a:gd name="connsiteX3-17" fmla="*/ 0 w 1250795"/>
                    <a:gd name="connsiteY3-18" fmla="*/ 57080 h 57080"/>
                    <a:gd name="connsiteX4-19" fmla="*/ 0 w 1250795"/>
                    <a:gd name="connsiteY4-20" fmla="*/ 0 h 570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0795" h="57080">
                      <a:moveTo>
                        <a:pt x="0" y="0"/>
                      </a:moveTo>
                      <a:lnTo>
                        <a:pt x="1207933" y="0"/>
                      </a:lnTo>
                      <a:lnTo>
                        <a:pt x="1250795" y="57080"/>
                      </a:lnTo>
                      <a:lnTo>
                        <a:pt x="0" y="57080"/>
                      </a:lnTo>
                      <a:lnTo>
                        <a:pt x="0" y="0"/>
                      </a:lnTo>
                      <a:close/>
                    </a:path>
                  </a:pathLst>
                </a:custGeom>
                <a:solidFill>
                  <a:srgbClr val="C80000"/>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rot="0" flipH="1">
                <a:off x="5340" y="2225"/>
                <a:ext cx="1880" cy="324"/>
                <a:chOff x="9890733" y="1499243"/>
                <a:chExt cx="1250795" cy="186407"/>
              </a:xfrm>
            </p:grpSpPr>
            <p:sp>
              <p:nvSpPr>
                <p:cNvPr id="42" name="矩形 5"/>
                <p:cNvSpPr/>
                <p:nvPr/>
              </p:nvSpPr>
              <p:spPr>
                <a:xfrm>
                  <a:off x="9890733" y="1628570"/>
                  <a:ext cx="1250795" cy="57080"/>
                </a:xfrm>
                <a:custGeom>
                  <a:avLst/>
                  <a:gdLst>
                    <a:gd name="connsiteX0" fmla="*/ 0 w 1250795"/>
                    <a:gd name="connsiteY0" fmla="*/ 0 h 57080"/>
                    <a:gd name="connsiteX1" fmla="*/ 1250795 w 1250795"/>
                    <a:gd name="connsiteY1" fmla="*/ 0 h 57080"/>
                    <a:gd name="connsiteX2" fmla="*/ 1250795 w 1250795"/>
                    <a:gd name="connsiteY2" fmla="*/ 57080 h 57080"/>
                    <a:gd name="connsiteX3" fmla="*/ 0 w 1250795"/>
                    <a:gd name="connsiteY3" fmla="*/ 57080 h 57080"/>
                    <a:gd name="connsiteX4" fmla="*/ 0 w 1250795"/>
                    <a:gd name="connsiteY4" fmla="*/ 0 h 57080"/>
                    <a:gd name="connsiteX0-1" fmla="*/ 0 w 1250795"/>
                    <a:gd name="connsiteY0-2" fmla="*/ 0 h 57080"/>
                    <a:gd name="connsiteX1-3" fmla="*/ 1222220 w 1250795"/>
                    <a:gd name="connsiteY1-4" fmla="*/ 0 h 57080"/>
                    <a:gd name="connsiteX2-5" fmla="*/ 1250795 w 1250795"/>
                    <a:gd name="connsiteY2-6" fmla="*/ 57080 h 57080"/>
                    <a:gd name="connsiteX3-7" fmla="*/ 0 w 1250795"/>
                    <a:gd name="connsiteY3-8" fmla="*/ 57080 h 57080"/>
                    <a:gd name="connsiteX4-9" fmla="*/ 0 w 1250795"/>
                    <a:gd name="connsiteY4-10" fmla="*/ 0 h 57080"/>
                    <a:gd name="connsiteX0-11" fmla="*/ 0 w 1250795"/>
                    <a:gd name="connsiteY0-12" fmla="*/ 0 h 57080"/>
                    <a:gd name="connsiteX1-13" fmla="*/ 1207933 w 1250795"/>
                    <a:gd name="connsiteY1-14" fmla="*/ 0 h 57080"/>
                    <a:gd name="connsiteX2-15" fmla="*/ 1250795 w 1250795"/>
                    <a:gd name="connsiteY2-16" fmla="*/ 57080 h 57080"/>
                    <a:gd name="connsiteX3-17" fmla="*/ 0 w 1250795"/>
                    <a:gd name="connsiteY3-18" fmla="*/ 57080 h 57080"/>
                    <a:gd name="connsiteX4-19" fmla="*/ 0 w 1250795"/>
                    <a:gd name="connsiteY4-20" fmla="*/ 0 h 570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0795" h="57080">
                      <a:moveTo>
                        <a:pt x="0" y="0"/>
                      </a:moveTo>
                      <a:lnTo>
                        <a:pt x="1207933" y="0"/>
                      </a:lnTo>
                      <a:lnTo>
                        <a:pt x="1250795" y="57080"/>
                      </a:lnTo>
                      <a:lnTo>
                        <a:pt x="0" y="57080"/>
                      </a:lnTo>
                      <a:lnTo>
                        <a:pt x="0" y="0"/>
                      </a:lnTo>
                      <a:close/>
                    </a:path>
                  </a:pathLst>
                </a:custGeom>
                <a:solidFill>
                  <a:srgbClr val="C80000"/>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矩形 5"/>
                <p:cNvSpPr/>
                <p:nvPr/>
              </p:nvSpPr>
              <p:spPr>
                <a:xfrm>
                  <a:off x="9890734" y="1568493"/>
                  <a:ext cx="1198748" cy="36000"/>
                </a:xfrm>
                <a:custGeom>
                  <a:avLst/>
                  <a:gdLst>
                    <a:gd name="connsiteX0" fmla="*/ 0 w 1250795"/>
                    <a:gd name="connsiteY0" fmla="*/ 0 h 57080"/>
                    <a:gd name="connsiteX1" fmla="*/ 1250795 w 1250795"/>
                    <a:gd name="connsiteY1" fmla="*/ 0 h 57080"/>
                    <a:gd name="connsiteX2" fmla="*/ 1250795 w 1250795"/>
                    <a:gd name="connsiteY2" fmla="*/ 57080 h 57080"/>
                    <a:gd name="connsiteX3" fmla="*/ 0 w 1250795"/>
                    <a:gd name="connsiteY3" fmla="*/ 57080 h 57080"/>
                    <a:gd name="connsiteX4" fmla="*/ 0 w 1250795"/>
                    <a:gd name="connsiteY4" fmla="*/ 0 h 57080"/>
                    <a:gd name="connsiteX0-1" fmla="*/ 0 w 1250795"/>
                    <a:gd name="connsiteY0-2" fmla="*/ 0 h 57080"/>
                    <a:gd name="connsiteX1-3" fmla="*/ 1222220 w 1250795"/>
                    <a:gd name="connsiteY1-4" fmla="*/ 0 h 57080"/>
                    <a:gd name="connsiteX2-5" fmla="*/ 1250795 w 1250795"/>
                    <a:gd name="connsiteY2-6" fmla="*/ 57080 h 57080"/>
                    <a:gd name="connsiteX3-7" fmla="*/ 0 w 1250795"/>
                    <a:gd name="connsiteY3-8" fmla="*/ 57080 h 57080"/>
                    <a:gd name="connsiteX4-9" fmla="*/ 0 w 1250795"/>
                    <a:gd name="connsiteY4-10" fmla="*/ 0 h 57080"/>
                    <a:gd name="connsiteX0-11" fmla="*/ 0 w 1250795"/>
                    <a:gd name="connsiteY0-12" fmla="*/ 0 h 57080"/>
                    <a:gd name="connsiteX1-13" fmla="*/ 1207933 w 1250795"/>
                    <a:gd name="connsiteY1-14" fmla="*/ 0 h 57080"/>
                    <a:gd name="connsiteX2-15" fmla="*/ 1250795 w 1250795"/>
                    <a:gd name="connsiteY2-16" fmla="*/ 57080 h 57080"/>
                    <a:gd name="connsiteX3-17" fmla="*/ 0 w 1250795"/>
                    <a:gd name="connsiteY3-18" fmla="*/ 57080 h 57080"/>
                    <a:gd name="connsiteX4-19" fmla="*/ 0 w 1250795"/>
                    <a:gd name="connsiteY4-20" fmla="*/ 0 h 570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0795" h="57080">
                      <a:moveTo>
                        <a:pt x="0" y="0"/>
                      </a:moveTo>
                      <a:lnTo>
                        <a:pt x="1207933" y="0"/>
                      </a:lnTo>
                      <a:lnTo>
                        <a:pt x="1250795" y="57080"/>
                      </a:lnTo>
                      <a:lnTo>
                        <a:pt x="0" y="57080"/>
                      </a:lnTo>
                      <a:lnTo>
                        <a:pt x="0" y="0"/>
                      </a:lnTo>
                      <a:close/>
                    </a:path>
                  </a:pathLst>
                </a:custGeom>
                <a:solidFill>
                  <a:srgbClr val="C80000"/>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矩形 5"/>
                <p:cNvSpPr/>
                <p:nvPr/>
              </p:nvSpPr>
              <p:spPr>
                <a:xfrm>
                  <a:off x="9890734" y="1499243"/>
                  <a:ext cx="1134454" cy="18000"/>
                </a:xfrm>
                <a:custGeom>
                  <a:avLst/>
                  <a:gdLst>
                    <a:gd name="connsiteX0" fmla="*/ 0 w 1250795"/>
                    <a:gd name="connsiteY0" fmla="*/ 0 h 57080"/>
                    <a:gd name="connsiteX1" fmla="*/ 1250795 w 1250795"/>
                    <a:gd name="connsiteY1" fmla="*/ 0 h 57080"/>
                    <a:gd name="connsiteX2" fmla="*/ 1250795 w 1250795"/>
                    <a:gd name="connsiteY2" fmla="*/ 57080 h 57080"/>
                    <a:gd name="connsiteX3" fmla="*/ 0 w 1250795"/>
                    <a:gd name="connsiteY3" fmla="*/ 57080 h 57080"/>
                    <a:gd name="connsiteX4" fmla="*/ 0 w 1250795"/>
                    <a:gd name="connsiteY4" fmla="*/ 0 h 57080"/>
                    <a:gd name="connsiteX0-1" fmla="*/ 0 w 1250795"/>
                    <a:gd name="connsiteY0-2" fmla="*/ 0 h 57080"/>
                    <a:gd name="connsiteX1-3" fmla="*/ 1222220 w 1250795"/>
                    <a:gd name="connsiteY1-4" fmla="*/ 0 h 57080"/>
                    <a:gd name="connsiteX2-5" fmla="*/ 1250795 w 1250795"/>
                    <a:gd name="connsiteY2-6" fmla="*/ 57080 h 57080"/>
                    <a:gd name="connsiteX3-7" fmla="*/ 0 w 1250795"/>
                    <a:gd name="connsiteY3-8" fmla="*/ 57080 h 57080"/>
                    <a:gd name="connsiteX4-9" fmla="*/ 0 w 1250795"/>
                    <a:gd name="connsiteY4-10" fmla="*/ 0 h 57080"/>
                    <a:gd name="connsiteX0-11" fmla="*/ 0 w 1250795"/>
                    <a:gd name="connsiteY0-12" fmla="*/ 0 h 57080"/>
                    <a:gd name="connsiteX1-13" fmla="*/ 1207933 w 1250795"/>
                    <a:gd name="connsiteY1-14" fmla="*/ 0 h 57080"/>
                    <a:gd name="connsiteX2-15" fmla="*/ 1250795 w 1250795"/>
                    <a:gd name="connsiteY2-16" fmla="*/ 57080 h 57080"/>
                    <a:gd name="connsiteX3-17" fmla="*/ 0 w 1250795"/>
                    <a:gd name="connsiteY3-18" fmla="*/ 57080 h 57080"/>
                    <a:gd name="connsiteX4-19" fmla="*/ 0 w 1250795"/>
                    <a:gd name="connsiteY4-20" fmla="*/ 0 h 570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0795" h="57080">
                      <a:moveTo>
                        <a:pt x="0" y="0"/>
                      </a:moveTo>
                      <a:lnTo>
                        <a:pt x="1207933" y="0"/>
                      </a:lnTo>
                      <a:lnTo>
                        <a:pt x="1250795" y="57080"/>
                      </a:lnTo>
                      <a:lnTo>
                        <a:pt x="0" y="57080"/>
                      </a:lnTo>
                      <a:lnTo>
                        <a:pt x="0" y="0"/>
                      </a:lnTo>
                      <a:close/>
                    </a:path>
                  </a:pathLst>
                </a:custGeom>
                <a:solidFill>
                  <a:srgbClr val="C80000"/>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16" name="文本框 22"/>
            <p:cNvSpPr txBox="1">
              <a:spLocks noChangeArrowheads="1"/>
            </p:cNvSpPr>
            <p:nvPr/>
          </p:nvSpPr>
          <p:spPr bwMode="auto">
            <a:xfrm>
              <a:off x="6948" y="147"/>
              <a:ext cx="5158"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fontAlgn="auto">
                <a:spcBef>
                  <a:spcPts val="0"/>
                </a:spcBef>
                <a:spcAft>
                  <a:spcPts val="0"/>
                </a:spcAft>
                <a:defRPr/>
              </a:pPr>
              <a:r>
                <a:rPr lang="zh-CN" altLang="en-US" sz="3600" spc="300" dirty="0">
                  <a:latin typeface="华文行楷" panose="02010800040101010101" charset="-122"/>
                  <a:ea typeface="华文行楷" panose="02010800040101010101" charset="-122"/>
                </a:rPr>
                <a:t>单元重难点</a:t>
              </a:r>
              <a:endParaRPr lang="zh-CN" altLang="en-US" sz="3600" spc="300" dirty="0">
                <a:latin typeface="华文行楷" panose="02010800040101010101" charset="-122"/>
                <a:ea typeface="华文行楷" panose="02010800040101010101" charset="-122"/>
              </a:endParaRPr>
            </a:p>
          </p:txBody>
        </p:sp>
      </p:grpSp>
      <p:sp>
        <p:nvSpPr>
          <p:cNvPr id="101" name="文本框 100"/>
          <p:cNvSpPr txBox="1"/>
          <p:nvPr/>
        </p:nvSpPr>
        <p:spPr>
          <a:xfrm>
            <a:off x="0" y="687070"/>
            <a:ext cx="12054840" cy="4707890"/>
          </a:xfrm>
          <a:prstGeom prst="rect">
            <a:avLst/>
          </a:prstGeom>
          <a:noFill/>
          <a:ln w="9525">
            <a:noFill/>
          </a:ln>
        </p:spPr>
        <p:txBody>
          <a:bodyPr wrap="square">
            <a:spAutoFit/>
          </a:bodyPr>
          <a:p>
            <a:pPr indent="0" fontAlgn="auto">
              <a:lnSpc>
                <a:spcPct val="150000"/>
              </a:lnSpc>
            </a:pPr>
            <a:r>
              <a:rPr lang="en-US" altLang="zh-CN" sz="3200" b="1">
                <a:solidFill>
                  <a:srgbClr val="FF0000"/>
                </a:solidFill>
                <a:latin typeface="方正楷体_GBK" panose="02000000000000000000" charset="-122"/>
                <a:ea typeface="方正楷体_GBK" panose="02000000000000000000" charset="-122"/>
                <a:cs typeface="方正楷体_GBK" panose="02000000000000000000" charset="-122"/>
              </a:rPr>
              <a:t>2022</a:t>
            </a:r>
            <a:r>
              <a:rPr lang="zh-CN" altLang="en-US" sz="3200" b="1">
                <a:solidFill>
                  <a:srgbClr val="FF0000"/>
                </a:solidFill>
                <a:latin typeface="方正楷体_GBK" panose="02000000000000000000" charset="-122"/>
                <a:ea typeface="方正楷体_GBK" panose="02000000000000000000" charset="-122"/>
                <a:cs typeface="方正楷体_GBK" panose="02000000000000000000" charset="-122"/>
              </a:rPr>
              <a:t>年版新课标对本单元的要求：</a:t>
            </a:r>
            <a:endParaRPr lang="zh-CN" altLang="en-US" sz="3200" b="1">
              <a:solidFill>
                <a:srgbClr val="FF0000"/>
              </a:solidFill>
              <a:latin typeface="方正楷体_GBK" panose="02000000000000000000" charset="-122"/>
              <a:ea typeface="方正楷体_GBK" panose="02000000000000000000" charset="-122"/>
              <a:cs typeface="方正楷体_GBK" panose="02000000000000000000" charset="-122"/>
            </a:endParaRPr>
          </a:p>
          <a:p>
            <a:pPr indent="0" fontAlgn="auto">
              <a:lnSpc>
                <a:spcPct val="150000"/>
              </a:lnSpc>
            </a:pPr>
            <a:r>
              <a:rPr lang="zh-CN" altLang="en-US" sz="3200" b="1">
                <a:solidFill>
                  <a:srgbClr val="FF0000"/>
                </a:solidFill>
                <a:latin typeface="方正楷体_GBK" panose="02000000000000000000" charset="-122"/>
                <a:ea typeface="方正楷体_GBK" panose="02000000000000000000" charset="-122"/>
                <a:cs typeface="方正楷体_GBK" panose="02000000000000000000" charset="-122"/>
              </a:rPr>
              <a:t>了解</a:t>
            </a:r>
            <a:r>
              <a:rPr lang="zh-CN" altLang="en-US" sz="3200" b="1">
                <a:solidFill>
                  <a:srgbClr val="000000"/>
                </a:solidFill>
                <a:latin typeface="方正楷体_GBK" panose="02000000000000000000" charset="-122"/>
                <a:ea typeface="方正楷体_GBK" panose="02000000000000000000" charset="-122"/>
                <a:cs typeface="方正楷体_GBK" panose="02000000000000000000" charset="-122"/>
              </a:rPr>
              <a:t>中国人民政治协商会议召开、开国大典；</a:t>
            </a:r>
            <a:endParaRPr lang="zh-CN" altLang="en-US" sz="3200" b="1">
              <a:solidFill>
                <a:srgbClr val="000000"/>
              </a:solidFill>
              <a:latin typeface="方正楷体_GBK" panose="02000000000000000000" charset="-122"/>
              <a:ea typeface="方正楷体_GBK" panose="02000000000000000000" charset="-122"/>
              <a:cs typeface="方正楷体_GBK" panose="02000000000000000000" charset="-122"/>
            </a:endParaRPr>
          </a:p>
          <a:p>
            <a:pPr indent="0" fontAlgn="auto">
              <a:lnSpc>
                <a:spcPct val="150000"/>
              </a:lnSpc>
            </a:pPr>
            <a:r>
              <a:rPr lang="zh-CN" altLang="en-US" sz="3200" b="1">
                <a:solidFill>
                  <a:srgbClr val="FF0000"/>
                </a:solidFill>
                <a:latin typeface="方正楷体_GBK" panose="02000000000000000000" charset="-122"/>
                <a:ea typeface="方正楷体_GBK" panose="02000000000000000000" charset="-122"/>
                <a:cs typeface="方正楷体_GBK" panose="02000000000000000000" charset="-122"/>
              </a:rPr>
              <a:t>认识</a:t>
            </a:r>
            <a:r>
              <a:rPr lang="zh-CN" altLang="en-US" sz="3200" b="1">
                <a:solidFill>
                  <a:srgbClr val="000000"/>
                </a:solidFill>
                <a:latin typeface="方正楷体_GBK" panose="02000000000000000000" charset="-122"/>
                <a:ea typeface="方正楷体_GBK" panose="02000000000000000000" charset="-122"/>
                <a:cs typeface="方正楷体_GBK" panose="02000000000000000000" charset="-122"/>
              </a:rPr>
              <a:t>中华人民共和国成立对中国和世界历史的伟大意义；</a:t>
            </a:r>
            <a:endParaRPr lang="zh-CN" altLang="en-US" sz="3200" b="1">
              <a:solidFill>
                <a:srgbClr val="000000"/>
              </a:solidFill>
              <a:latin typeface="方正楷体_GBK" panose="02000000000000000000" charset="-122"/>
              <a:ea typeface="方正楷体_GBK" panose="02000000000000000000" charset="-122"/>
              <a:cs typeface="方正楷体_GBK" panose="02000000000000000000" charset="-122"/>
            </a:endParaRPr>
          </a:p>
          <a:p>
            <a:pPr indent="0" fontAlgn="auto">
              <a:lnSpc>
                <a:spcPct val="150000"/>
              </a:lnSpc>
            </a:pPr>
            <a:r>
              <a:rPr lang="zh-CN" altLang="en-US" sz="3200" b="1">
                <a:solidFill>
                  <a:srgbClr val="FF0000"/>
                </a:solidFill>
                <a:latin typeface="方正楷体_GBK" panose="02000000000000000000" charset="-122"/>
                <a:ea typeface="方正楷体_GBK" panose="02000000000000000000" charset="-122"/>
                <a:cs typeface="方正楷体_GBK" panose="02000000000000000000" charset="-122"/>
              </a:rPr>
              <a:t>知道</a:t>
            </a:r>
            <a:r>
              <a:rPr lang="zh-CN" altLang="en-US" sz="3200" b="1">
                <a:solidFill>
                  <a:srgbClr val="000000"/>
                </a:solidFill>
                <a:latin typeface="方正楷体_GBK" panose="02000000000000000000" charset="-122"/>
                <a:ea typeface="方正楷体_GBK" panose="02000000000000000000" charset="-122"/>
                <a:cs typeface="方正楷体_GBK" panose="02000000000000000000" charset="-122"/>
              </a:rPr>
              <a:t>抗美援朝、土地改革；</a:t>
            </a:r>
            <a:endParaRPr lang="zh-CN" altLang="en-US" sz="3200" b="1">
              <a:solidFill>
                <a:srgbClr val="000000"/>
              </a:solidFill>
              <a:latin typeface="方正楷体_GBK" panose="02000000000000000000" charset="-122"/>
              <a:ea typeface="方正楷体_GBK" panose="02000000000000000000" charset="-122"/>
              <a:cs typeface="方正楷体_GBK" panose="02000000000000000000" charset="-122"/>
            </a:endParaRPr>
          </a:p>
          <a:p>
            <a:pPr indent="0" fontAlgn="auto">
              <a:lnSpc>
                <a:spcPct val="150000"/>
              </a:lnSpc>
            </a:pPr>
            <a:r>
              <a:rPr lang="zh-CN" altLang="en-US" sz="3200" b="1">
                <a:solidFill>
                  <a:srgbClr val="FF0000"/>
                </a:solidFill>
                <a:latin typeface="方正楷体_GBK" panose="02000000000000000000" charset="-122"/>
                <a:ea typeface="方正楷体_GBK" panose="02000000000000000000" charset="-122"/>
                <a:cs typeface="方正楷体_GBK" panose="02000000000000000000" charset="-122"/>
              </a:rPr>
              <a:t>理解</a:t>
            </a:r>
            <a:r>
              <a:rPr lang="zh-CN" altLang="en-US" sz="3200" b="1">
                <a:solidFill>
                  <a:srgbClr val="000000"/>
                </a:solidFill>
                <a:latin typeface="方正楷体_GBK" panose="02000000000000000000" charset="-122"/>
                <a:ea typeface="方正楷体_GBK" panose="02000000000000000000" charset="-122"/>
                <a:cs typeface="方正楷体_GBK" panose="02000000000000000000" charset="-122"/>
              </a:rPr>
              <a:t>抗美援朝对巩固人民民主政权的意义。</a:t>
            </a:r>
            <a:endParaRPr lang="zh-CN" altLang="en-US" sz="3200" b="1">
              <a:solidFill>
                <a:srgbClr val="000000"/>
              </a:solidFill>
              <a:latin typeface="方正楷体_GBK" panose="02000000000000000000" charset="-122"/>
              <a:ea typeface="方正楷体_GBK" panose="02000000000000000000" charset="-122"/>
              <a:cs typeface="方正楷体_GBK" panose="02000000000000000000" charset="-122"/>
            </a:endParaRPr>
          </a:p>
          <a:p>
            <a:pPr indent="0"/>
            <a:endParaRPr lang="zh-CN" altLang="en-US" sz="3200" b="1">
              <a:solidFill>
                <a:srgbClr val="000000"/>
              </a:solidFill>
              <a:latin typeface="方正楷体_GBK" panose="02000000000000000000" charset="-122"/>
              <a:ea typeface="方正楷体_GBK" panose="02000000000000000000" charset="-122"/>
              <a:cs typeface="方正楷体_GBK" panose="02000000000000000000" charset="-122"/>
            </a:endParaRPr>
          </a:p>
          <a:p>
            <a:pPr indent="0"/>
            <a:endParaRPr lang="zh-CN" altLang="en-US" sz="2800" b="1">
              <a:solidFill>
                <a:schemeClr val="tx1"/>
              </a:solidFill>
              <a:latin typeface="方正楷体_GBK" panose="02000000000000000000" charset="-122"/>
              <a:ea typeface="方正楷体_GBK" panose="02000000000000000000" charset="-122"/>
              <a:cs typeface="方正楷体_GBK" panose="02000000000000000000"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一、基础知识检测</a:t>
              </a:r>
              <a:endPar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7" name="文本框 16"/>
          <p:cNvSpPr txBox="1"/>
          <p:nvPr/>
        </p:nvSpPr>
        <p:spPr>
          <a:xfrm>
            <a:off x="-635" y="1166495"/>
            <a:ext cx="12192635" cy="5262245"/>
          </a:xfrm>
          <a:prstGeom prst="rect">
            <a:avLst/>
          </a:prstGeom>
          <a:noFill/>
          <a:ln w="9525">
            <a:noFill/>
          </a:ln>
        </p:spPr>
        <p:txBody>
          <a:bodyPr wrap="square">
            <a:spAutoFit/>
          </a:bodyPr>
          <a:p>
            <a:pPr indent="0">
              <a:lnSpc>
                <a:spcPct val="150000"/>
              </a:lnSpc>
            </a:pP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1.1949年9月，</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sz="2800" b="1" u="sng">
                <a:solidFill>
                  <a:srgbClr val="000000"/>
                </a:solidFill>
                <a:latin typeface="宋体" panose="02010600030101010101" pitchFamily="2" charset="-122"/>
                <a:ea typeface="宋体" panose="02010600030101010101" pitchFamily="2" charset="-122"/>
                <a:cs typeface="宋体" panose="02010600030101010101" pitchFamily="2" charset="-122"/>
              </a:rPr>
              <a:t>    </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rPr>
              <a:t> </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第一届全体会议在</a:t>
            </a:r>
            <a:r>
              <a:rPr lang="en-US" sz="2800" u="sng">
                <a:solidFill>
                  <a:srgbClr val="000000"/>
                </a:solidFill>
                <a:latin typeface="宋体" panose="02010600030101010101" pitchFamily="2" charset="-122"/>
                <a:ea typeface="宋体" panose="02010600030101010101" pitchFamily="2" charset="-122"/>
                <a:cs typeface="宋体" panose="02010600030101010101" pitchFamily="2" charset="-122"/>
              </a:rPr>
              <a:t>_</a:t>
            </a:r>
            <a:r>
              <a:rPr lang="en-US" sz="2800" b="1" u="sng">
                <a:solidFill>
                  <a:srgbClr val="000000"/>
                </a:solidFill>
                <a:latin typeface="宋体" panose="02010600030101010101" pitchFamily="2" charset="-122"/>
                <a:ea typeface="宋体" panose="02010600030101010101" pitchFamily="2" charset="-122"/>
                <a:cs typeface="宋体" panose="02010600030101010101" pitchFamily="2" charset="-122"/>
              </a:rPr>
              <a:t>_____</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隆重召开。会议通过了</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sz="2800" b="1" u="sng">
                <a:solidFill>
                  <a:srgbClr val="000000"/>
                </a:solidFill>
                <a:latin typeface="宋体" panose="02010600030101010101" pitchFamily="2" charset="-122"/>
                <a:ea typeface="宋体" panose="02010600030101010101" pitchFamily="2" charset="-122"/>
                <a:cs typeface="宋体" panose="02010600030101010101" pitchFamily="2" charset="-122"/>
              </a:rPr>
              <a:t>                      </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选举了中央人民中国政府委员会，</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rPr>
              <a:t>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当选为主席，改北平为</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rPr>
              <a:t>_______</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作为首都；</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rPr>
              <a:t>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为国旗；</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rPr>
              <a:t>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为代国歌；采用公元纪年；</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会议还决定在北京天安门广场建立</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sz="2800" b="1" u="sng">
                <a:solidFill>
                  <a:srgbClr val="000000"/>
                </a:solidFill>
                <a:latin typeface="宋体" panose="02010600030101010101" pitchFamily="2" charset="-122"/>
                <a:ea typeface="宋体" panose="02010600030101010101" pitchFamily="2" charset="-122"/>
                <a:cs typeface="宋体" panose="02010600030101010101" pitchFamily="2" charset="-122"/>
              </a:rPr>
              <a:t>      </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，以表示对革命先烈的崇敬和缅怀。</a:t>
            </a:r>
            <a:endParaRPr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中国人民政治协商会议的召开标志着中国共产党领导的</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rPr>
              <a:t>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和政治协商制度正式确立。</a:t>
            </a:r>
            <a:endParaRPr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endParaRPr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22" name="文本框 21"/>
          <p:cNvSpPr txBox="1"/>
          <p:nvPr/>
        </p:nvSpPr>
        <p:spPr>
          <a:xfrm>
            <a:off x="2472055" y="1259205"/>
            <a:ext cx="477520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中国人民政治协商会议</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3" name="文本框 2"/>
          <p:cNvSpPr txBox="1"/>
          <p:nvPr/>
        </p:nvSpPr>
        <p:spPr>
          <a:xfrm>
            <a:off x="3071495" y="1873885"/>
            <a:ext cx="624141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《中国人民政治协商会议共同纲领》</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8" name="文本框 7"/>
          <p:cNvSpPr txBox="1"/>
          <p:nvPr/>
        </p:nvSpPr>
        <p:spPr>
          <a:xfrm>
            <a:off x="9942830" y="1259205"/>
            <a:ext cx="105473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北平</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9" name="文本框 8"/>
          <p:cNvSpPr txBox="1"/>
          <p:nvPr/>
        </p:nvSpPr>
        <p:spPr>
          <a:xfrm>
            <a:off x="3002915" y="2557145"/>
            <a:ext cx="131889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毛泽东</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0" name="文本框 9"/>
          <p:cNvSpPr txBox="1"/>
          <p:nvPr/>
        </p:nvSpPr>
        <p:spPr>
          <a:xfrm>
            <a:off x="7951470" y="2557145"/>
            <a:ext cx="105473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北京</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1" name="文本框 10"/>
          <p:cNvSpPr txBox="1"/>
          <p:nvPr/>
        </p:nvSpPr>
        <p:spPr>
          <a:xfrm>
            <a:off x="10525125" y="2498725"/>
            <a:ext cx="166687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五星红旗</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2" name="文本框 11"/>
          <p:cNvSpPr txBox="1"/>
          <p:nvPr/>
        </p:nvSpPr>
        <p:spPr>
          <a:xfrm>
            <a:off x="1360170" y="3240405"/>
            <a:ext cx="279019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《义勇军进行曲》</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3" name="文本框 12"/>
          <p:cNvSpPr txBox="1"/>
          <p:nvPr/>
        </p:nvSpPr>
        <p:spPr>
          <a:xfrm>
            <a:off x="1928495" y="3855085"/>
            <a:ext cx="279019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人民英雄纪念碑</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4" name="文本框 13"/>
          <p:cNvSpPr txBox="1"/>
          <p:nvPr/>
        </p:nvSpPr>
        <p:spPr>
          <a:xfrm>
            <a:off x="9006205" y="4449445"/>
            <a:ext cx="168211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多党合作</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8"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635" y="257175"/>
            <a:ext cx="12192635" cy="6554470"/>
          </a:xfrm>
          <a:prstGeom prst="rect">
            <a:avLst/>
          </a:prstGeom>
          <a:noFill/>
          <a:ln w="9525">
            <a:noFill/>
          </a:ln>
        </p:spPr>
        <p:txBody>
          <a:bodyPr wrap="square">
            <a:spAutoFit/>
          </a:bodyPr>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3.</a:t>
            </a:r>
            <a:r>
              <a:rPr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1949年10月1日，在北京天安门广场隆重举行了开国大典，标志着</a:t>
            </a:r>
            <a:endParaRPr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lang="en-US" sz="2800" b="1" u="sng">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       __</a:t>
            </a:r>
            <a:r>
              <a:rPr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4</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.中华人民共和国</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的</a:t>
            </a: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成立，</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开辟了中国历史的新纪元，推翻了</a:t>
            </a:r>
            <a:r>
              <a:rPr lang="en-US" sz="2800" b="1" u="sng">
                <a:solidFill>
                  <a:srgbClr val="000000"/>
                </a:solidFill>
                <a:latin typeface="宋体" panose="02010600030101010101" pitchFamily="2" charset="-122"/>
                <a:ea typeface="宋体" panose="02010600030101010101" pitchFamily="2" charset="-122"/>
                <a:cs typeface="宋体" panose="02010600030101010101" pitchFamily="2" charset="-122"/>
              </a:rPr>
              <a:t>______     _</a:t>
            </a:r>
            <a:endParaRPr lang="en-US" sz="2800" b="1" u="sng">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、封建主义和</a:t>
            </a:r>
            <a:r>
              <a:rPr lang="en-US" sz="2800" b="1" u="sng">
                <a:solidFill>
                  <a:srgbClr val="000000"/>
                </a:solidFill>
                <a:latin typeface="宋体" panose="02010600030101010101" pitchFamily="2" charset="-122"/>
                <a:ea typeface="宋体" panose="02010600030101010101" pitchFamily="2" charset="-122"/>
                <a:cs typeface="宋体" panose="02010600030101010101" pitchFamily="2" charset="-122"/>
              </a:rPr>
              <a:t>________________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的统治，中国真正成为独立自主的国家，中国人从此站起来了，壮大了世界和平民主和</a:t>
            </a:r>
            <a:r>
              <a:rPr lang="en-US" sz="2800" b="1" u="sng">
                <a:solidFill>
                  <a:srgbClr val="000000"/>
                </a:solidFill>
                <a:latin typeface="宋体" panose="02010600030101010101" pitchFamily="2" charset="-122"/>
                <a:ea typeface="宋体" panose="02010600030101010101" pitchFamily="2" charset="-122"/>
                <a:cs typeface="宋体" panose="02010600030101010101" pitchFamily="2" charset="-122"/>
              </a:rPr>
              <a:t>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的力量。</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5.</a:t>
            </a:r>
            <a:r>
              <a:rPr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中华人民共和国成立时，面临着严峻的内外形势，为了巩固新生的民主政权，中国共产党对内实现了</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，祖国大陆获得统一；开展了</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，农民得到了土地。对外进行了</a:t>
            </a:r>
            <a:r>
              <a:rPr sz="2800" b="1" u="sng">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，抵御了帝国主义侵略扩张，捍卫了新中国安全。</a:t>
            </a:r>
            <a:endParaRPr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endPar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9605010" y="1657985"/>
            <a:ext cx="258699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帝国主义</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6" name="文本框 15"/>
          <p:cNvSpPr txBox="1"/>
          <p:nvPr/>
        </p:nvSpPr>
        <p:spPr>
          <a:xfrm>
            <a:off x="362585" y="941705"/>
            <a:ext cx="383921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中华人民共和国的成立</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2" name="文本框 11"/>
          <p:cNvSpPr txBox="1"/>
          <p:nvPr/>
        </p:nvSpPr>
        <p:spPr>
          <a:xfrm>
            <a:off x="2649855" y="2294890"/>
            <a:ext cx="258699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官僚资本主义</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3" name="文本框 12"/>
          <p:cNvSpPr txBox="1"/>
          <p:nvPr/>
        </p:nvSpPr>
        <p:spPr>
          <a:xfrm>
            <a:off x="6866890" y="2980690"/>
            <a:ext cx="179324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社会主义</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5" name="文本框 14"/>
          <p:cNvSpPr txBox="1"/>
          <p:nvPr/>
        </p:nvSpPr>
        <p:spPr>
          <a:xfrm>
            <a:off x="4446270" y="4231005"/>
            <a:ext cx="329946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西藏和平解放</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8" name="文本框 17"/>
          <p:cNvSpPr txBox="1"/>
          <p:nvPr/>
        </p:nvSpPr>
        <p:spPr>
          <a:xfrm>
            <a:off x="362585" y="4883785"/>
            <a:ext cx="258699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土地改革</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9" name="文本框 18"/>
          <p:cNvSpPr txBox="1"/>
          <p:nvPr/>
        </p:nvSpPr>
        <p:spPr>
          <a:xfrm>
            <a:off x="7984490" y="4883785"/>
            <a:ext cx="258699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抗美援朝</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2" grpId="0"/>
      <p:bldP spid="13" grpId="0"/>
      <p:bldP spid="15"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635" y="257175"/>
            <a:ext cx="12192635" cy="6554470"/>
          </a:xfrm>
          <a:prstGeom prst="rect">
            <a:avLst/>
          </a:prstGeom>
          <a:noFill/>
          <a:ln w="9525">
            <a:noFill/>
          </a:ln>
        </p:spPr>
        <p:txBody>
          <a:bodyPr wrap="square">
            <a:spAutoFit/>
          </a:bodyPr>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6.</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抗美援朝的主要原因是</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__________________________________________;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目的是</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时间是</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性质是</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抗美援朝战争的胜利，为我国经济建设赢得了一个</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大大提高了我国的</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。期间涌现出大量的战斗英雄，典型的有</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，他们被称为</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。中国人民志愿军在抗美援朝战争中，发扬高度的爱国主义、革命英雄主义、革命乐观主义、革命忠诚及国际主义，锻造了伟大的</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精神。</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p>
            <a:pPr indent="0">
              <a:lnSpc>
                <a:spcPct val="15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7.</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土地改革的原因</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_________________________________________________;</a:t>
            </a:r>
            <a:endParaRPr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时间从</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到</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年底；依据是中央人民政府颁布的</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它规定废除</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__________________________,</a:t>
            </a:r>
            <a:endPar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 name="文本框 15"/>
          <p:cNvSpPr txBox="1"/>
          <p:nvPr/>
        </p:nvSpPr>
        <p:spPr>
          <a:xfrm>
            <a:off x="4336415" y="392430"/>
            <a:ext cx="721233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美国的侵略活动严重威胁中国的安全</a:t>
            </a:r>
            <a:endParaRPr lang="en-US" altLang="zh-CN" sz="2800" b="1">
              <a:solidFill>
                <a:srgbClr val="FF0000"/>
              </a:solidFill>
              <a:latin typeface="楷体" panose="02010609060101010101" charset="-122"/>
              <a:ea typeface="楷体" panose="02010609060101010101" charset="-122"/>
              <a:cs typeface="仿宋" panose="02010609060101010101" charset="-122"/>
            </a:endParaRPr>
          </a:p>
        </p:txBody>
      </p:sp>
      <p:sp>
        <p:nvSpPr>
          <p:cNvPr id="2" name="文本框 1"/>
          <p:cNvSpPr txBox="1"/>
          <p:nvPr/>
        </p:nvSpPr>
        <p:spPr>
          <a:xfrm>
            <a:off x="4133850" y="1036955"/>
            <a:ext cx="4680585" cy="521970"/>
          </a:xfrm>
          <a:prstGeom prst="rect">
            <a:avLst/>
          </a:prstGeom>
          <a:noFill/>
        </p:spPr>
        <p:txBody>
          <a:bodyPr wrap="square" rtlCol="0">
            <a:spAutoFit/>
          </a:bodyPr>
          <a:p>
            <a:pPr algn="ctr"/>
            <a:r>
              <a:rPr lang="en-US" altLang="zh-CN" sz="2800" b="1">
                <a:solidFill>
                  <a:srgbClr val="FF0000"/>
                </a:solidFill>
                <a:latin typeface="楷体" panose="02010609060101010101" charset="-122"/>
                <a:ea typeface="楷体" panose="02010609060101010101" charset="-122"/>
                <a:cs typeface="仿宋" panose="02010609060101010101" charset="-122"/>
              </a:rPr>
              <a:t>1950</a:t>
            </a:r>
            <a:r>
              <a:rPr lang="zh-CN" altLang="en-US" sz="2800" b="1">
                <a:solidFill>
                  <a:srgbClr val="FF0000"/>
                </a:solidFill>
                <a:latin typeface="楷体" panose="02010609060101010101" charset="-122"/>
                <a:ea typeface="楷体" panose="02010609060101010101" charset="-122"/>
                <a:cs typeface="仿宋" panose="02010609060101010101" charset="-122"/>
              </a:rPr>
              <a:t>年</a:t>
            </a:r>
            <a:r>
              <a:rPr lang="en-US" altLang="zh-CN" sz="2800" b="1">
                <a:solidFill>
                  <a:srgbClr val="FF0000"/>
                </a:solidFill>
                <a:latin typeface="楷体" panose="02010609060101010101" charset="-122"/>
                <a:ea typeface="楷体" panose="02010609060101010101" charset="-122"/>
                <a:cs typeface="仿宋" panose="02010609060101010101" charset="-122"/>
              </a:rPr>
              <a:t>10</a:t>
            </a:r>
            <a:r>
              <a:rPr lang="zh-CN" altLang="en-US" sz="2800" b="1">
                <a:solidFill>
                  <a:srgbClr val="FF0000"/>
                </a:solidFill>
                <a:latin typeface="楷体" panose="02010609060101010101" charset="-122"/>
                <a:ea typeface="楷体" panose="02010609060101010101" charset="-122"/>
                <a:cs typeface="仿宋" panose="02010609060101010101" charset="-122"/>
              </a:rPr>
              <a:t>月</a:t>
            </a:r>
            <a:r>
              <a:rPr lang="en-US" altLang="zh-CN" sz="2800" b="1">
                <a:solidFill>
                  <a:srgbClr val="FF0000"/>
                </a:solidFill>
                <a:latin typeface="楷体" panose="02010609060101010101" charset="-122"/>
                <a:ea typeface="楷体" panose="02010609060101010101" charset="-122"/>
                <a:cs typeface="仿宋" panose="02010609060101010101" charset="-122"/>
              </a:rPr>
              <a:t>-1953</a:t>
            </a:r>
            <a:r>
              <a:rPr lang="zh-CN" altLang="en-US" sz="2800" b="1">
                <a:solidFill>
                  <a:srgbClr val="FF0000"/>
                </a:solidFill>
                <a:latin typeface="楷体" panose="02010609060101010101" charset="-122"/>
                <a:ea typeface="楷体" panose="02010609060101010101" charset="-122"/>
                <a:cs typeface="仿宋" panose="02010609060101010101" charset="-122"/>
              </a:rPr>
              <a:t>年</a:t>
            </a:r>
            <a:r>
              <a:rPr lang="en-US" altLang="zh-CN" sz="2800" b="1">
                <a:solidFill>
                  <a:srgbClr val="FF0000"/>
                </a:solidFill>
                <a:latin typeface="楷体" panose="02010609060101010101" charset="-122"/>
                <a:ea typeface="楷体" panose="02010609060101010101" charset="-122"/>
                <a:cs typeface="仿宋" panose="02010609060101010101" charset="-122"/>
              </a:rPr>
              <a:t>7</a:t>
            </a:r>
            <a:r>
              <a:rPr lang="zh-CN" altLang="en-US" sz="2800" b="1">
                <a:solidFill>
                  <a:srgbClr val="FF0000"/>
                </a:solidFill>
                <a:latin typeface="楷体" panose="02010609060101010101" charset="-122"/>
                <a:ea typeface="楷体" panose="02010609060101010101" charset="-122"/>
                <a:cs typeface="仿宋" panose="02010609060101010101" charset="-122"/>
              </a:rPr>
              <a:t>月</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3" name="文本框 2"/>
          <p:cNvSpPr txBox="1"/>
          <p:nvPr/>
        </p:nvSpPr>
        <p:spPr>
          <a:xfrm>
            <a:off x="1231900" y="1036955"/>
            <a:ext cx="227711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保家卫国</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9" name="文本框 8"/>
          <p:cNvSpPr txBox="1"/>
          <p:nvPr/>
        </p:nvSpPr>
        <p:spPr>
          <a:xfrm>
            <a:off x="9043035" y="1036955"/>
            <a:ext cx="350329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正义的反侵略战争</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5" name="文本框 4"/>
          <p:cNvSpPr txBox="1"/>
          <p:nvPr/>
        </p:nvSpPr>
        <p:spPr>
          <a:xfrm>
            <a:off x="7908290" y="1681480"/>
            <a:ext cx="350329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相对稳定的和平环境</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6" name="文本框 5"/>
          <p:cNvSpPr txBox="1"/>
          <p:nvPr/>
        </p:nvSpPr>
        <p:spPr>
          <a:xfrm>
            <a:off x="2817495" y="2315210"/>
            <a:ext cx="264096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国际地位</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7" name="文本框 6"/>
          <p:cNvSpPr txBox="1"/>
          <p:nvPr/>
        </p:nvSpPr>
        <p:spPr>
          <a:xfrm>
            <a:off x="87630" y="2905760"/>
            <a:ext cx="335216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黄继光和邱少云</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1" name="文本框 10"/>
          <p:cNvSpPr txBox="1"/>
          <p:nvPr/>
        </p:nvSpPr>
        <p:spPr>
          <a:xfrm>
            <a:off x="5661025" y="2970530"/>
            <a:ext cx="288798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最可爱的人</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8" name="文本框 7"/>
          <p:cNvSpPr txBox="1"/>
          <p:nvPr/>
        </p:nvSpPr>
        <p:spPr>
          <a:xfrm>
            <a:off x="5367655" y="4237990"/>
            <a:ext cx="288798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抗美援朝</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0" name="文本框 9"/>
          <p:cNvSpPr txBox="1"/>
          <p:nvPr/>
        </p:nvSpPr>
        <p:spPr>
          <a:xfrm>
            <a:off x="2868295" y="4904105"/>
            <a:ext cx="932370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封建土地制度严重阻碍了农村经济和中国社会发展</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2" name="文本框 11"/>
          <p:cNvSpPr txBox="1"/>
          <p:nvPr/>
        </p:nvSpPr>
        <p:spPr>
          <a:xfrm>
            <a:off x="980440" y="5505450"/>
            <a:ext cx="2459990" cy="521970"/>
          </a:xfrm>
          <a:prstGeom prst="rect">
            <a:avLst/>
          </a:prstGeom>
          <a:noFill/>
        </p:spPr>
        <p:txBody>
          <a:bodyPr wrap="square" rtlCol="0">
            <a:spAutoFit/>
          </a:bodyPr>
          <a:p>
            <a:pPr algn="ctr"/>
            <a:r>
              <a:rPr lang="en-US" altLang="zh-CN" sz="2800" b="1">
                <a:solidFill>
                  <a:srgbClr val="FF0000"/>
                </a:solidFill>
                <a:latin typeface="楷体" panose="02010609060101010101" charset="-122"/>
                <a:ea typeface="楷体" panose="02010609060101010101" charset="-122"/>
                <a:cs typeface="仿宋" panose="02010609060101010101" charset="-122"/>
              </a:rPr>
              <a:t>1950</a:t>
            </a:r>
            <a:r>
              <a:rPr lang="zh-CN" altLang="en-US" sz="2800" b="1">
                <a:solidFill>
                  <a:srgbClr val="FF0000"/>
                </a:solidFill>
                <a:latin typeface="楷体" panose="02010609060101010101" charset="-122"/>
                <a:ea typeface="楷体" panose="02010609060101010101" charset="-122"/>
                <a:cs typeface="仿宋" panose="02010609060101010101" charset="-122"/>
              </a:rPr>
              <a:t>年</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3" name="文本框 12"/>
          <p:cNvSpPr txBox="1"/>
          <p:nvPr/>
        </p:nvSpPr>
        <p:spPr>
          <a:xfrm>
            <a:off x="2724785" y="5509260"/>
            <a:ext cx="2459990" cy="521970"/>
          </a:xfrm>
          <a:prstGeom prst="rect">
            <a:avLst/>
          </a:prstGeom>
          <a:noFill/>
        </p:spPr>
        <p:txBody>
          <a:bodyPr wrap="square" rtlCol="0">
            <a:spAutoFit/>
          </a:bodyPr>
          <a:p>
            <a:pPr algn="ctr"/>
            <a:r>
              <a:rPr lang="en-US" altLang="zh-CN" sz="2800" b="1">
                <a:solidFill>
                  <a:srgbClr val="FF0000"/>
                </a:solidFill>
                <a:latin typeface="楷体" panose="02010609060101010101" charset="-122"/>
                <a:ea typeface="楷体" panose="02010609060101010101" charset="-122"/>
                <a:cs typeface="仿宋" panose="02010609060101010101" charset="-122"/>
              </a:rPr>
              <a:t>1952</a:t>
            </a:r>
            <a:r>
              <a:rPr lang="zh-CN" altLang="en-US" sz="2800" b="1">
                <a:solidFill>
                  <a:srgbClr val="FF0000"/>
                </a:solidFill>
                <a:latin typeface="楷体" panose="02010609060101010101" charset="-122"/>
                <a:ea typeface="楷体" panose="02010609060101010101" charset="-122"/>
                <a:cs typeface="仿宋" panose="02010609060101010101" charset="-122"/>
              </a:rPr>
              <a:t>年</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4" name="文本框 13"/>
          <p:cNvSpPr txBox="1"/>
          <p:nvPr/>
        </p:nvSpPr>
        <p:spPr>
          <a:xfrm>
            <a:off x="87630" y="6057265"/>
            <a:ext cx="528002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《中华人民共和国土地改革法》</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15" name="文本框 14"/>
          <p:cNvSpPr txBox="1"/>
          <p:nvPr/>
        </p:nvSpPr>
        <p:spPr>
          <a:xfrm>
            <a:off x="6891655" y="6160770"/>
            <a:ext cx="5280025"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地主阶级封建剥削的土地所有制</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 grpId="0"/>
      <p:bldP spid="9" grpId="0"/>
      <p:bldP spid="5" grpId="0"/>
      <p:bldP spid="6" grpId="0"/>
      <p:bldP spid="7" grpId="0"/>
      <p:bldP spid="11" grpId="0"/>
      <p:bldP spid="8" grpId="0"/>
      <p:bldP spid="10"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635" y="257175"/>
            <a:ext cx="12192635" cy="2030095"/>
          </a:xfrm>
          <a:prstGeom prst="rect">
            <a:avLst/>
          </a:prstGeom>
          <a:noFill/>
          <a:ln w="9525">
            <a:noFill/>
          </a:ln>
        </p:spPr>
        <p:txBody>
          <a:bodyPr wrap="square">
            <a:spAutoFit/>
          </a:bodyPr>
          <a:p>
            <a:pPr indent="0">
              <a:lnSpc>
                <a:spcPct val="150000"/>
              </a:lnSpc>
            </a:pP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实行</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的土地所有制。土地改革的完成，彻底摧毁了我国存在</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2000</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多年的</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消灭了</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，大大解放了</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农业生产获得迅速恢复和发展，为国家的</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_______________</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准备了条件。</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 name="文本框 15"/>
          <p:cNvSpPr txBox="1"/>
          <p:nvPr/>
        </p:nvSpPr>
        <p:spPr>
          <a:xfrm>
            <a:off x="984250" y="438150"/>
            <a:ext cx="96012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农民</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2" name="文本框 1"/>
          <p:cNvSpPr txBox="1"/>
          <p:nvPr/>
        </p:nvSpPr>
        <p:spPr>
          <a:xfrm>
            <a:off x="984250" y="1010920"/>
            <a:ext cx="299720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封建土地制度</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3" name="文本框 2"/>
          <p:cNvSpPr txBox="1"/>
          <p:nvPr/>
        </p:nvSpPr>
        <p:spPr>
          <a:xfrm>
            <a:off x="4926965" y="1011555"/>
            <a:ext cx="225425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地主阶级</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4" name="文本框 3"/>
          <p:cNvSpPr txBox="1"/>
          <p:nvPr/>
        </p:nvSpPr>
        <p:spPr>
          <a:xfrm>
            <a:off x="9420225" y="1084580"/>
            <a:ext cx="225425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农村生产力</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
        <p:nvSpPr>
          <p:cNvPr id="5" name="文本框 4"/>
          <p:cNvSpPr txBox="1"/>
          <p:nvPr/>
        </p:nvSpPr>
        <p:spPr>
          <a:xfrm>
            <a:off x="6852285" y="1696720"/>
            <a:ext cx="2254250" cy="521970"/>
          </a:xfrm>
          <a:prstGeom prst="rect">
            <a:avLst/>
          </a:prstGeom>
          <a:noFill/>
        </p:spPr>
        <p:txBody>
          <a:bodyPr wrap="square" rtlCol="0">
            <a:spAutoFit/>
          </a:bodyPr>
          <a:p>
            <a:pPr algn="ctr"/>
            <a:r>
              <a:rPr lang="zh-CN" altLang="en-US" sz="2800" b="1">
                <a:solidFill>
                  <a:srgbClr val="FF0000"/>
                </a:solidFill>
                <a:latin typeface="楷体" panose="02010609060101010101" charset="-122"/>
                <a:ea typeface="楷体" panose="02010609060101010101" charset="-122"/>
                <a:cs typeface="仿宋" panose="02010609060101010101" charset="-122"/>
              </a:rPr>
              <a:t>工业化建设</a:t>
            </a:r>
            <a:endParaRPr lang="zh-CN" altLang="en-US" sz="2800" b="1">
              <a:solidFill>
                <a:srgbClr val="FF0000"/>
              </a:solidFill>
              <a:latin typeface="楷体" panose="02010609060101010101" charset="-122"/>
              <a:ea typeface="楷体" panose="02010609060101010101" charset="-122"/>
              <a:cs typeface="仿宋"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0" y="0"/>
            <a:ext cx="12192000" cy="1166495"/>
            <a:chOff x="0" y="0"/>
            <a:chExt cx="19200" cy="1837"/>
          </a:xfrm>
        </p:grpSpPr>
        <p:pic>
          <p:nvPicPr>
            <p:cNvPr id="2" name="图片 1"/>
            <p:cNvPicPr>
              <a:picLocks noChangeAspect="1"/>
            </p:cNvPicPr>
            <p:nvPr/>
          </p:nvPicPr>
          <p:blipFill>
            <a:blip r:embed="rId1"/>
            <a:srcRect b="82991"/>
            <a:stretch>
              <a:fillRect/>
            </a:stretch>
          </p:blipFill>
          <p:spPr>
            <a:xfrm>
              <a:off x="0" y="0"/>
              <a:ext cx="19200" cy="1837"/>
            </a:xfrm>
            <a:prstGeom prst="rect">
              <a:avLst/>
            </a:prstGeom>
          </p:spPr>
        </p:pic>
        <p:sp>
          <p:nvSpPr>
            <p:cNvPr id="4" name="文本框 3"/>
            <p:cNvSpPr txBox="1"/>
            <p:nvPr/>
          </p:nvSpPr>
          <p:spPr>
            <a:xfrm>
              <a:off x="2142" y="362"/>
              <a:ext cx="15896" cy="1113"/>
            </a:xfrm>
            <a:prstGeom prst="rect">
              <a:avLst/>
            </a:prstGeom>
            <a:noFill/>
          </p:spPr>
          <p:txBody>
            <a:bodyPr wrap="square">
              <a:spAutoFit/>
            </a:bodyPr>
            <a:p>
              <a:pPr algn="l"/>
              <a:r>
                <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rPr>
                <a:t>二、易混易错提示</a:t>
              </a:r>
              <a:endParaRPr lang="zh-CN" altLang="en-US" sz="4000" b="1" kern="100" spc="40" dirty="0">
                <a:solidFill>
                  <a:schemeClr val="tx1">
                    <a:lumMod val="85000"/>
                    <a:lumOff val="15000"/>
                  </a:schemeClr>
                </a:solidFill>
                <a:effectLst/>
                <a:latin typeface="方正清刻本悦宋简体" panose="02000000000000000000" charset="-122"/>
                <a:ea typeface="方正清刻本悦宋简体" panose="02000000000000000000" charset="-122"/>
                <a:cs typeface="Times New Roman" panose="02020603050405020304" pitchFamily="18" charset="0"/>
              </a:endParaRPr>
            </a:p>
          </p:txBody>
        </p:sp>
      </p:grpSp>
      <p:sp>
        <p:nvSpPr>
          <p:cNvPr id="17" name="文本框 16"/>
          <p:cNvSpPr txBox="1"/>
          <p:nvPr/>
        </p:nvSpPr>
        <p:spPr>
          <a:xfrm>
            <a:off x="-635" y="918845"/>
            <a:ext cx="12192635" cy="5908040"/>
          </a:xfrm>
          <a:prstGeom prst="rect">
            <a:avLst/>
          </a:prstGeom>
          <a:noFill/>
          <a:ln w="9525">
            <a:noFill/>
          </a:ln>
        </p:spPr>
        <p:txBody>
          <a:bodyPr wrap="square">
            <a:spAutoFit/>
          </a:bodyPr>
          <a:p>
            <a:pPr indent="0">
              <a:lnSpc>
                <a:spcPct val="150000"/>
              </a:lnSpc>
            </a:pPr>
            <a:r>
              <a:rPr sz="2800" b="1">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中华人民共和国的成立，结束了中国半殖民地半封建社会的历史，</a:t>
            </a:r>
            <a:r>
              <a:rPr lang="zh-CN" sz="2800" b="1">
                <a:solidFill>
                  <a:srgbClr val="FF0000"/>
                </a:solidFill>
                <a:latin typeface="宋体" panose="02010600030101010101" pitchFamily="2" charset="-122"/>
                <a:ea typeface="宋体" panose="02010600030101010101" pitchFamily="2" charset="-122"/>
                <a:cs typeface="宋体" panose="02010600030101010101" pitchFamily="2" charset="-122"/>
              </a:rPr>
              <a:t>不是</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中国社会主义制度建立的标志；</a:t>
            </a:r>
            <a:endParaRPr lang="zh-CN"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《中国人民政治协商会议共同纲领》的作用往往是失分点，在《中华人民共和国宪法》颁布前，《共同纲领》起临时宪法的作用，但</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不是</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宪法；</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3.</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中国入朝作战部队的名称是</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中国人民志愿军</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，参加作战的士兵被称为</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最可爱的人</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。注意：是一个团体，而</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不单指</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某一个人；</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nSpc>
                <a:spcPct val="150000"/>
              </a:lnSpc>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4.</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在新中国成立后进行的土地改革，范围是在新解放区进行，</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不是</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在全国开展土地改革；结束了</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2000</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多年封建土地制度的是土地改革。（</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区分：</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结束</a:t>
            </a: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2000</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多年君主专制制度的是辛亥革命。）</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0800,&quot;width&quot;:19288.422047244094}"/>
</p:tagLst>
</file>

<file path=ppt/tags/tag2.xml><?xml version="1.0" encoding="utf-8"?>
<p:tagLst xmlns:p="http://schemas.openxmlformats.org/presentationml/2006/main">
  <p:tag name="KSO_WM_UNIT_PLACING_PICTURE_USER_VIEWPORT" val="{&quot;height&quot;:1892.011023622047,&quot;width&quot;:3047.425196850393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4208</Words>
  <Application>WPS 演示</Application>
  <PresentationFormat>自定义</PresentationFormat>
  <Paragraphs>294</Paragraphs>
  <Slides>20</Slides>
  <Notes>33</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20</vt:i4>
      </vt:variant>
    </vt:vector>
  </HeadingPairs>
  <TitlesOfParts>
    <vt:vector size="44" baseType="lpstr">
      <vt:lpstr>Arial</vt:lpstr>
      <vt:lpstr>宋体</vt:lpstr>
      <vt:lpstr>Wingdings</vt:lpstr>
      <vt:lpstr>思源黑体</vt:lpstr>
      <vt:lpstr>微软雅黑</vt:lpstr>
      <vt:lpstr>方正清刻本悦宋简体</vt:lpstr>
      <vt:lpstr>等线</vt:lpstr>
      <vt:lpstr>Microsoft YaHei UI</vt:lpstr>
      <vt:lpstr>Times New Roman</vt:lpstr>
      <vt:lpstr>楷体</vt:lpstr>
      <vt:lpstr>苏新诗柳楷简</vt:lpstr>
      <vt:lpstr>黑体</vt:lpstr>
      <vt:lpstr>字魂手刻宋</vt:lpstr>
      <vt:lpstr>Calibri</vt:lpstr>
      <vt:lpstr>Open Sans</vt:lpstr>
      <vt:lpstr>冬青黑体简体中文 W3</vt:lpstr>
      <vt:lpstr>华文行楷</vt:lpstr>
      <vt:lpstr>方正楷体_GBK</vt:lpstr>
      <vt:lpstr>仿宋</vt:lpstr>
      <vt:lpstr>Arial Unicode MS</vt:lpstr>
      <vt:lpstr>Calibri Light</vt:lpstr>
      <vt:lpstr>Calibri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10</cp:revision>
  <dcterms:created xsi:type="dcterms:W3CDTF">2022-09-07T02:21:00Z</dcterms:created>
  <dcterms:modified xsi:type="dcterms:W3CDTF">2022-09-10T04:10:10Z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2052-10.8.0.6206</vt:lpwstr>
  </property>
  <property fmtid="{D5CDD505-2E9C-101B-9397-08002B2CF9AE}" pid="3" name="ICV">
    <vt:lpwstr>2DDDE62A4E7C4233A45A519475355375</vt:lpwstr>
  </property>
</Properties>
</file>