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9" r:id="rId3"/>
    <p:sldId id="260" r:id="rId4"/>
    <p:sldId id="266" r:id="rId5"/>
    <p:sldId id="267" r:id="rId6"/>
    <p:sldId id="268" r:id="rId7"/>
    <p:sldId id="269" r:id="rId8"/>
    <p:sldId id="278" r:id="rId9"/>
    <p:sldId id="280" r:id="rId10"/>
    <p:sldId id="270" r:id="rId11"/>
    <p:sldId id="263" r:id="rId12"/>
    <p:sldId id="271" r:id="rId13"/>
    <p:sldId id="273" r:id="rId14"/>
    <p:sldId id="274" r:id="rId15"/>
    <p:sldId id="264" r:id="rId16"/>
    <p:sldId id="275" r:id="rId17"/>
    <p:sldId id="277" r:id="rId18"/>
    <p:sldId id="276" r:id="rId19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9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44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928AD-EC1A-4456-84E9-22DDB1149D0A}" type="datetimeFigureOut">
              <a:rPr lang="zh-CN" altLang="en-US" smtClean="0"/>
              <a:pPr/>
              <a:t>2018/11/15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525E4-1034-48A7-865B-BDE4D16E3EE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7C6D8-CE0B-4556-83D4-9F4B39AE5173}" type="datetimeFigureOut">
              <a:rPr lang="zh-CN" altLang="en-US" smtClean="0"/>
              <a:pPr/>
              <a:t>2018/11/15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1BE9A-54EA-409E-8753-A63674A7DBD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BE9A-54EA-409E-8753-A63674A7DBD2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BE9A-54EA-409E-8753-A63674A7DBD2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2018/11/15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2018/11/15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2018/11/15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2018/11/15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2018/11/15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2018/11/15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2018/11/15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2018/11/15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2018/11/15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2018/11/15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9B6D-BE02-448E-ABB1-14F8497815B6}" type="datetimeFigureOut">
              <a:rPr lang="zh-CN" altLang="en-US" smtClean="0"/>
              <a:pPr/>
              <a:t>2018/11/15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19B6D-BE02-448E-ABB1-14F8497815B6}" type="datetimeFigureOut">
              <a:rPr lang="zh-CN" altLang="en-US" smtClean="0"/>
              <a:pPr/>
              <a:t>2018/11/15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D2455-CC5A-4AE9-99E5-590BC9836EA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result%20of%20the%20trade%20war.mp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&#36152;&#26131;&#25112;&#20171;&#32461;.m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552" y="627534"/>
            <a:ext cx="7772400" cy="68154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rgbClr val="000099"/>
                </a:solidFill>
              </a:rPr>
              <a:t>A Glimpse of Sino-US Trade War</a:t>
            </a:r>
            <a:endParaRPr lang="zh-CN" altLang="en-US" dirty="0">
              <a:solidFill>
                <a:srgbClr val="000099"/>
              </a:solidFill>
            </a:endParaRPr>
          </a:p>
        </p:txBody>
      </p:sp>
      <p:pic>
        <p:nvPicPr>
          <p:cNvPr id="1026" name="Picture 2" descr="http://p2.so.qhmsg.com/bdr/_240_/t016737e288b7be2b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1" y="1275606"/>
            <a:ext cx="6930767" cy="27003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915816" y="123478"/>
            <a:ext cx="2808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</a:rPr>
              <a:t>中美贸易战</a:t>
            </a:r>
            <a:endParaRPr lang="zh-CN" altLang="en-US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699542"/>
            <a:ext cx="8748464" cy="3895081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2. What kind of person do you think Trump is? Why?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457200" y="205978"/>
            <a:ext cx="8229600" cy="4215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Third</a:t>
            </a: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reading—read beyond lines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383618"/>
            <a:ext cx="8676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Arbitrary, aggressive and bullying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: charging China randomly; starting the trade war and escalating it crazily. </a:t>
            </a:r>
            <a:endParaRPr lang="zh-CN" altLang="en-US" sz="2400" b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2247714"/>
            <a:ext cx="8676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Hypocritical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:  He didn’t mean what he said, by saying: </a:t>
            </a:r>
          </a:p>
          <a:p>
            <a:r>
              <a:rPr lang="en-US" altLang="zh-CN" sz="2400" b="1" dirty="0" smtClean="0">
                <a:solidFill>
                  <a:srgbClr val="0000FF"/>
                </a:solidFill>
              </a:rPr>
              <a:t>Para.6…</a:t>
            </a:r>
            <a:r>
              <a:rPr lang="en-US" altLang="zh-CN" sz="2400" b="1" dirty="0" smtClean="0"/>
              <a:t>and president Xi of China, for whom I have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great respect and affection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. </a:t>
            </a:r>
            <a:endParaRPr lang="zh-CN" altLang="en-US" sz="2400" b="1" dirty="0">
              <a:solidFill>
                <a:srgbClr val="0000FF"/>
              </a:solidFill>
            </a:endParaRPr>
          </a:p>
        </p:txBody>
      </p:sp>
      <p:pic>
        <p:nvPicPr>
          <p:cNvPr id="1026" name="Picture 2" descr="http://p0.so.qhmsg.com/bdr/_240_/t01ac40c7d48cc66c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795886"/>
            <a:ext cx="2376264" cy="1347614"/>
          </a:xfrm>
          <a:prstGeom prst="rect">
            <a:avLst/>
          </a:prstGeom>
          <a:noFill/>
        </p:spPr>
      </p:pic>
      <p:sp>
        <p:nvSpPr>
          <p:cNvPr id="8" name="椭圆 7"/>
          <p:cNvSpPr/>
          <p:nvPr/>
        </p:nvSpPr>
        <p:spPr>
          <a:xfrm>
            <a:off x="3131840" y="3723878"/>
            <a:ext cx="648072" cy="27003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3923928" y="3291830"/>
            <a:ext cx="1728192" cy="6858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067944" y="3291830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1" dirty="0" smtClean="0">
                <a:solidFill>
                  <a:srgbClr val="FF0000"/>
                </a:solidFill>
              </a:rPr>
              <a:t>So what? </a:t>
            </a:r>
          </a:p>
          <a:p>
            <a:r>
              <a:rPr lang="en-US" altLang="zh-CN" sz="2000" b="1" i="1" dirty="0" smtClean="0">
                <a:solidFill>
                  <a:srgbClr val="FF0000"/>
                </a:solidFill>
              </a:rPr>
              <a:t>I don’t care!</a:t>
            </a:r>
            <a:endParaRPr lang="zh-CN" altLang="en-US" sz="2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 animBg="1"/>
      <p:bldP spid="9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4148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Consequences of trade war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735546"/>
            <a:ext cx="813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Watch </a:t>
            </a:r>
            <a:r>
              <a:rPr lang="en-US" altLang="zh-CN" sz="3200" dirty="0" smtClean="0">
                <a:hlinkClick r:id="rId2" action="ppaction://hlinkfile"/>
              </a:rPr>
              <a:t>the video clip </a:t>
            </a:r>
            <a:r>
              <a:rPr lang="en-US" altLang="zh-CN" sz="3200" dirty="0" smtClean="0"/>
              <a:t>and answer the question: what will happen to the US consumers’ life?</a:t>
            </a:r>
            <a:endParaRPr lang="zh-CN" alt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923678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 Their life will be </a:t>
            </a:r>
            <a:r>
              <a:rPr lang="en-US" altLang="zh-CN" sz="3200" dirty="0" smtClean="0">
                <a:solidFill>
                  <a:srgbClr val="0000FF"/>
                </a:solidFill>
              </a:rPr>
              <a:t>a little more expensive</a:t>
            </a:r>
            <a:r>
              <a:rPr lang="en-US" altLang="zh-CN" sz="3200" dirty="0" smtClean="0"/>
              <a:t>.</a:t>
            </a:r>
            <a:endParaRPr lang="zh-CN" altLang="en-US" sz="3200" dirty="0"/>
          </a:p>
        </p:txBody>
      </p:sp>
      <p:sp>
        <p:nvSpPr>
          <p:cNvPr id="7" name="矩形 6"/>
          <p:cNvSpPr/>
          <p:nvPr/>
        </p:nvSpPr>
        <p:spPr>
          <a:xfrm>
            <a:off x="539552" y="2571750"/>
            <a:ext cx="793589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4400" b="1" i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What else will be affected?</a:t>
            </a:r>
            <a:endParaRPr lang="zh-CN" altLang="en-US" sz="4400" b="1" i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029913"/>
            <a:ext cx="2555777" cy="1275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131590"/>
            <a:ext cx="8229600" cy="34270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2800" dirty="0" smtClean="0"/>
              <a:t>1. What does the underlined word </a:t>
            </a:r>
            <a:r>
              <a:rPr lang="en-US" altLang="zh-CN" sz="2800" u="sng" dirty="0" smtClean="0">
                <a:solidFill>
                  <a:srgbClr val="FF0000"/>
                </a:solidFill>
              </a:rPr>
              <a:t>sting</a:t>
            </a:r>
            <a:r>
              <a:rPr lang="en-US" altLang="zh-CN" sz="2800" dirty="0" smtClean="0"/>
              <a:t> mean in the first paragraph?   </a:t>
            </a:r>
          </a:p>
          <a:p>
            <a:pPr>
              <a:buNone/>
            </a:pPr>
            <a:r>
              <a:rPr lang="en-US" altLang="zh-CN" sz="2800" dirty="0" smtClean="0"/>
              <a:t>2. What consequences are mentioned?</a:t>
            </a:r>
          </a:p>
          <a:p>
            <a:pPr>
              <a:buNone/>
            </a:pPr>
            <a:endParaRPr lang="en-US" altLang="zh-CN" sz="2800" dirty="0" smtClean="0"/>
          </a:p>
          <a:p>
            <a:pPr>
              <a:buNone/>
            </a:pPr>
            <a:endParaRPr lang="en-US" altLang="zh-CN" sz="2800" dirty="0" smtClean="0"/>
          </a:p>
          <a:p>
            <a:pPr>
              <a:buNone/>
            </a:pPr>
            <a:r>
              <a:rPr lang="en-US" altLang="zh-CN" sz="2800" dirty="0" smtClean="0"/>
              <a:t>3. What is the purpose of this piece of news?</a:t>
            </a:r>
            <a:endParaRPr lang="zh-CN" altLang="en-US" sz="28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36755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Consequences of trade war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5536" y="627534"/>
            <a:ext cx="807990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3200" b="1" i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Read </a:t>
            </a:r>
            <a:r>
              <a:rPr lang="en-US" altLang="zh-CN" sz="3200" b="1" i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the news and answer the questions:</a:t>
            </a:r>
            <a:endParaRPr lang="zh-CN" altLang="en-US" sz="3200" b="1" i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2040" y="156363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</a:rPr>
              <a:t>a sharp pain</a:t>
            </a:r>
            <a:endParaRPr lang="zh-CN" altLang="en-US" sz="2800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2571750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Retail prices </a:t>
            </a:r>
            <a:r>
              <a:rPr lang="en-US" altLang="zh-CN" sz="2800" dirty="0" smtClean="0">
                <a:solidFill>
                  <a:srgbClr val="0000FF"/>
                </a:solidFill>
              </a:rPr>
              <a:t>moving up; </a:t>
            </a:r>
            <a:r>
              <a:rPr lang="en-US" altLang="zh-CN" sz="2800" dirty="0" smtClean="0">
                <a:solidFill>
                  <a:srgbClr val="FF0000"/>
                </a:solidFill>
              </a:rPr>
              <a:t>retail industry </a:t>
            </a:r>
            <a:r>
              <a:rPr lang="en-US" altLang="zh-CN" sz="2800" dirty="0" smtClean="0">
                <a:solidFill>
                  <a:srgbClr val="0000FF"/>
                </a:solidFill>
              </a:rPr>
              <a:t>hurt; </a:t>
            </a:r>
            <a:r>
              <a:rPr lang="en-US" altLang="zh-CN" sz="2800" dirty="0" smtClean="0">
                <a:solidFill>
                  <a:srgbClr val="FF0000"/>
                </a:solidFill>
              </a:rPr>
              <a:t>supply chains </a:t>
            </a:r>
            <a:r>
              <a:rPr lang="en-US" altLang="zh-CN" sz="2800" dirty="0" smtClean="0">
                <a:solidFill>
                  <a:srgbClr val="0000FF"/>
                </a:solidFill>
              </a:rPr>
              <a:t>restructured.</a:t>
            </a:r>
            <a:endParaRPr lang="zh-CN" altLang="en-US" sz="28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7624" y="4011910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0000FF"/>
                </a:solidFill>
              </a:rPr>
              <a:t>A warning to the </a:t>
            </a:r>
            <a:r>
              <a:rPr lang="en-US" altLang="zh-CN" sz="2800" dirty="0" smtClean="0">
                <a:solidFill>
                  <a:srgbClr val="FF0000"/>
                </a:solidFill>
              </a:rPr>
              <a:t>US consumers </a:t>
            </a:r>
          </a:p>
          <a:p>
            <a:r>
              <a:rPr lang="en-US" altLang="zh-CN" sz="2800" dirty="0" smtClean="0">
                <a:solidFill>
                  <a:srgbClr val="FF0000"/>
                </a:solidFill>
              </a:rPr>
              <a:t>and retail industry.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627534"/>
            <a:ext cx="8219256" cy="34023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2400" dirty="0" smtClean="0"/>
              <a:t>Mini-discussion:</a:t>
            </a:r>
          </a:p>
          <a:p>
            <a:pPr>
              <a:buNone/>
            </a:pPr>
            <a:r>
              <a:rPr lang="en-US" altLang="zh-CN" sz="2400" dirty="0" smtClean="0"/>
              <a:t>How will the trade war affect </a:t>
            </a:r>
            <a:r>
              <a:rPr lang="en-US" altLang="zh-CN" sz="2400" dirty="0" smtClean="0">
                <a:solidFill>
                  <a:srgbClr val="FF0000"/>
                </a:solidFill>
              </a:rPr>
              <a:t>us</a:t>
            </a:r>
            <a:r>
              <a:rPr lang="en-US" altLang="zh-CN" sz="2400" dirty="0" smtClean="0"/>
              <a:t>? </a:t>
            </a:r>
          </a:p>
          <a:p>
            <a:pPr>
              <a:buNone/>
            </a:pPr>
            <a:r>
              <a:rPr lang="en-US" altLang="zh-CN" sz="2400" i="1" dirty="0" smtClean="0">
                <a:solidFill>
                  <a:srgbClr val="0000FF"/>
                </a:solidFill>
              </a:rPr>
              <a:t>  Sales of Chinese goods in the US will decrease.</a:t>
            </a:r>
          </a:p>
          <a:p>
            <a:pPr>
              <a:buNone/>
            </a:pPr>
            <a:r>
              <a:rPr lang="en-US" altLang="zh-CN" sz="2400" i="1" dirty="0" smtClean="0">
                <a:solidFill>
                  <a:srgbClr val="0000FF"/>
                </a:solidFill>
              </a:rPr>
              <a:t>  Some factories may be closed and workers may lose jobs.</a:t>
            </a:r>
          </a:p>
          <a:p>
            <a:pPr>
              <a:buNone/>
            </a:pPr>
            <a:r>
              <a:rPr lang="en-US" altLang="zh-CN" sz="2400" i="1" dirty="0" smtClean="0">
                <a:solidFill>
                  <a:srgbClr val="0000FF"/>
                </a:solidFill>
              </a:rPr>
              <a:t>  American products will be more expensive.</a:t>
            </a:r>
          </a:p>
          <a:p>
            <a:pPr>
              <a:buNone/>
            </a:pPr>
            <a:r>
              <a:rPr lang="en-US" altLang="zh-CN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</a:rPr>
              <a:t>In conclusion</a:t>
            </a:r>
            <a:r>
              <a:rPr lang="en-US" altLang="zh-CN" sz="2400" dirty="0" smtClean="0">
                <a:solidFill>
                  <a:srgbClr val="0000FF"/>
                </a:solidFill>
              </a:rPr>
              <a:t>, both …and …will suffer from…</a:t>
            </a:r>
          </a:p>
          <a:p>
            <a:pPr>
              <a:buNone/>
            </a:pPr>
            <a:r>
              <a:rPr lang="en-US" altLang="zh-CN" sz="2400" dirty="0" smtClean="0">
                <a:solidFill>
                  <a:srgbClr val="0000FF"/>
                </a:solidFill>
              </a:rPr>
              <a:t>Therefore, trade war is like  a __________________.</a:t>
            </a:r>
            <a:endParaRPr lang="zh-CN" altLang="en-US" sz="2400" dirty="0">
              <a:solidFill>
                <a:srgbClr val="0000FF"/>
              </a:solidFill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457200" y="141480"/>
            <a:ext cx="8229600" cy="540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Consequences of trade war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79912" y="3291830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double-edged sword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7" name="Picture 2" descr="http://p3.so.qhmsg.com/bdr/_240_/t016aa45eb39be9a6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574877"/>
            <a:ext cx="2411760" cy="15686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48605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Picture News: possible solutions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573529"/>
            <a:ext cx="8435280" cy="3805070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What can we do to defeat Trump’s conspiracy?</a:t>
            </a:r>
            <a:endParaRPr lang="zh-CN" altLang="en-US" dirty="0"/>
          </a:p>
        </p:txBody>
      </p:sp>
      <p:pic>
        <p:nvPicPr>
          <p:cNvPr id="27650" name="Picture 2" descr="H:\开课选择材料\会谈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003798"/>
            <a:ext cx="4104456" cy="1970709"/>
          </a:xfrm>
          <a:prstGeom prst="rect">
            <a:avLst/>
          </a:prstGeom>
          <a:noFill/>
        </p:spPr>
      </p:pic>
      <p:pic>
        <p:nvPicPr>
          <p:cNvPr id="27651" name="Picture 3" descr="H:\开课选择材料\习访问挪威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059582"/>
            <a:ext cx="3863720" cy="1836204"/>
          </a:xfrm>
          <a:prstGeom prst="rect">
            <a:avLst/>
          </a:prstGeom>
          <a:noFill/>
        </p:spPr>
      </p:pic>
      <p:pic>
        <p:nvPicPr>
          <p:cNvPr id="27655" name="Picture 7" descr="http://p1.so.qhimgs1.com/bdr/_240_/t011b4fb35af964dad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1059582"/>
            <a:ext cx="4248472" cy="1836204"/>
          </a:xfrm>
          <a:prstGeom prst="rect">
            <a:avLst/>
          </a:prstGeom>
          <a:noFill/>
        </p:spPr>
      </p:pic>
      <p:pic>
        <p:nvPicPr>
          <p:cNvPr id="27657" name="Picture 9" descr="http://p2.so.qhimgs1.com/bdr/_240_/t0117d599111a141e0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3010550"/>
            <a:ext cx="3873624" cy="18157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43559"/>
            <a:ext cx="8229600" cy="3751064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 smtClean="0">
                <a:solidFill>
                  <a:srgbClr val="0000FF"/>
                </a:solidFill>
              </a:rPr>
              <a:t>Strengthen relationship </a:t>
            </a:r>
            <a:r>
              <a:rPr lang="en-US" altLang="zh-CN" dirty="0" smtClean="0"/>
              <a:t>with other countries, </a:t>
            </a:r>
            <a:r>
              <a:rPr lang="en-US" altLang="zh-CN" dirty="0" smtClean="0">
                <a:solidFill>
                  <a:srgbClr val="FF0000"/>
                </a:solidFill>
              </a:rPr>
              <a:t>enhancing trade </a:t>
            </a:r>
            <a:r>
              <a:rPr lang="en-US" altLang="zh-CN" dirty="0" smtClean="0"/>
              <a:t>with them and </a:t>
            </a:r>
            <a:r>
              <a:rPr lang="en-US" altLang="zh-CN" dirty="0" smtClean="0">
                <a:solidFill>
                  <a:srgbClr val="FF0000"/>
                </a:solidFill>
              </a:rPr>
              <a:t>enlarge the alternative exporting market.</a:t>
            </a:r>
          </a:p>
          <a:p>
            <a:r>
              <a:rPr lang="en-US" altLang="zh-CN" dirty="0" smtClean="0">
                <a:solidFill>
                  <a:srgbClr val="0000FF"/>
                </a:solidFill>
              </a:rPr>
              <a:t>Import </a:t>
            </a:r>
            <a:r>
              <a:rPr lang="en-US" altLang="zh-CN" dirty="0" smtClean="0">
                <a:solidFill>
                  <a:srgbClr val="FF0000"/>
                </a:solidFill>
              </a:rPr>
              <a:t>substitute</a:t>
            </a:r>
            <a:r>
              <a:rPr lang="en-US" altLang="zh-CN" dirty="0" smtClean="0">
                <a:solidFill>
                  <a:srgbClr val="0000FF"/>
                </a:solidFill>
              </a:rPr>
              <a:t> products </a:t>
            </a:r>
            <a:r>
              <a:rPr lang="en-US" altLang="zh-CN" dirty="0" smtClean="0"/>
              <a:t>from other countries like Brazil.</a:t>
            </a:r>
          </a:p>
          <a:p>
            <a:r>
              <a:rPr lang="en-US" altLang="zh-CN" dirty="0" smtClean="0">
                <a:solidFill>
                  <a:srgbClr val="0000FF"/>
                </a:solidFill>
              </a:rPr>
              <a:t>Reduce the tax burden </a:t>
            </a:r>
            <a:r>
              <a:rPr lang="en-US" altLang="zh-CN" dirty="0" smtClean="0"/>
              <a:t>of domestic factories to help them become more </a:t>
            </a:r>
            <a:r>
              <a:rPr lang="en-US" altLang="zh-CN" dirty="0" smtClean="0">
                <a:solidFill>
                  <a:srgbClr val="FF0000"/>
                </a:solidFill>
              </a:rPr>
              <a:t>competitive and dynamic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>
                <a:solidFill>
                  <a:srgbClr val="0000FF"/>
                </a:solidFill>
              </a:rPr>
              <a:t>Make US understand </a:t>
            </a:r>
            <a:r>
              <a:rPr lang="en-US" altLang="zh-CN" dirty="0" smtClean="0"/>
              <a:t>that cooperation is </a:t>
            </a:r>
            <a:r>
              <a:rPr lang="en-US" altLang="zh-CN" dirty="0" smtClean="0">
                <a:solidFill>
                  <a:srgbClr val="FF0000"/>
                </a:solidFill>
              </a:rPr>
              <a:t>the only way out.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457200" y="87474"/>
            <a:ext cx="8229600" cy="4860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Possible solutions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4215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Let’s recall what we have learned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627534"/>
            <a:ext cx="8229600" cy="42484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</a:rPr>
              <a:t> Present situation </a:t>
            </a:r>
            <a:r>
              <a:rPr lang="en-US" altLang="zh-CN" dirty="0" smtClean="0"/>
              <a:t>of the trade war.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</a:rPr>
              <a:t> Causes</a:t>
            </a:r>
            <a:r>
              <a:rPr lang="en-US" altLang="zh-CN" dirty="0" smtClean="0"/>
              <a:t> of the trade war.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</a:rPr>
              <a:t> Consequences</a:t>
            </a:r>
            <a:r>
              <a:rPr lang="en-US" altLang="zh-CN" dirty="0" smtClean="0"/>
              <a:t> of the trade war.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</a:rPr>
              <a:t> Solutions</a:t>
            </a:r>
            <a:r>
              <a:rPr lang="en-US" altLang="zh-CN" dirty="0" smtClean="0"/>
              <a:t> to the trade war.</a:t>
            </a:r>
          </a:p>
          <a:p>
            <a:pPr>
              <a:buNone/>
            </a:pPr>
            <a:r>
              <a:rPr lang="en-US" altLang="zh-CN" i="1" dirty="0" smtClean="0">
                <a:solidFill>
                  <a:srgbClr val="FF0000"/>
                </a:solidFill>
              </a:rPr>
              <a:t> Writing assignment:</a:t>
            </a:r>
          </a:p>
          <a:p>
            <a:pPr>
              <a:buNone/>
            </a:pPr>
            <a:r>
              <a:rPr lang="en-US" altLang="zh-CN" i="1" dirty="0" smtClean="0"/>
              <a:t> </a:t>
            </a:r>
            <a:r>
              <a:rPr lang="en-US" altLang="zh-CN" dirty="0" smtClean="0"/>
              <a:t>Write a short essay, including the above 4 aspects, entitled </a:t>
            </a:r>
            <a:r>
              <a:rPr lang="en-US" altLang="zh-CN" i="1" dirty="0" smtClean="0">
                <a:solidFill>
                  <a:srgbClr val="0000FF"/>
                </a:solidFill>
              </a:rPr>
              <a:t>A Glimpse of Sino-US Trade War</a:t>
            </a:r>
            <a:r>
              <a:rPr lang="en-US" altLang="zh-CN" dirty="0" smtClean="0"/>
              <a:t>.</a:t>
            </a:r>
          </a:p>
          <a:p>
            <a:endParaRPr lang="zh-CN" altLang="en-US" dirty="0"/>
          </a:p>
        </p:txBody>
      </p:sp>
      <p:pic>
        <p:nvPicPr>
          <p:cNvPr id="1026" name="Picture 2" descr="C:\Users\Administrator\Desktop\特让铺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491630"/>
            <a:ext cx="2843808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2753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Some more ideas to share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699542"/>
            <a:ext cx="8784976" cy="38950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1. China is not going to negotiate </a:t>
            </a:r>
            <a:r>
              <a:rPr lang="en-US" altLang="zh-CN" dirty="0" smtClean="0">
                <a:solidFill>
                  <a:srgbClr val="0000FF"/>
                </a:solidFill>
              </a:rPr>
              <a:t>with a gun pointed to its head.</a:t>
            </a:r>
          </a:p>
          <a:p>
            <a:pPr>
              <a:buNone/>
            </a:pPr>
            <a:r>
              <a:rPr lang="en-US" altLang="zh-CN" dirty="0" smtClean="0"/>
              <a:t>2. Talking is </a:t>
            </a:r>
            <a:r>
              <a:rPr lang="en-US" altLang="zh-CN" dirty="0" smtClean="0">
                <a:solidFill>
                  <a:srgbClr val="0000FF"/>
                </a:solidFill>
              </a:rPr>
              <a:t>the only way </a:t>
            </a:r>
            <a:r>
              <a:rPr lang="en-US" altLang="zh-CN" dirty="0" smtClean="0"/>
              <a:t>for US and China to solve the conflict</a:t>
            </a:r>
            <a:r>
              <a:rPr lang="en-US" altLang="zh-CN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altLang="zh-CN" dirty="0" smtClean="0"/>
              <a:t>3. </a:t>
            </a:r>
            <a:r>
              <a:rPr lang="en-US" altLang="zh-CN" dirty="0" smtClean="0">
                <a:solidFill>
                  <a:srgbClr val="0000FF"/>
                </a:solidFill>
              </a:rPr>
              <a:t>Look to </a:t>
            </a:r>
            <a:r>
              <a:rPr lang="en-US" altLang="zh-CN" dirty="0" smtClean="0"/>
              <a:t>the future; make responsible decisions.</a:t>
            </a:r>
          </a:p>
          <a:p>
            <a:pPr>
              <a:buNone/>
            </a:pPr>
            <a:r>
              <a:rPr lang="en-US" altLang="zh-CN" dirty="0" smtClean="0"/>
              <a:t>4. History shows </a:t>
            </a:r>
            <a:r>
              <a:rPr lang="en-US" altLang="zh-CN" dirty="0" smtClean="0">
                <a:solidFill>
                  <a:srgbClr val="0000FF"/>
                </a:solidFill>
              </a:rPr>
              <a:t>cooperation is the best policy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6" name="Picture 6" descr="http://p0.so.qhimgs1.com/bdr/_240_/t01d69eb323939bd2b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15566"/>
            <a:ext cx="6920766" cy="38929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857250"/>
          </a:xfrm>
        </p:spPr>
        <p:txBody>
          <a:bodyPr>
            <a:normAutofit/>
          </a:bodyPr>
          <a:lstStyle/>
          <a:p>
            <a:r>
              <a:rPr lang="en-US" altLang="zh-CN" sz="3200" b="1" dirty="0" smtClean="0">
                <a:solidFill>
                  <a:schemeClr val="bg1"/>
                </a:solidFill>
              </a:rPr>
              <a:t>How much do you know about the Trade War?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915566"/>
            <a:ext cx="8219256" cy="2778956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1. Who started it first? What are the </a:t>
            </a:r>
            <a:r>
              <a:rPr lang="en-US" altLang="zh-CN" dirty="0" smtClean="0">
                <a:solidFill>
                  <a:srgbClr val="FF0000"/>
                </a:solidFill>
              </a:rPr>
              <a:t>purposes</a:t>
            </a:r>
            <a:r>
              <a:rPr lang="en-US" altLang="zh-CN" dirty="0" smtClean="0"/>
              <a:t>?</a:t>
            </a:r>
          </a:p>
          <a:p>
            <a:pPr>
              <a:buNone/>
            </a:pPr>
            <a:r>
              <a:rPr lang="en-US" altLang="zh-CN" dirty="0" smtClean="0"/>
              <a:t>2. What are possible </a:t>
            </a:r>
            <a:r>
              <a:rPr lang="en-US" altLang="zh-CN" dirty="0" smtClean="0">
                <a:solidFill>
                  <a:srgbClr val="FF0000"/>
                </a:solidFill>
              </a:rPr>
              <a:t>consequences</a:t>
            </a:r>
            <a:r>
              <a:rPr lang="en-US" altLang="zh-CN" dirty="0" smtClean="0"/>
              <a:t>?</a:t>
            </a:r>
          </a:p>
          <a:p>
            <a:pPr>
              <a:buNone/>
            </a:pPr>
            <a:r>
              <a:rPr lang="en-US" altLang="zh-CN" dirty="0" smtClean="0"/>
              <a:t>3. What can China do </a:t>
            </a:r>
            <a:r>
              <a:rPr lang="en-US" altLang="zh-CN" dirty="0" smtClean="0">
                <a:solidFill>
                  <a:srgbClr val="FF0000"/>
                </a:solidFill>
              </a:rPr>
              <a:t>in reaction</a:t>
            </a:r>
            <a:r>
              <a:rPr lang="en-US" altLang="zh-CN" dirty="0" smtClean="0"/>
              <a:t>?</a:t>
            </a:r>
          </a:p>
        </p:txBody>
      </p:sp>
      <p:pic>
        <p:nvPicPr>
          <p:cNvPr id="4098" name="Picture 2" descr="http://p0.so.qhmsg.com/bdr/_240_/t011a438699be5f06e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678672"/>
            <a:ext cx="3635897" cy="14648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rgbClr val="009900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i="1" dirty="0" smtClean="0">
                <a:solidFill>
                  <a:schemeClr val="bg1"/>
                </a:solidFill>
              </a:rPr>
              <a:t>Learning goals:</a:t>
            </a:r>
            <a:endParaRPr lang="zh-CN" altLang="en-US" sz="3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63758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Present situation of the trade war 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555526"/>
            <a:ext cx="8568952" cy="37330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 Watch </a:t>
            </a:r>
            <a:r>
              <a:rPr lang="en-US" altLang="zh-CN" dirty="0" smtClean="0">
                <a:hlinkClick r:id="rId2" action="ppaction://hlinkfile"/>
              </a:rPr>
              <a:t>a video clip </a:t>
            </a:r>
            <a:r>
              <a:rPr lang="en-US" altLang="zh-CN" dirty="0" smtClean="0"/>
              <a:t>and complete the missing information.</a:t>
            </a:r>
          </a:p>
          <a:p>
            <a:pPr>
              <a:buNone/>
            </a:pPr>
            <a:r>
              <a:rPr lang="en-US" altLang="zh-CN" sz="2800" dirty="0" smtClean="0"/>
              <a:t>1. The US will impose a $ __________ </a:t>
            </a:r>
            <a:r>
              <a:rPr lang="en-US" altLang="zh-CN" sz="2800" dirty="0" smtClean="0">
                <a:solidFill>
                  <a:srgbClr val="0000FF"/>
                </a:solidFill>
              </a:rPr>
              <a:t>new</a:t>
            </a:r>
            <a:r>
              <a:rPr lang="en-US" altLang="zh-CN" sz="2800" dirty="0" smtClean="0"/>
              <a:t> </a:t>
            </a:r>
            <a:r>
              <a:rPr lang="en-US" altLang="zh-CN" sz="2800" dirty="0" smtClean="0">
                <a:solidFill>
                  <a:srgbClr val="0000FF"/>
                </a:solidFill>
              </a:rPr>
              <a:t>tariffs</a:t>
            </a:r>
            <a:r>
              <a:rPr lang="en-US" altLang="zh-CN" sz="2800" dirty="0" smtClean="0"/>
              <a:t> on products from…, accounting for ______ of everything China sells….</a:t>
            </a:r>
          </a:p>
          <a:p>
            <a:pPr>
              <a:buNone/>
            </a:pPr>
            <a:r>
              <a:rPr lang="en-US" altLang="zh-CN" sz="2800" dirty="0" smtClean="0"/>
              <a:t>2. China is to tax an </a:t>
            </a:r>
            <a:r>
              <a:rPr lang="en-US" altLang="zh-CN" sz="2800" dirty="0" smtClean="0">
                <a:solidFill>
                  <a:srgbClr val="0000FF"/>
                </a:solidFill>
              </a:rPr>
              <a:t>additional</a:t>
            </a:r>
            <a:r>
              <a:rPr lang="en-US" altLang="zh-CN" sz="2800" dirty="0" smtClean="0"/>
              <a:t> $ _________ worth of goods from... </a:t>
            </a:r>
          </a:p>
        </p:txBody>
      </p:sp>
      <p:sp>
        <p:nvSpPr>
          <p:cNvPr id="6148" name="AutoShape 4" descr="data:image/jpeg;base64,/9j/4AAQSkZJRgABAQAAAQABAAD/2wBDAAgGBgcGBQgHBwcJCQgKDBQNDAsLDBkSEw8UHRofHh0aHBwgJC4nICIsIxwcKDcpLDAxNDQ0Hyc5PTgyPC4zNDL/2wBDAQkJCQwLDBgNDRgyIRwhMjIyMjIyMjIyMjIyMjIyMjIyMjIyMjIyMjIyMjIyMjIyMjIyMjIyMjIyMjIyMjIyMjL/wAARCAE5AfQDASIAAhEBAxEB/8QAGwAAAgMBAQEAAAAAAAAAAAAAAQIAAwQFBgf/xABDEAABBAAEBAUCAwUGBAUFAAABAAIDEQQSITEFQVFhBhMicYEykRQzQhUjUnKhB4KSscHRNENTYhYkY4PhJZOy8PH/xAAaAQEBAQEBAQEAAAAAAAAAAAAAAQIDBAUG/8QAIhEBAQEAAgICAwEBAQAAAAAAAAERAhIhMUFRAxNhIgRx/9oADAMBAAIRAxEAPwDmC0SOyPJEL9I+LhaUTUhSGBVpueymVSkVDpshabdCuyJgbI1YRRQLlRAARUAQiAKUEyIFopQOiYDqiFFNEICACKiehANUSAEatQjSr2TQKUoKIqxAFKEBNSm6aJQURQUEoI5R0Uo6I1rqmoWqUFVtqmylSqTQtJgOygCak0ABShqU1WVAOSKAbzUICatEaGmiGFqhaNI1pSPJQgVrsjQRA6qABFCgiBqjVohoCJiEXdJQL1TIkUqUANdk1DooNUdLUMCkcoCgFpsoRS0ByUAs7Jq1TAIFDQiAKTEVSGtoYAaByUroEyYBQwgA+UcqYbnRHkmhcoCIACZCq1QQgWoAEa7o6aIJQ0QquSJUCqBlHRRNQ6qIY88RalJgNNVCKVUqlaUmUpAABW6lI0EQgSkaTI0mhaR5JqQopqBRu0QEQjSKUjRHkjRRpAALUy6JgFKQDYo7qVSPRAFEQ3qiQiYWuyNV0RAUrWwglKAc0aRpDC0iNkaRpFDmom5qUgFaWomrRQCyoAEaRAUQCu6NI0FMoQCkaTdlCEC0plTUoBaCVoKUophojSBaKKYDopSgWkaTEaogIFANIEKxGtE1SNGhRrsm06IkKaFpGkQNEaTQOyg30TgWpSaFpGk1ckVAtaWioRpSI0VAR0tStdkQEChMAoiUQtUiRQRAUAvdIBSiagotDz9WEE1aKUqFoHkoNk1KUhgUoBSalOaAUpSZQgboAByR20UHZMoAoETupQQClKRrVMAgXKKRFdU1IV2QSlKRAtNSmhCCjSYBQi0C0UQE1WEQFQuVSqCelKCmqQJgE1I8k0JVqUmqkaTQtKUE1IhopTULXJGtE2VStEC0mqz3RARqtbTQpCNaI1e6lIBSlJqRypqlO6gAKakaU0CqRRpEiqTQtI0KTfZSuiaFA01TNCnOqTVR3QLQG6gTUCpQQCrTAckQKUpNAA7oo12UrVNWgBZRA6pgEaU0wuUIUnpREKPlSk+ilBIFpGqCNIjdUKRXsomGo1UpUCh1UTWOiiauPPDZAhPShCamFy6qUmARrdXQtKUmpECk1CUQiAnUA7JqlrspSYBGlEIRojlTAI0FdUKPRGtEeSmimgI0jQtEBTQtInTkmpGtE0IpWqerUrZNC0OqYBENUrVNArVEAFFSgpqhSlJ60QATULuUaTV91KV0ADkpVJg3REi1NCAFMG6IgUimgAUpunpCtVAuWwiG0mrRQDRAtI0mpSkXAAq0a6I0UwAHVXUIAVK0TkG9VAEUAAFK0TEKaKECkaRrsoeyGAQApSYDqjSKFUERyPRGkaRMLp0RrsiPZSkAATDqoN0aRQQ5JqtQCkAARpFMBYRKWlMqYqKgEIAapgEaQDKompRNV53UjRGimA0RpNQlKUnUTTC0Oildk1FEBTUJSYI5ddkcquqVRNWuqgA6JphSmrXsiG86RpNAodFKtMAiAVAlapgBzRoogIYVQBPlUpRYFdVKTAI11VQg31Ry6pgPdGlDCUiG9kwaOiYUdUUlaKZUw1RpEwuXVTKmTAKhQKRy80cqNKapK7qUnDeilIBWimVEaFHRAtUjV1aauqyzu/8AqGDiafUS9zh0GXT+ql5Z5WTWkaC1AEaRpXUABGkQEa0TUwtFSk41RTVJRRqk2vRSrQABStU2XupWqaApSauSPYoANlK7JhoOVqVogWlANbRrVNSKXdSk9KIgAUoQmClaoBSlJqNooFpSk1BEClQoajl6ojQI11TVSgomoKKaPO1pspSatkfdNQlBQNHVNSNaIoV3Uy0jWqNIIGEo+WprWhR13tNClvUqZR1TgnnRRDr/AEhQKGpgwIgixorBQKltMVeV0REVrS1zeafKylO1anGMfl0UAKWtzY97VJLdQEnKpYqOvJGlK1TVYWtQtaI0OSNCgEa0TQoBpGkaNpg0poWhyUA0T0ANd0atTQilJgxNkKaKwCTSbLobTBtJ7vdXsYqpGuitAHROA29lm1cUZSdKR8s3sVpa8N2CBcCdaCnZesUeU4fpKGU8wi3EtkhLotTZaGnQEjusmE4kcVJM4x+XFESHPzA6jcUnf4Tr4Uzca4fh8cMFJiGjEbFvIe5Vk8b28c4cXXke2Qxlv8vPqOa+UYuYjiMz3uJk811knna+j4LxAHcF4MJyx0sU7mtzOohhacxK8vP813Ho4/iya7oAoaa0jzXOi4gJIs8Efm2/IT9Ivte66YbQ13XrnKV57xwoFnVGkwGiIFKphaUA9k2Uo0a2TQqOWgjlRrTVNCgI0m0AUq01cClKTZUS1EJSNbpqRpLSQlUUQNU1JgxNMLzQpPSlJq4UDqjQRyogdk0wFKRrVMmmEpEBGkwGyuoQg8kwCOXVMBSmmFy9lE9KKjzuqFJhspramhRoiQL2TFt7KEdE0KoBqmA01TVaaFpStCmrqommFAUrVNSlUmmJsUbI5ogBQgKaJmd2RzEjUqAI0opaso0Ea1RrsqFroiNUaIRTQvwmA1URpTUDdEEhQDVNSaoXfJQI0jWiaByOig90QEaAQAk3uiDQUpRFG9dk2euSUDujSgIcObU1tvY37pKRA3QczFYHyWSSRYiVoaC4ML6aL32C8PxfiGGixGIgfhZs50EjMQa151z+V9JewPtrtnCj7LyHH4uC4PHn8Tw6V80kPolFloOo1XD805ZvG49H4Mtyx89dgx+0mRvcS0vAdbtfml7jB+E2yNjETgx5fZeHE5WbbLwuFef2lDK8EgSBxAO+q+i8L8SYqU4rEHAeXg4Y8wF7kEc+e68d8Wa9E2+OPs3F2v4RiMG1vDzioAAQ+QkiR3YDY+69bhzmhYXRmMltlh/T2XCwfinA4qPNM7ynF/pbRf8AOi78Tg+Nr9TeoJFFej/n58eXK9brP/Vx5cOHHjy4Zfv7O2uiYAFDLaIavXrwm8vmlyo24CgVAmqFIhvVEapqTUJlUAT0jSaYWuSmXumA1TUrphA3qjQR5qDUqaYFckapMpSauFpSk4CmyahFBum3UA5ppiKUOiNJqVC0OSNe6NaI1YTQANVKoogJqTQqielE7DzlaIUn5Ic1NAAUTUpVJqYFdVE1WpSaYCOlI0ggA3RpGkeaaYWkQE1KJqhSgTBGk0LXZEo6BRTTE+FKtGka1QwMqmVMjSauFpGimrS0eSamFGyBGicCt1KQwoCNaogIgWmrgfCnK02VAik0wLo12tMlNF4o8kDNGxzA94aXmmg8zV0mocALG7iuAZiXYd2LibINwXbJeJ4preFYyWGUF0I3abpwI0XyiTEux3FMRM+hLK8yPDW6WTa58udnhvjw19cxsr4sDNNFT3CJzo6P1GtKXz/h/EpuKxS4LFzSSSyNOWUn6bGxC34viOI4B4VwrnOzTSylzGk/Q0f71S8vw3EsxHFXOnc3DwYhx81zTRYD0Xn/ACfk7Tw7fj45XOw0vkY2OQsDsjgcvUhew4LxzjHEcW9kOADogzK2JoAaDe+o6LdN4BwfmebFxCe7DgHNBvTqvYYTBYfAYRkEUWQN51ueq8/LnrvOOJhcNFHTm4aKF5aMzWgW3totIHXdVNiH4sy2c5ZlGq0UvocL4eTnulATAXuhVWmbqB7LesYCKIFqJoAFJlANURQU7GBSICYbKJ2MBG9FPYKAFNMKQjsoipq4I1KnNEBHKr2MAC6QypgjyU0woFFTLumrkiAmmBSNKUmpa0wuVSrNJ8qOXXoppgVooBaYDVGldTApRNSimrjzVIJXkiSNtaG7T0pqYCIClKc1dME9giNlFOSaYlKAUjspommJSlKIhTsAjzUFEoq6YXbVHVEDujSaYA3RU5oppiKc1OSKmiAIjuhtyRGyaoqUojuoIgRZTCqpEaq6YFUiBopSKaBzXjfEni3EcH4rHhxhNGDOCX6PBHRepk4jgo8WMK/ExNnLcwjLqJHVfK/G/EY8d4ik8p4dFE0RtcOfVY58vHhrhNvlrxXj7G4jEwvGGiY2J2YNs0T3Wd3jPGyYsY3yog+JocBRI07Ly+YhPG4l64duTv14vRzeM8bLhsbE6OMNxBD5KbtdaD7LVwzD8DZwscSx2LmixIlMXlx0c1UQf6/0XnWML+gWuHhOIxY/cNZJXIO1WeUt+VmT09nxbhGA4uIsKeKiMVHkztFtJaSB8gkrGPAjsOMw4jGfUBqwjN2WLwdhMZjePyMPD48e2JoMjJ5MrWEEAO7kcgvrY4PhpY4zjIIpJWOzBzA5oHsuN7S+3TxXnosWyTC+uRjZB6Q0uokgVQCxcQ4pxuPERDDYEjDhwL3uIJIvkLW3xD4K4eOF4ifh2FmGMa7PEGzvrMSLNX0XlZeA8VkkMkkOLjdDhbZT3HMQzVo+VnPlXvGy58WHNyubqNNxstYC8P4Ybj3cW/8APNxIDQXNLgQLs9l7duhy7L3fi5bxeX8nHKOWwUGimj2XJ4x4kwnB52wTRTPkezMMg0rZZsR4twmFwzH+RM8ljSQK0vqeq1ecjM42vReyqDvW4HlS4PB/F2G4rxWPAtw00ZeaDjR/ouvG4fjcSM1gFoH2U7zci9LJrRmPnZeRbf8AVWgVqsbXXxE9oR/+X/wtWbVXsmH5IWOqPJZsW1rYrZE17yaDeqaY0BwJ0N9aKYc6N0uHi8SMDhnSvwb8kbC95a4fZPhcZFjIGSR4WdsJaHg7WPus9msdkBEhZ8GwPjbLTgSNASdB3WrUrWs4UCuaYWqInOdjJ2l5LWBoykaXWpC0KymYIAUDVKTImFy6I1ojSIARcABMApz2TblEwAASpSI2RpCRAAoAiEQi4ld1E1hRXUeQLnDFtaS3K5pLRsQrbHVUOdHJO0tcDTTr01V187UlhYbdTmpm7qZgGknkrqYatFN1WJWkxgO1feUHSwN05cALJoJq55yjVqV2QsXVgnelA4EkWCU0GkUEb00TUT4RQvVG+am1cGtFKUB07oj1atF9aTUxAiAh8EfCzTcQw8EgjL7fVkDWh3UvLFxq50pXdJwaZnHJJW4U2Ivqc4UPhbcZgpcG4NlrUWHDYqd5uavWyazqfCFoghaTBTIE9lAQmmDfZHohaBcGiyQB1JpNMMufxfimB4ZgXvxmJbC17S1tnUmtqC0uxeHjbmdiIhX/AHhfM/7RHYR2MwhwojLnhzpXMdZLtN1jnyybGuPHa8pI6WSsSZXOsnUm3UK/3VLiSSTud1shw7p+HMELXSSiR3oaPVrXL4VTsDjGj1YSce8ZXm4ctt13vHPTMd7VkQ1Kj4ZmA5oZG11YQhDq5b1Mb2HRek8NtuY9F5+Nug2XofDj424jK57RrzK1yv8Alme3pv7MYC3FcYxBH/MbHf3P+y+k2LIrQrxP9nUJZwfGS1+bi369a0Xsmn0j2XnrqsrSteVKACzvvyUuifdSyHGioI2rogEA3qudxkRYOeWZ7mxxNHmZjsAujV8vdcHx1iWw+Hs2RxdiGOw4IGxokWunDl1qcuOx8y8WcawfEuKQSYeYOjZFlLgOdlc6fi8L8HJA1w9bm2avZc1vBMa7Xz48o3K6OA8E8Yx8WcSwxB305ybcOqnP8m+aTjnp2PBL/J4/FxAHNhonVI6hpp0K9ngZhPxTHeWHGHMHNeRWb2Xg28B4nwWL8PK9r5HPzEsNisp/1Xa8PxYluLdBTo2mNxDqrXRc/wBmXW/17xewgjriMxOn7pg/q5bg1cXCzPjx+Jgke8R4eON3mO/XY1taf27gAdJTXUNXq/Fz7xw58evh09qVMsLXiyXA67FLhsfhsULimY/2Ktk0bpvqV0YxxfEEBg4HiZ4yXZI3Oc179CK2VnAMM53AsLmeWAxAhrHXWi8V478QY9vFJ+Ew4gtwojaHsAGpqzZXV8Ez8Sl4cRiZ5WMicGsaRQLaXO8pPLc42x7iKEso+Y4iudaq6hXdKCcoTEaFdNYyskH/AB2L6kt0+Frpeafx1mB8UDAOic5mIfTpRyNDbqvTXY3UlWzyAQMkbZBGXtDyLDS4AkeybYL5b4o4tgmeIeNwYjEztljaGwAbZ6Fi+QVvLFnHX1QCxY90QFxvDHEYOIcDw5ilMjoo2se48zS7RNFJy2bGbMGqUURCumJSJQG6J1rVNXBARAQGiYJqYlKJtFE0x8047guJlzcXwmcte0VLCdA8du68/H4j4m01+IOYaOD2C7XtpMXCwjM8dtbXmeO8PgxrjisGMuJH1CqEg/37rHPjfcXhZPFZ2eKuIt38p3u2k8vimbEYaSCXDtp7cpLHUfhefvNuCHA6tPIojZcdvquskehh8SBk0Mj2SuLIvKIc4HN3PdXYvxHFjcK6H95DmcDmDb2OxHReY3GqOqS5Ma5W8rLXr8P4gwbcXPM6UkShoDSwjLQ2v+vys7ccfOkdFxGFzZMU2ctkBFsA1aSNd6XmMzQaJF9EwNclLScrLr2+Axj/AMfjJZsbh5IJXAxNafU0bUVnxGI4y3iMsmFEMuHN5R54GlUNOo1XkQeyZr3N+lzh7FLytmavHll3HrOI8cxmDxWFw0MMbppYDTHyj1SbAX8Ix8R44xzWS8Pe7bM+gQdBy5aryEg82WOWQlz4zbCTZB3W9nGMfHqMVJ91O3P7Xjy4z3xle4fjHRxYd4geTI4Nc2vovclHFzsw0XmBhc5z2t9IPM7ml49niLHtGswPu0FaY/FOMafU2N3uKW7+TlmOfXjuu3xfibsDwqaeB0ziDljDSdXXv7LwL8dxLjHEfNnAje+2+lmUAVqSvWM8WPOj8NGewcVe3xPhXUX4OupFf7LN52/B1nw6nhriXD8JgmtY8wtipocbGYnW/wChXe4hxPDzYdrTio3PBDw0u1DSDRXmIvEPC3ZQYXso2B5Y0V7eJcGfr6AdzmZqa2XPj2nLtXaz8dmeXREjHNsPaR1tMDet2FwuGY7A8UOKbi8JFhgyamF0leaP4l3omYUEeVJGRVCpAvR+77jz38Yh1jmiCrREw9fumEDK3IV/dE/Wos8l5Xx/jjh+ACBrqdiJQ3Q8hqf9F7L8ODs8heb8QeDncdfCTj/KEWam+Xd2Uv5Zifrr5FmcdyUN179/9l2Jo+XxKE+8ZC894i8KY3w5FDLM9kzJX5A6IH0nusd5XTqt8DNP/inCubfpa86fyr6pG2OFsmQel7i4myd/fuvjnA+NHg8rsVE1r3ta5oY80Den+i748f45zXn8DGQaOhOg5rj+XjbXTh5mPYeJXg8AxmUCywNrva+fTeD+Ou8qRvDMQ5sujCwWDpY2XQn8Uz8dDeGRYMxzYh7WCnWQV7nAcB4/w3DNhw3Go6aSQHREiyKN6/Cs3jEuWvkuO4ZjOGyiPG4aSCQtzBsjasdlmYSHekm7oAdV9Z434c8RcZ4e3CYjGYGUNLaJYQW10PRJ4c/s6g4ZimYziM7cTNGbjjaKY09Te61OXjyzY9B4S4bJwvw1g8PKKlLc8gP8R1K7o2S3YpPWizaqA63WqOhOqGUnRRtg6qB2mjouH4n4Zi+NYSLDQYhjIhJmkikGjjyNjUc122g5rLSoRZ1CD52fA/Eo8TDM6bDPhicHFjSRYHwtxxrBjoYYixzXEtfX6TlsBe0BF0QK9l5Pi/hrEuxTZeHzw4eHMZD6fUXndZ5TWpXJ45gH8QdGI3ta5uri8n2/1Wbg3C8RguJxSySMLMpBAd1AXQDjA90c07ZZ26SSAVZXnsRJj8d4kOCwJZLI1uZsZflsVryWZx1q3w9rLNFIyeESNLw31NvUaLwXE5AzA4hsbw2QM2B1AXaw3A+KsxM02L4K9wkAGWHFD00K3vVcOfwl4g8qaU4N7n5gGsaQSW3rzXf8XLprjznZg4BxSfDPfhWtBjlIc5xBLmkdOm69dFxvFYYiLzM7BYp+v/yvJyeG/EkcHmN4biQ7NVNj1A6rvcC4TisPNM/jOAxc0mQGA+W45TXq/wBF0/bJ7J+Lly9PG8UxL+I8bxmNexxbJIQCNr6fZe68E4jEfsWfDyawh4LC4ag116LO/wAO4iaQPwnBSzCGXNUriHm9zS9A3DyYRvD8FhIhHHiZy2S79Oh1vltS43nvHw30y+Xbw+M8+IuhgmlEZc1/lsvKWkA/OoPsuZxnxVgOENGaRrpWyND4dQ4i9QO6887iZnlecLDjMEJYZZRI55sgZWm2j/8ASquJcAgxEWL4hiDOJsM6vW6xLl/UB35LU/JfSXhHJw/H3Y/xFNjm4x+Fhhc+aN8jQ8hh/SRsTyXqeGf2hN4u5nD4+HBuJc0tErX1dD6tdLXzfGjCMBbG4l4Aa6xQHf8A0VXDse3hOKZiWNzljXAC6+qxau/SY+jYjxnisNjmYSXCtdNF6HBknpceR237d14/xJBguMcenxmFxEl4mpHtcz6H1qPbTdXeGJ8fxvxYyJjmgyg25zMwYGi7+691B4BxGFmdNHjYHvc0tcJIdCSdx0UvK0kkea8C8Xdgy3heHkZiMRJMf3NH1NDTz5VS+jYKTHYh4GIwjoQDYdZIK5XhfwLDwDHycQmnbPiS0tYGMytYDvXdevb2pJbPRfLC7zmyhogc5pFlwIoG0619VjcacQeq68OdrF44YEIhKCKUulrWTXsmugqwU99k0PaiTP3Ciuj5c7ERONZwiHA7EH2XEbQP1ArVG8ZdCAexXTtjOKePYVseGOOjyNfH+Zf6x/uuLFi45oWSiw1xquh6FdviGIeIImPFtdMwG+eqTHQ4aanRRBk4F6Cg736rjzkt2N8fEyucG5nFt0eS5suILZyyeWSNlEWwbHkfZdMfYt3CGIwceJwckp0kaNR1XGtz283BNI3FnMHSSD6SDoF6SMuLAXinVqFzsBgxn812oG1810+SSfbVqbJkpBTD6d0xEOyBJrZMdlNbQDcKEo1qVAaKAt1N0rR7ckjQN049kDh2WydB1tOJGjciu64/GH+Y3DYVth0sosDoF0cRhosVB5MtiM/wmtlFa2ytJAEjSegIVxnbGBmeG2dNaXnOEYKF/E5MVA0tgh9EYJJznmUZIocfj+IS4pznQYVmVouhdIPVxYl5AcyZ1dWuW2LiWLj+nESexNrzXh2Mw8GgzE2+36nazouwDY3CYOxHx7FM0dOPYhao+P4nmGO+FwBlO4F+yta/TcIPRN4++/VCw+xUxuPwnE8HJhcTh3GOQUadqDyIXBa7XRWgjZZHn8b4WlOKe7C4gPhLSGCX6gUsPAOLgiPNCIqrfTX6tK5r091Sdrtd0vn21OV4+j+FvDnDuDPbjMRiIpccG00tBAj9up7r2TMXh3aCVh+V5Frr15qxriQUZevEsZqntPypYvf+q8oDVFXNef4iPlB6cXabXdeb8142kd91YzEzAfmvr3QeiCB/quI3G4lp0mdSf9o4kO+u/hB2wTQom/dRz3jXMfuuMOJT/wATT8I/tKY8mfZB1SS7U6oEBwIIu+S5n7Rlb+liccRkO8bfuUBl4Lw2Z7nvwcZc424iwSe9FLhuAcLw2M/GRYRjMQG5fMDjYH3T/tF25jA9nFM3iX/pH/Ei61+U3qfugIfXq5yz/tAD/ln/ABJhxBhP0G/dEaRF6rDjp2TBhFW4mr+VmGPbZ/duA90fx7P4HINIZpqdVKc0EB39Fnbj4z+lyhx0fNrvsirfLdbnGTMCAAwjRqD4c+hDDqDqEoxsRGmZQ4uG/qcPhBVPwyKcDJBhA7MC4vga7M3mEruDcPJp/DcGb0NxN/2V5xcR2cfsj+Li/iP2RFWF4VgMFMZoMFhoZSKzRRhprpYC2kg8wFnOLhHM/ZT8VF/F/RBooVqUQAOYWcYmL+JH8TFzcrqLnOpYpR+8JpXuxEJApy4HijA4jivDCzh+KMWJYbaMxDZAd2k8uyvHll1c3w6TsTEwhrntB6WEjsbEJMpcNBZrkvm+G4P4kEp83DzOFGsz+dUFqw2C8QYjBslOElZM15aQ59BwF6rpPyT6L+Ofb3LuJNH0NJ7lVu4jKToAF5WHC8fGKaXYeTICdfMV2JPHAGMZhXi3Ab6ldJ+Th9Mcvx2eq9D+Pm6t+yi8lJx+aKR0b2SB7TRHQqLfbi59b9uOMjQBlH2TNLRs1v2VYGm6I01K4PRJGPjE2WCB1DSdjvgLXhpnywh8jQCfp01rkVll4fBLMZnZsxq/VoaWvLYFFTyuRXioWzDMKEg2IG6xthkLX0NwWkLo80jm07O3R3PuFEvH6cxmFMbA2tAj5Tuy6hja9mZtX0VJhzCwR91NYYiw1SLY9NQtJiDQTp7JhDyJTVZSw78kC0jktBYGmh/mkeQNLU0UtHp2RAAVtU0bKAFBX6eqcEckeaNCw7mE1WB+Clk4szEOryo2kN15q/HxzzYUxYchrn6OcTsOa02OoR0JqgnhEwkLMNAyFgADRQXEbwzieTEYYGIRTvJe+9aK7gIB7I5wDaKugYIYo4hsxob9le07LOHaaaWrGG9kF91XVWZgs+cXurQ9uvq+yVF7XK1r9bWMPDjQ3VrHfZZVsbJrR1VjTzWJrwbvkrmyd1RtY8KxrrWNsoIobq9ryG0QoNTXmxasY4bLG2YE6K5sl89EGrPaLXrOHkKwONXpSDUxw5pswJKzNfZo2rY/UdwR7oqwE8wmANikoq9SAPdWtLSdx21UE15phqE9tIskKOygCiPuqiNArXdN2Qa9rho4H5TEttozN1F7oBSLGCya1UL2DUvaPcq3DFsj8jSC47AHdAtdkwaUxcwOILwK5EgK6Jgexz2kFrTqQbA91NXGfLQKDgTSskkjbdyMAG5zBQPhLQfOjPP6h/uqYqDcl6bqElWOlhFfvY/8YVTsRB/1WfDh/uppUJOY0iHKluJi2Msf+IIuxMIbZlYP7wTRa5yXOQNQqDjIA0kyx/4wqnY+Aj85l/zBNG4SW3ohn6m1z3cQgDbGIiF8i4JP2jhgDmxMQPL1hUdbOSAoH0eS4zuM4JtH8XD3GcKr9v4MGvxMX+MIWPQh9VzVWJc52GmazVxYQK3utFxX+IsCBYxkR/vBVP8AEuABA/Fxe2cIizwfgcXwzw8yDHNkbiDI9zmvfmOp01WviWd+PwGIqTJhy+UuBpoOWgCsMXiPBzuyR4iNxq6a7WvZU43iYxmGYMOXPY/UuCs8r5eakwWJllfI/IXPcXE31Ki6RikOzaUXfKzkef8AKly/8Q8DmKQLHDQTSfKvL7b6a/zUJGXWgVz235dMxlcw3+Y/7ohji38yQezloLQ4GnD2ULRQ0+Vj/XxWsjLkc02JJvuleXcny/4lqLCBZUDNLpS9/syfTBJho8Q7NMxz3Vp6yP8AJUDg+HLv+cB2kK6vljlQ90zYxRurWbxt+V8T4cocJha+2mbbnIVWeEQn9c3/ANwrtZAeSIjG3RSfjv2bHE/Y0NfXOT08wojgsJ5y/MhXZy66bomuY+aV637TZ9OMeCwn9Uo/9woDgsNfmYj/ABldpoHL+qbK0BOl+12OGOCw39eI/wAaZvBImmi+Y+8hXZyN/hKYNjA1II6HknS/abHJj4Rh4yXOD3CqpzyUDwbD1oZbPLzCutlYDo7ToiKscuinT+tePpyHcEgNazA9pCp+woSKzTe/mFdgfXtp0Qr1cwU6/wBT18OW3gkBaAXTadZCrRwbDAVT/mQroku5OB+EbcKOhvfsnT+m/wAcp3BMO5xIfM32kKtbwiEQSRZ5XB7g685sUCP9V0bFcij9R00+Frp/TXL/AGJh6FST2OfmFH9j4ca+ZiKP/qFdImtDRPYJD3BU6f01hHB8MdBJMf8A3CrP2VhH0M0oo/8AUK0jfRQ0dBus9DYQcMwgfqX0OfmH/dP+zsK43meQdNJHf7pdb2RDgCQdSVOlXRZwfBB1+bMPeRyvbwbByevzpG1yEjlTn9NZiAOW6uhne39e218k6HhdF4fw07b/ABGIaBz8xytb4cwIHrxWJHT945UsxpFesg3vat/FveczpbIOhKdf6L//AA5wxgyuxGLu/wBUhHwrm8G4e3DsgbNIQ0kgWbHubWB2Oe94BeXV1Kb8dkbqSQd1eovdwfh7XFxnkPX1mv8ANMIMDC0UzM1o0skrI6Vr2aH0nUABVCduoH+avVF5wmAeS79+0dnkBF2H4e0NA87Tn5jlmMxLSQ3U87Q80ZbLbPZOqtTIsJDIJGseSAQM0jtLQyYAvcHQyHu2U6LK15cSNu10VZ5oDDTexJOqTil8LzBw8trypCD1kcrMI/DYPFsxMMRbMw212d1tWUy6Na4nXa0TIAcmaq6rc4RNdXGcV/GuzywsL7surUo4PjEmBjlZh2BjZfrAG65jpPTWUlx3IKr36j5V/XxTa2OxELyS/CxlpNkUd1pPE2SRFjsNDVVq0LlPfldQGm2qg68k/XC10fxMGUA4PDkDY0RSR0sBIBwUOUdiszXZR6dQe+yBuzWvuU/XE1pOIgc6/wAJCDZ1a0pfxUebXDxnTos5Dm3Q0UN1ZCv64dmn8RAT6sHATVWG6pGvwoAccLEHD/tWcPOc3dJwQ4HXbmp0i60tkwpILsHh3A6i2aqzz8IGi8FgjrsYlhFNec525govkaRY1rbRWcIm1pccJRIwGDF9Igs/k4ctJZh8OPZgUa7MwEaDmETkI9Z05EKzhxNsVmCJztY4vbIEv4SI7xR2P+wK+gPpcT8KB5jGXMHDkOa10id6qZAyJ2ZjGB3UNGiuBkIrMaHJVucda2UE7Q0atPWjaSSU09SEXZ+6iX8TENATXsotsuO0ua2yT9kMxca/zVxtt1qa5qvLndYOvuvPXWeS04nR1fCgc8uAtqZzCANQP6oeW06mr7BS8auhITpWYe6cvIbR3U9LWVZs86RIplGiUyrula+/qaNeadxBNNaPhVAuaDbdOVK1rXVZNj/JP4IHloyigTzJ1RAo6v15pHECjY+U2VpF3R+61lntiXQeSXDLXwgARfrPyNk1tH6r7FQjkA4qyGiGtIBN31pL5Rzg5iR7oCG2jMD/AFTj0t1c09kzV0dA6ySKRyh9uytPSlWNSLJrsVYCAKzfBCZPQq8nK8EgtI5KwgnWttqKBc4aFljqp5bbBDq7ErNhKAOll2vsmD9C4vJA6hT6da3TgNPQA9RurOK6RrjducaOwNJw4De7/wAkhIbYoFEDN9Og52mJsP5jdstd1C8kZhRrYdUXZRoCLrYpK1F0P5VcqaYFrm5tQfdSwN3X8I1pVH2O6W2g7V7bq0AvaHAVv2Uskj10jYu9wmtrgdNU0JYqhZSZDuQrDoaym/ZBr+QolRdTMGjQXfQJ2yWKyAd1W0EuuqPum1N+mu6yGf6qysLqUztJ2eHAcgmD3ZfTeiTzjm+hp7q2eCLGzUKIvvSZ73MFgEHpQIQbKatpF+yge42XkX0UFF59XF1dQE4jJbmYAeuiubJYOlDoBulLiwH0UD0GyvVNVOjLXCs1jomIzNPoPsFA6Rx9BjrsDaI80mnEGuyskNsK2FjRfllpPO0zW66sJKLnZB6i2h3qlGTF21ZRzBtXITaAY1pJDW2VW4NaCcxDjyN0racSDpvsVZmaTlOh7pkTVHpLBRr2NqN9JG5HsrMt2LGnXZCrytBDuuqmVdI23yG9u5TtBdYLh2yqPZQ9LP6pmaEZmV2LrTDSuc+NgvUdNlGZgy8o9908rQ9pbZroVU2LI4VnrsqaJGuZ1C91U0SXRIrqCtWZgy+mxzSFl04ZgffRTF0oYb0cCO24TZQGnK096TFgoWNeoUDS3T1X1rRJMTVABvUW3npqrmHKfS413NhQehpOUkdQErSCbaKrWt1A2ptv030FKvM5pyvYdOjv/lO/MQCxup6pWx6ZngXyCXV8LBKatose6VsspJaQ01ytQeWH1YaOiLm2bYQK3I1VzlntPH0jHPLzma4X7KObRPfoEwhIDXF1g87TAtrSQa76WQmfZUa7K0Cx9lECZL3P2CibEcwEn6q15IeWG6gkdaTy5h9NkUq7ffqYSufiN+zucxsY39wgGtcAc33G6Vrwx+odXsnM7M1gEdNFqX5SzBGUkEBE0CdT90vmZhYIJG6LvVlrTqrsTyjXencHvSN69lGt0urpEgVbmnXmgQtDqII+6NiqIJ5aFOPLDdHiuYIVTwyxlI9wdVLfGkM17XOA5dwny7AO+yoI5AuJ76qwB8bvSRe/qWf9NeDAkOI0/lKYuzv0YGe2qRz3uFgMzXfZMZXZWk0T0AV4xaVzjdFo97RAvW9OoKjmse63HKUhDGOoOeR3Ct+2Ysc0kAkkhFrCAfpJSZzlLhRHUDUKRvku6Lvc0nYw7rGpOvZBuVwN+92rM7XN9UevRUucxoLsuX2GqTlKZhwwnVxtp5IZgx1PhsXoUWOY5vqLv7wVgYCQQW17JsXCg0bDfT1Kj3Dy7on4RJdmoHToiW1Qtw+Frzb4ZqmN8t65CDtur3kZAWxlve0hY0OFm/hMZMwrROt+V0rXDOC5lgfp6/KEjzrlaa6dEcoJ0bVd7tEvcG0Ga9lnPnTVWfm4OHsr2kuZTG5h1GtBKz94SHW3oVZTmR+jnoa0J90t+hUGvFgaJXw5hZOvuroWF7TbHUBZtWtwUuR8ogzMYfU66pPKsrHFhIaaHQ2nzNe2swCQzFr8gygcrCjoszh+t3Jt0FPJ4MRVAPJPKkWxzCRpcw5DpmI0Rja3I64XNcNq1CDg8DSyN+iZb6Li6WMRtb+8Ycw1y7hUh4yhp170pHZaAS8O9kwBa4l8jwb0ICs1EjawnR4Cd+Yii4b8iqpMr3WH69C1MMQxhFsIH8uis8JTeXm+o5mk3ogI2A0DoDdI52SVlAHarRc1zSKawA/q3CvaJlTKRdGwUcjX0Gmnf5qupGPAePT1aFe1zCB6XX7LUlS1Uz0uLXNo++6hjY03eVx5FWOeGg57cfYBIx0bn2djyvZP/QQcrgCM45ElEuLnagtRqMAhr9D1KSQnIMjtR2tXAWNAFB5oa66otkZnOYgkdqSDM4UQM3UNSshLXhzJXB4dYFLNiw4DnuIa00Uzoy1xp5a6umiLInivMe6lXNOWN/dyPcL2KvlPGrIjORkOR7epbqtDaYDmytrpyWeHO9vqL29W1v8AKDw/zba8Bu1HkEkv0vg7i6RxYyRrh0DShG4xPyubnH8OVWhrqzNdRPT/APqBdiWVcTntvU2AtdWexZWMLczA8Wdgo1gJa71t7ELQNGBwa4dhRSMhfPLljefMFmjQUvGTzSW0kkTHMLvLcHDsqoPLB0BLu4Wpsvl0DJfIgFCVrGR5nOBv+LWlvxfSeUyh7vSwBvNoVUuGa3QF7SddE0ULJGZ2kOHKtEznua4NcRW1BySfZqsF7QBTjXNRRzbcSWi/5ios/wCfo8uQ8h1nO72pLGWi/Vqmklja3SIgc9UoANUzfuvPnK+XeYtY+wcxDrQmhY0+tuU3VFBpAc246o8ircQ5szy4mjvqeam2FhGxQkenQnlSBY0aAkkciLVbg/8ASSUGOmo38LXefSdP6cW1pbnI51SLM2xdY62oXT5QNEpdKToWfZSWT4F7Ggs3B7WlcMuhjDqVbDLs9rfhK7OHaNBPutznLC8asMTXjMGNB96TCI1WoPus5MlaFo9lc2RwaA6vus9vJIZsAaMucfOqrIcw1ebXcJnueyiKy9kfNearb2TInkDNl3BHcJ48riHeY49Ao31n1AAHqpkDHCgOynlrwZzTs1zvZo1Qa52YtLX1yJQe1xbo5zT2SMY5op+azz3Wv/GZ7XnzHCmRm++iAc/YjKBvqlfLlFOs6bm0sbw5ul32FqRbV5AcwEAmt3B2/wAJbsUC49rCVlukrIfe1a+NpH0kkcrVk+KlVC2bnXkCrHudQtrtO9pAWg0Gn7FXxEAfSQeh2K3Jl8Jb4ZqlLvyyQnjYbIztjoWPMNk9gtDwN6/oq8zBYJ0PZTrb8nYjYsouy13MFO1xuw0OrqgS3ZpRvQgg0rOEheVJNipXODQ1rWt2DQgyTKbBJJREYc70mq66ISRx1bwb7OWbkp5O0FziQSOoNqwSBgy+rXchYxnDqMYA5G1cxpdqWCx0NJA7pHj6Sw9yUWTOP1EOPvsnaCG+uR7fsUnl26hIK6ltq0nhWXPidmEjx8WlfjM5Edk3zIVk0UjXDK5ru2Wkjo5Xj0CMkb2pNXYtaGZat5cNk4aSCXZy3pmVLGS1mytvnTk2d107L7AqzUaY8ro/Tmb2rdZjEfMsucb5O3CtFEAGvvsqJXZZNw48rerbUxob5MdXmB7oSSYYis2h57Kps5c3KGi+jjYTxRHFuDXQxHWtDSdpYdbDQx2T5eJ9PQlXFoAIdLY6hWv4O6HCyYkCGmHVgcCaWGKZsoIYS2uVK8ecLxoPExBLRG9vUuTgMy2TC1w6lI/cj0A3sUPII9eVhtNFw9X/AEgexJtUZ4y6s4B6Urw57Wgta0u67pCCLztbrztPMMiAgEESV80rGu8p1gvcN73VJiDnfQHN5+rVWh/ksoREs6h2yf1F7XWD6nD3aqyGudTpGD+4UgfG6Nx9WnLOdVWJGOf+6cTW7S4rXbwmLsos/vBoNSNFa2GORn1mxyBsFKXFzLyEnokEpHqET2j2TdMFsQhdmAoA8yKWs4ljmU/0it9FhdE2Ql0uZg5UU76ga0sc8jkCr6MM8AkFkwr+YWnILQCyUZuel/GiLJnF/wCkDqdEDjYmWx00Oa9i61rZ8p5iMHmAscWNvnlpZn4d8U4JxkZjr6SLWkYmEuzVBfunklaafGxpaN8hFqf5P9Gbn8sEAGM9lYGskaS004ctCsZxEjHAsNfzOVsOILrdKyzepDbCTlNwsuLfNI0LHf4Aon8wHVrWEe9KLrkYyvNOzAWWZh7oA5dad97pVmdzfpBHxum815ANFp5+lfPtl9PVlWh1a277KBzS71gkeyjXvc4AlRzH5iQ4AdiktnoWBrjGSPQ0czQKzSwEu0lHyUHtBdZk9XdMwNeKLv6K5viiMotyvc2uocnEPON4PY7FVPggGrnFprekGhoAyOce4TrElanskLy85WjoBoEltL2iRz65kBVxvLnEFzgAOl2U4lbp+7ojclTtPS5au8poFhz+xI3SkRPNF7QOiV8jtcp06KvMQae1l9VZiLg1rfS0hxHQqOZOfph062qK3c1gPWnK6LzHNsMc35V3TMIWyVT4wetpo9stNHa0zoZSP1D3SCGQOyuIK1OP8ScvtaI22bOoTFrDVF5PYpTG9o+m+lKRNkbuTr1WsrPgREdTTtORckBa95yh9qx5JdVOJ91U0yiX6S1TKuxcGztOgfX8yZzXv1e0jvmSh0rKJYHD+a0kszntAfHoOVKcrISJG1xzCN1DlZtPF57WFj5ATeio8wMFNiaClOK1p0TVjjZK3drQ50gJDifhqW3bgOJUbO0AEROHsicS1x+lwPXKt7GSuL3CjE0989FWMbK6mgBp6B1oxvBB9JIHZJIxzfWwPBvdP7D+HlzMq25j77Kh5mcbAiA7FWec+w4kOPPRM58Lz6mEdaTvL4XrYquRo1As7aJ45cSHfVH8piG0DE4uHToqhJNn9UBrr1WZPJWkSS7SSFwO2QJQwh9tleT7BNC2zRiP3VhhYdHQuB67LfWVjUaAQf3j7rmFmOEv1Mc8a9VrjMUQPqaD0c/VZ/NidLYnJN6tUs4/KzfgogkBoXfVBzJSafkNcwdVfoCXB59rVIkiEhDs47gK/wCZEzkMOeMOabcDyISvgZJ6vTrzrZN+JwxdlLn0fhNcDnVWnUOTePwvlTHhY43X6SORC1uh2c1w+NFnMMDzZOUjY3aSKUHM3zDQ0sBOVk9k1qdKXgNkcGnq0qjJkc4MxDRfIhNnZkzNlBoa6aqoNhlOdsriegFKduK5VgimcRmxAbXRmhVuXKzMS13cXqs4ZEfS58jO1rUwxMaDG+Q9QRaktvosxldj2RPyiNwd1ATjHxu+uF7u9K17i6MOAa33aqiQDYdnd2ZSva6dZ8n8+GRtDzI/ZqLH1Z855Hsq4fNBO5B7bJntlv8AducLOystqZIudOxxylzvcBUNjkLjlkkbWtlqtEMrW+oOdpdEgKt5iY0uqRjvdLSLmeaG+qZxFfwpI2ujkLgLv5WRuKkcSIy41sXOWgS4mwZIjXainc6tola7VzSx4HMWCkM8Mmj2SAdxoocTAGesPB6O0RZi4bHlhtc/UtyyM2XPSl5w5bXlud3ACoOCiefRBGTv6mkFdISRVnY1gvrqllxjmttjmOPcELXipLYz5GwtA/CAs7XYTf8AlnvBbDIG/qINFZ5cViHatlbfMAWgI8Y9gLZG3zB0WPE+FvlrfHgWstzpq7oQjB3cfnD+8qvw8xH72PKetaFX4fPG2jHbR+oBbll+GbP61A4Shbde4UVLsfC1xFDTqxRa2pjzIla52jXH3KsdJFloZgeqJjgBDhKOlDdWMELbNlx9l4/nNd/j0UStIGQuscwUuZhddvJ52jmiuq17FMwszaj+q1gNxuomx7psrHag37KzL6fpJHJIZQw1lo+y31kZtoXkOYWn85o1JcB3Gigkoa2L7WkL3k0APkLO/S+vYOfHKfSB35Kkscx2ZsdgK8PnH6I65GlHuxP6QAphoMcXN+nKeyua5+WnNzN/idSzGSSiHlvwE7WvcLAv5Wu3xEz5R0cl5mVl5gJg9zRWYi+6X8NIedJX4eQaEi/ZTySyLB5rtBKPulP4jYvv5SiGYcgfZWtEo+pjQOpV4yl5QA2Zo+twKdryPzHk+6ILG6Pc2ve0r2QuP0urqHLfpnTFzHOsPULostElw6kqnyIvqa5wCnlRAGrJ6Fc9s+m+uiMW1j6ZWndXjEiSMmz7UsLoIidnNPYoxyZXZWt1HMlY7cmsmL24ouJblbXUbqebUlFlJKeXH9yL6q2IOv1MNq/7vyf5hg7M3MTXyoC51EEq3y6+oAjoVCxob6Gi/da/X9s9/pTklz23/NWXN/GPYqZSBqUsrPMAAc4ey1OMiXlaRxvcsabTNa4DPnyjaxsk/D0R6jXsriA1mUv0O9rF33I14+VjXPbQeGHoeZUklJoZGke6r8o1ecV1GqqyEXUgF9QtyXPLNs3w0l/pyuY49C07Itla1mWXzHNO+bVVN9OhmJvon8uXy9Jsw6WlphXxYR4ytYPYGil/Z8cRD4jJfMWCg2w7L5uvcbKw2W257bHwpkvtfXo2X01kOu5tUyMyOGj69yrwyJ4GZzc3Zyf8K1osOv8AvJJKW1lL8MdJGEVvasEeFfEW1uNCnLYh6S3MbrqrMrGgANHSjotSYyqwzfJ0bFG5vVqSbDwkl4hcxx+AtJgZlsaO5i0kjWAel8hbzadVOk+V7X4YWN8t+VwPxzV+GggeS85g69gNFaBBYzseB1cDSu8mJxAjppG1aKdZ8L2+0bHCNHVfVWB0YADm2OtrJPgi4WHaHussfD8TFLmZOwg8nOWts+EyX5dRwYRbGgDsVTN5xoiCSux0VDcNi4znDmlvMVatY2YeqN5ael6Jt+sLIqfLI3aIV0IUbiYnOaSwteORcr3finAfRm91jkZKNZHH2AWbs+SY1T4qF9MdG4P6cvhIOG+bHnbHfMW6/wCiwuhaGZ3PeCeq24Nzg3KJYy3o51KXl5xrr40GYHERsohrR1ApO3CPJFiztYWurjoyiuhohVfhgNYpcp7G/wCi6xz+dSbB5o8rjqOa5cvDJ/M/cT/ddUMkujLZ7BTM5gogPJ/iFJeMJysY8MyTD+l+KAd0J0Vsubd2V17EWrQIy65oK/qrmSxssNZ6TyWOs+GtrnGUispa1Ww4i7Lpwa5AWVdKMI8Ov0nuFy5/wwBEby5/LWlqanh1gWuhc5otw201KMOIew06N19gvPMnxbXDy420OYNroYbiLcoGIYS4cwaWLzy+Wuszw6pmicbMRv8AlCipbxLBFoNlRdNn2z1v0434RwdtQ903kV+oX7rZIszvqK5Thxnlbyt8FbEOdH5RL2xm70GwpQbKqXb4U5c7PS4JxbbsZmlWMlknq2hwHOlzn/UfZdHAfQfZThyvK+V5SSeFueLRpLgU7SAbbNZ7lY5frTR/WVbyy4dd461u80C2610VLpHuHqzN7Utkf5ZWeX6mrd2sxQ5r8tlxSCCZ/wBLzXutEv0BPBssZNNpI4HMFmQomS69Lgetq130N+VUdwunH0h2Na825riexpK+IXpG73OqtiVw+h3ulHMkvNQab7NUaZ20Qx2iud+cPdXt+lZzaus+YgAlwYelpXYloJ1Dh7JMT9XwsvNc+Vy41GkYtryQ5pHsp5jM1uBHssrfqVkn1j2WLzrWRrdjGNAGZ4+xSnGRuFnzD8rFLyUb9C3OVZyRvGMZl0D77lFuIB/W4BYR+lWM+n5U73V6yxuHrFZykOHcPUHuFKQ/UPZaXfllbnn2l8emPPLGaLxXcotnIJ9R+Uk/1BVq4zOWtckpNNrXq00qPwQlOpeT3cmP1ha4vqC3ifKpkDoxWtDmnaQ02HAEf1Wj9LvZY37qTyLy5p1c4X1ITCFkoFNa8dQss30fC2cP/JKb5FL8JGXEtzN+EoifRAfYC2O3KoZu9Y5XF4+WZrIy6/Mc3stsLWinB7nAa6lc8/mlbMN+WfZY4c7XW8Jmrp4y9xc00CKNhYZMLI2yDmB31XTd+WqT+WuvSVz7WMEX4inMDnC/lXBmLcATKBXOqVkH5vyrz9HytceM4sc+VpGtxBYM0oPuEWxPa7M99jrYIVp/L+Eh/wCGPunO4vGJNG5mV8Urdd7FLNnklcWNprjza4LRJ/wrfdY8N/xI902rJDPjxEDrc5zh7IjFh7cshzdPStmN2/urkjl7qYa6LTDLDlr4cFl8iJpNXqdm6q2HdCH80+6zTbPSs8NN+Yyd7WdKpP8Ahc+kc72u7rc78j5VEP5wW8yJtqlmAxcD87cQ49gtRE7mgmR4f0cKBWsbFLN9TVeshbqjPKGnzIy6hrTVW2SJ3qEMhcP4WkLc/Z3ssmG/V7q+mdZ5ZnMaSMJJ3JFrFlimfrGY3n+Jq7U35J91yX/nrny5V0kmKJGTQOttEDZUfi5Wutwb3sLo4jYLlYj9XuuF47511l+Gr8Xhzq7Di+dKLnndRaxH/9k=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150" name="AutoShape 6" descr="data:image/jpeg;base64,/9j/4AAQSkZJRgABAQAAAQABAAD/2wBDAAgGBgcGBQgHBwcJCQgKDBQNDAsLDBkSEw8UHRofHh0aHBwgJC4nICIsIxwcKDcpLDAxNDQ0Hyc5PTgyPC4zNDL/2wBDAQkJCQwLDBgNDRgyIRwhMjIyMjIyMjIyMjIyMjIyMjIyMjIyMjIyMjIyMjIyMjIyMjIyMjIyMjIyMjIyMjIyMjL/wAARCAE5AfQDASIAAhEBAxEB/8QAGwAAAgMBAQEAAAAAAAAAAAAAAQIAAwQFBgf/xABDEAABBAAEBAUCAwUGBAUFAAABAAIDEQQSITEFQVFhBhMicYEykRQzQhUjUnKhB4KSscHRNENTYhYkY4PhJZOy8PH/xAAaAQEBAQEBAQEAAAAAAAAAAAAAAQIDBAUG/8QAIhEBAQEAAgICAwEBAQAAAAAAAAERAhIhMUFRAxNhIgRx/9oADAMBAAIRAxEAPwDmC0SOyPJEL9I+LhaUTUhSGBVpueymVSkVDpshabdCuyJgbI1YRRQLlRAARUAQiAKUEyIFopQOiYDqiFFNEICACKiehANUSAEatQjSr2TQKUoKIqxAFKEBNSm6aJQURQUEoI5R0Uo6I1rqmoWqUFVtqmylSqTQtJgOygCak0ABShqU1WVAOSKAbzUICatEaGmiGFqhaNI1pSPJQgVrsjQRA6qABFCgiBqjVohoCJiEXdJQL1TIkUqUANdk1DooNUdLUMCkcoCgFpsoRS0ByUAs7Jq1TAIFDQiAKTEVSGtoYAaByUroEyYBQwgA+UcqYbnRHkmhcoCIACZCq1QQgWoAEa7o6aIJQ0QquSJUCqBlHRRNQ6qIY88RalJgNNVCKVUqlaUmUpAABW6lI0EQgSkaTI0mhaR5JqQopqBRu0QEQjSKUjRHkjRRpAALUy6JgFKQDYo7qVSPRAFEQ3qiQiYWuyNV0RAUrWwglKAc0aRpDC0iNkaRpFDmom5qUgFaWomrRQCyoAEaRAUQCu6NI0FMoQCkaTdlCEC0plTUoBaCVoKUophojSBaKKYDopSgWkaTEaogIFANIEKxGtE1SNGhRrsm06IkKaFpGkQNEaTQOyg30TgWpSaFpGk1ckVAtaWioRpSI0VAR0tStdkQEChMAoiUQtUiRQRAUAvdIBSiagotDz9WEE1aKUqFoHkoNk1KUhgUoBSalOaAUpSZQgboAByR20UHZMoAoETupQQClKRrVMAgXKKRFdU1IV2QSlKRAtNSmhCCjSYBQi0C0UQE1WEQFQuVSqCelKCmqQJgE1I8k0JVqUmqkaTQtKUE1IhopTULXJGtE2VStEC0mqz3RARqtbTQpCNaI1e6lIBSlJqRypqlO6gAKakaU0CqRRpEiqTQtI0KTfZSuiaFA01TNCnOqTVR3QLQG6gTUCpQQCrTAckQKUpNAA7oo12UrVNWgBZRA6pgEaU0wuUIUnpREKPlSk+ilBIFpGqCNIjdUKRXsomGo1UpUCh1UTWOiiauPPDZAhPShCamFy6qUmARrdXQtKUmpECk1CUQiAnUA7JqlrspSYBGlEIRojlTAI0FdUKPRGtEeSmimgI0jQtEBTQtInTkmpGtE0IpWqerUrZNC0OqYBENUrVNArVEAFFSgpqhSlJ60QATULuUaTV91KV0ADkpVJg3REi1NCAFMG6IgUimgAUpunpCtVAuWwiG0mrRQDRAtI0mpSkXAAq0a6I0UwAHVXUIAVK0TkG9VAEUAAFK0TEKaKECkaRrsoeyGAQApSYDqjSKFUERyPRGkaRMLp0RrsiPZSkAATDqoN0aRQQ5JqtQCkAARpFMBYRKWlMqYqKgEIAapgEaQDKompRNV53UjRGimA0RpNQlKUnUTTC0Oildk1FEBTUJSYI5ddkcquqVRNWuqgA6JphSmrXsiG86RpNAodFKtMAiAVAlapgBzRoogIYVQBPlUpRYFdVKTAI11VQg31Ry6pgPdGlDCUiG9kwaOiYUdUUlaKZUw1RpEwuXVTKmTAKhQKRy80cqNKapK7qUnDeilIBWimVEaFHRAtUjV1aauqyzu/8AqGDiafUS9zh0GXT+ql5Z5WTWkaC1AEaRpXUABGkQEa0TUwtFSk41RTVJRRqk2vRSrQABStU2XupWqaApSauSPYoANlK7JhoOVqVogWlANbRrVNSKXdSk9KIgAUoQmClaoBSlJqNooFpSk1BEClQoajl6ojQI11TVSgomoKKaPO1pspSatkfdNQlBQNHVNSNaIoV3Uy0jWqNIIGEo+WprWhR13tNClvUqZR1TgnnRRDr/AEhQKGpgwIgixorBQKltMVeV0REVrS1zeafKylO1anGMfl0UAKWtzY97VJLdQEnKpYqOvJGlK1TVYWtQtaI0OSNCgEa0TQoBpGkaNpg0poWhyUA0T0ANd0atTQilJgxNkKaKwCTSbLobTBtJ7vdXsYqpGuitAHROA29lm1cUZSdKR8s3sVpa8N2CBcCdaCnZesUeU4fpKGU8wi3EtkhLotTZaGnQEjusmE4kcVJM4x+XFESHPzA6jcUnf4Tr4Uzca4fh8cMFJiGjEbFvIe5Vk8b28c4cXXke2Qxlv8vPqOa+UYuYjiMz3uJk811knna+j4LxAHcF4MJyx0sU7mtzOohhacxK8vP813Ho4/iya7oAoaa0jzXOi4gJIs8Efm2/IT9Ivte66YbQ13XrnKV57xwoFnVGkwGiIFKphaUA9k2Uo0a2TQqOWgjlRrTVNCgI0m0AUq01cClKTZUS1EJSNbpqRpLSQlUUQNU1JgxNMLzQpPSlJq4UDqjQRyogdk0wFKRrVMmmEpEBGkwGyuoQg8kwCOXVMBSmmFy9lE9KKjzuqFJhspramhRoiQL2TFt7KEdE0KoBqmA01TVaaFpStCmrqommFAUrVNSlUmmJsUbI5ogBQgKaJmd2RzEjUqAI0opaso0Ea1RrsqFroiNUaIRTQvwmA1URpTUDdEEhQDVNSaoXfJQI0jWiaByOig90QEaAQAk3uiDQUpRFG9dk2euSUDujSgIcObU1tvY37pKRA3QczFYHyWSSRYiVoaC4ML6aL32C8PxfiGGixGIgfhZs50EjMQa151z+V9JewPtrtnCj7LyHH4uC4PHn8Tw6V80kPolFloOo1XD805ZvG49H4Mtyx89dgx+0mRvcS0vAdbtfml7jB+E2yNjETgx5fZeHE5WbbLwuFef2lDK8EgSBxAO+q+i8L8SYqU4rEHAeXg4Y8wF7kEc+e68d8Wa9E2+OPs3F2v4RiMG1vDzioAAQ+QkiR3YDY+69bhzmhYXRmMltlh/T2XCwfinA4qPNM7ynF/pbRf8AOi78Tg+Nr9TeoJFFej/n58eXK9brP/Vx5cOHHjy4Zfv7O2uiYAFDLaIavXrwm8vmlyo24CgVAmqFIhvVEapqTUJlUAT0jSaYWuSmXumA1TUrphA3qjQR5qDUqaYFckapMpSauFpSk4CmyahFBum3UA5ppiKUOiNJqVC0OSNe6NaI1YTQANVKoogJqTQqielE7DzlaIUn5Ic1NAAUTUpVJqYFdVE1WpSaYCOlI0ggA3RpGkeaaYWkQE1KJqhSgTBGk0LXZEo6BRTTE+FKtGka1QwMqmVMjSauFpGimrS0eSamFGyBGicCt1KQwoCNaogIgWmrgfCnK02VAik0wLo12tMlNF4o8kDNGxzA94aXmmg8zV0mocALG7iuAZiXYd2LibINwXbJeJ4preFYyWGUF0I3abpwI0XyiTEux3FMRM+hLK8yPDW6WTa58udnhvjw19cxsr4sDNNFT3CJzo6P1GtKXz/h/EpuKxS4LFzSSSyNOWUn6bGxC34viOI4B4VwrnOzTSylzGk/Q0f71S8vw3EsxHFXOnc3DwYhx81zTRYD0Xn/ACfk7Tw7fj45XOw0vkY2OQsDsjgcvUhew4LxzjHEcW9kOADogzK2JoAaDe+o6LdN4BwfmebFxCe7DgHNBvTqvYYTBYfAYRkEUWQN51ueq8/LnrvOOJhcNFHTm4aKF5aMzWgW3totIHXdVNiH4sy2c5ZlGq0UvocL4eTnulATAXuhVWmbqB7LesYCKIFqJoAFJlANURQU7GBSICYbKJ2MBG9FPYKAFNMKQjsoipq4I1KnNEBHKr2MAC6QypgjyU0woFFTLumrkiAmmBSNKUmpa0wuVSrNJ8qOXXoppgVooBaYDVGldTApRNSimrjzVIJXkiSNtaG7T0pqYCIClKc1dME9giNlFOSaYlKAUjspommJSlKIhTsAjzUFEoq6YXbVHVEDujSaYA3RU5oppiKc1OSKmiAIjuhtyRGyaoqUojuoIgRZTCqpEaq6YFUiBopSKaBzXjfEni3EcH4rHhxhNGDOCX6PBHRepk4jgo8WMK/ExNnLcwjLqJHVfK/G/EY8d4ik8p4dFE0RtcOfVY58vHhrhNvlrxXj7G4jEwvGGiY2J2YNs0T3Wd3jPGyYsY3yog+JocBRI07Ly+YhPG4l64duTv14vRzeM8bLhsbE6OMNxBD5KbtdaD7LVwzD8DZwscSx2LmixIlMXlx0c1UQf6/0XnWML+gWuHhOIxY/cNZJXIO1WeUt+VmT09nxbhGA4uIsKeKiMVHkztFtJaSB8gkrGPAjsOMw4jGfUBqwjN2WLwdhMZjePyMPD48e2JoMjJ5MrWEEAO7kcgvrY4PhpY4zjIIpJWOzBzA5oHsuN7S+3TxXnosWyTC+uRjZB6Q0uokgVQCxcQ4pxuPERDDYEjDhwL3uIJIvkLW3xD4K4eOF4ifh2FmGMa7PEGzvrMSLNX0XlZeA8VkkMkkOLjdDhbZT3HMQzVo+VnPlXvGy58WHNyubqNNxstYC8P4Ybj3cW/8APNxIDQXNLgQLs9l7duhy7L3fi5bxeX8nHKOWwUGimj2XJ4x4kwnB52wTRTPkezMMg0rZZsR4twmFwzH+RM8ljSQK0vqeq1ecjM42vReyqDvW4HlS4PB/F2G4rxWPAtw00ZeaDjR/ouvG4fjcSM1gFoH2U7zci9LJrRmPnZeRbf8AVWgVqsbXXxE9oR/+X/wtWbVXsmH5IWOqPJZsW1rYrZE17yaDeqaY0BwJ0N9aKYc6N0uHi8SMDhnSvwb8kbC95a4fZPhcZFjIGSR4WdsJaHg7WPus9msdkBEhZ8GwPjbLTgSNASdB3WrUrWs4UCuaYWqInOdjJ2l5LWBoykaXWpC0KymYIAUDVKTImFy6I1ojSIARcABMApz2TblEwAASpSI2RpCRAAoAiEQi4ld1E1hRXUeQLnDFtaS3K5pLRsQrbHVUOdHJO0tcDTTr01V187UlhYbdTmpm7qZgGknkrqYatFN1WJWkxgO1feUHSwN05cALJoJq55yjVqV2QsXVgnelA4EkWCU0GkUEb00TUT4RQvVG+am1cGtFKUB07oj1atF9aTUxAiAh8EfCzTcQw8EgjL7fVkDWh3UvLFxq50pXdJwaZnHJJW4U2Ivqc4UPhbcZgpcG4NlrUWHDYqd5uavWyazqfCFoghaTBTIE9lAQmmDfZHohaBcGiyQB1JpNMMufxfimB4ZgXvxmJbC17S1tnUmtqC0uxeHjbmdiIhX/AHhfM/7RHYR2MwhwojLnhzpXMdZLtN1jnyybGuPHa8pI6WSsSZXOsnUm3UK/3VLiSSTud1shw7p+HMELXSSiR3oaPVrXL4VTsDjGj1YSce8ZXm4ctt13vHPTMd7VkQ1Kj4ZmA5oZG11YQhDq5b1Mb2HRek8NtuY9F5+Nug2XofDj424jK57RrzK1yv8Alme3pv7MYC3FcYxBH/MbHf3P+y+k2LIrQrxP9nUJZwfGS1+bi369a0Xsmn0j2XnrqsrSteVKACzvvyUuifdSyHGioI2rogEA3qudxkRYOeWZ7mxxNHmZjsAujV8vdcHx1iWw+Hs2RxdiGOw4IGxokWunDl1qcuOx8y8WcawfEuKQSYeYOjZFlLgOdlc6fi8L8HJA1w9bm2avZc1vBMa7Xz48o3K6OA8E8Yx8WcSwxB305ybcOqnP8m+aTjnp2PBL/J4/FxAHNhonVI6hpp0K9ngZhPxTHeWHGHMHNeRWb2Xg28B4nwWL8PK9r5HPzEsNisp/1Xa8PxYluLdBTo2mNxDqrXRc/wBmXW/17xewgjriMxOn7pg/q5bg1cXCzPjx+Jgke8R4eON3mO/XY1taf27gAdJTXUNXq/Fz7xw58evh09qVMsLXiyXA67FLhsfhsULimY/2Ktk0bpvqV0YxxfEEBg4HiZ4yXZI3Oc179CK2VnAMM53AsLmeWAxAhrHXWi8V478QY9vFJ+Ew4gtwojaHsAGpqzZXV8Ez8Sl4cRiZ5WMicGsaRQLaXO8pPLc42x7iKEso+Y4iudaq6hXdKCcoTEaFdNYyskH/AB2L6kt0+Frpeafx1mB8UDAOic5mIfTpRyNDbqvTXY3UlWzyAQMkbZBGXtDyLDS4AkeybYL5b4o4tgmeIeNwYjEztljaGwAbZ6Fi+QVvLFnHX1QCxY90QFxvDHEYOIcDw5ilMjoo2se48zS7RNFJy2bGbMGqUURCumJSJQG6J1rVNXBARAQGiYJqYlKJtFE0x8047guJlzcXwmcte0VLCdA8du68/H4j4m01+IOYaOD2C7XtpMXCwjM8dtbXmeO8PgxrjisGMuJH1CqEg/37rHPjfcXhZPFZ2eKuIt38p3u2k8vimbEYaSCXDtp7cpLHUfhefvNuCHA6tPIojZcdvquskehh8SBk0Mj2SuLIvKIc4HN3PdXYvxHFjcK6H95DmcDmDb2OxHReY3GqOqS5Ma5W8rLXr8P4gwbcXPM6UkShoDSwjLQ2v+vys7ccfOkdFxGFzZMU2ctkBFsA1aSNd6XmMzQaJF9EwNclLScrLr2+Axj/AMfjJZsbh5IJXAxNafU0bUVnxGI4y3iMsmFEMuHN5R54GlUNOo1XkQeyZr3N+lzh7FLytmavHll3HrOI8cxmDxWFw0MMbppYDTHyj1SbAX8Ix8R44xzWS8Pe7bM+gQdBy5aryEg82WOWQlz4zbCTZB3W9nGMfHqMVJ91O3P7Xjy4z3xle4fjHRxYd4geTI4Nc2vovclHFzsw0XmBhc5z2t9IPM7ml49niLHtGswPu0FaY/FOMafU2N3uKW7+TlmOfXjuu3xfibsDwqaeB0ziDljDSdXXv7LwL8dxLjHEfNnAje+2+lmUAVqSvWM8WPOj8NGewcVe3xPhXUX4OupFf7LN52/B1nw6nhriXD8JgmtY8wtipocbGYnW/wChXe4hxPDzYdrTio3PBDw0u1DSDRXmIvEPC3ZQYXso2B5Y0V7eJcGfr6AdzmZqa2XPj2nLtXaz8dmeXREjHNsPaR1tMDet2FwuGY7A8UOKbi8JFhgyamF0leaP4l3omYUEeVJGRVCpAvR+77jz38Yh1jmiCrREw9fumEDK3IV/dE/Wos8l5Xx/jjh+ACBrqdiJQ3Q8hqf9F7L8ODs8heb8QeDncdfCTj/KEWam+Xd2Uv5Zifrr5FmcdyUN179/9l2Jo+XxKE+8ZC894i8KY3w5FDLM9kzJX5A6IH0nusd5XTqt8DNP/inCubfpa86fyr6pG2OFsmQel7i4myd/fuvjnA+NHg8rsVE1r3ta5oY80Den+i748f45zXn8DGQaOhOg5rj+XjbXTh5mPYeJXg8AxmUCywNrva+fTeD+Ou8qRvDMQ5sujCwWDpY2XQn8Uz8dDeGRYMxzYh7WCnWQV7nAcB4/w3DNhw3Go6aSQHREiyKN6/Cs3jEuWvkuO4ZjOGyiPG4aSCQtzBsjasdlmYSHekm7oAdV9Z434c8RcZ4e3CYjGYGUNLaJYQW10PRJ4c/s6g4ZimYziM7cTNGbjjaKY09Te61OXjyzY9B4S4bJwvw1g8PKKlLc8gP8R1K7o2S3YpPWizaqA63WqOhOqGUnRRtg6qB2mjouH4n4Zi+NYSLDQYhjIhJmkikGjjyNjUc122g5rLSoRZ1CD52fA/Eo8TDM6bDPhicHFjSRYHwtxxrBjoYYixzXEtfX6TlsBe0BF0QK9l5Pi/hrEuxTZeHzw4eHMZD6fUXndZ5TWpXJ45gH8QdGI3ta5uri8n2/1Wbg3C8RguJxSySMLMpBAd1AXQDjA90c07ZZ26SSAVZXnsRJj8d4kOCwJZLI1uZsZflsVryWZx1q3w9rLNFIyeESNLw31NvUaLwXE5AzA4hsbw2QM2B1AXaw3A+KsxM02L4K9wkAGWHFD00K3vVcOfwl4g8qaU4N7n5gGsaQSW3rzXf8XLprjznZg4BxSfDPfhWtBjlIc5xBLmkdOm69dFxvFYYiLzM7BYp+v/yvJyeG/EkcHmN4biQ7NVNj1A6rvcC4TisPNM/jOAxc0mQGA+W45TXq/wBF0/bJ7J+Lly9PG8UxL+I8bxmNexxbJIQCNr6fZe68E4jEfsWfDyawh4LC4ag116LO/wAO4iaQPwnBSzCGXNUriHm9zS9A3DyYRvD8FhIhHHiZy2S79Oh1vltS43nvHw30y+Xbw+M8+IuhgmlEZc1/lsvKWkA/OoPsuZxnxVgOENGaRrpWyND4dQ4i9QO6887iZnlecLDjMEJYZZRI55sgZWm2j/8ASquJcAgxEWL4hiDOJsM6vW6xLl/UB35LU/JfSXhHJw/H3Y/xFNjm4x+Fhhc+aN8jQ8hh/SRsTyXqeGf2hN4u5nD4+HBuJc0tErX1dD6tdLXzfGjCMBbG4l4Aa6xQHf8A0VXDse3hOKZiWNzljXAC6+qxau/SY+jYjxnisNjmYSXCtdNF6HBknpceR237d14/xJBguMcenxmFxEl4mpHtcz6H1qPbTdXeGJ8fxvxYyJjmgyg25zMwYGi7+691B4BxGFmdNHjYHvc0tcJIdCSdx0UvK0kkea8C8Xdgy3heHkZiMRJMf3NH1NDTz5VS+jYKTHYh4GIwjoQDYdZIK5XhfwLDwDHycQmnbPiS0tYGMytYDvXdevb2pJbPRfLC7zmyhogc5pFlwIoG0619VjcacQeq68OdrF44YEIhKCKUulrWTXsmugqwU99k0PaiTP3Ciuj5c7ERONZwiHA7EH2XEbQP1ArVG8ZdCAexXTtjOKePYVseGOOjyNfH+Zf6x/uuLFi45oWSiw1xquh6FdviGIeIImPFtdMwG+eqTHQ4aanRRBk4F6Cg736rjzkt2N8fEyucG5nFt0eS5suILZyyeWSNlEWwbHkfZdMfYt3CGIwceJwckp0kaNR1XGtz283BNI3FnMHSSD6SDoF6SMuLAXinVqFzsBgxn812oG1810+SSfbVqbJkpBTD6d0xEOyBJrZMdlNbQDcKEo1qVAaKAt1N0rR7ckjQN049kDh2WydB1tOJGjciu64/GH+Y3DYVth0sosDoF0cRhosVB5MtiM/wmtlFa2ytJAEjSegIVxnbGBmeG2dNaXnOEYKF/E5MVA0tgh9EYJJznmUZIocfj+IS4pznQYVmVouhdIPVxYl5AcyZ1dWuW2LiWLj+nESexNrzXh2Mw8GgzE2+36nazouwDY3CYOxHx7FM0dOPYhao+P4nmGO+FwBlO4F+yta/TcIPRN4++/VCw+xUxuPwnE8HJhcTh3GOQUadqDyIXBa7XRWgjZZHn8b4WlOKe7C4gPhLSGCX6gUsPAOLgiPNCIqrfTX6tK5r091Sdrtd0vn21OV4+j+FvDnDuDPbjMRiIpccG00tBAj9up7r2TMXh3aCVh+V5Frr15qxriQUZevEsZqntPypYvf+q8oDVFXNef4iPlB6cXabXdeb8142kd91YzEzAfmvr3QeiCB/quI3G4lp0mdSf9o4kO+u/hB2wTQom/dRz3jXMfuuMOJT/wATT8I/tKY8mfZB1SS7U6oEBwIIu+S5n7Rlb+liccRkO8bfuUBl4Lw2Z7nvwcZc424iwSe9FLhuAcLw2M/GRYRjMQG5fMDjYH3T/tF25jA9nFM3iX/pH/Ei61+U3qfugIfXq5yz/tAD/ln/ABJhxBhP0G/dEaRF6rDjp2TBhFW4mr+VmGPbZ/duA90fx7P4HINIZpqdVKc0EB39Fnbj4z+lyhx0fNrvsirfLdbnGTMCAAwjRqD4c+hDDqDqEoxsRGmZQ4uG/qcPhBVPwyKcDJBhA7MC4vga7M3mEruDcPJp/DcGb0NxN/2V5xcR2cfsj+Li/iP2RFWF4VgMFMZoMFhoZSKzRRhprpYC2kg8wFnOLhHM/ZT8VF/F/RBooVqUQAOYWcYmL+JH8TFzcrqLnOpYpR+8JpXuxEJApy4HijA4jivDCzh+KMWJYbaMxDZAd2k8uyvHll1c3w6TsTEwhrntB6WEjsbEJMpcNBZrkvm+G4P4kEp83DzOFGsz+dUFqw2C8QYjBslOElZM15aQ59BwF6rpPyT6L+Ofb3LuJNH0NJ7lVu4jKToAF5WHC8fGKaXYeTICdfMV2JPHAGMZhXi3Ab6ldJ+Th9Mcvx2eq9D+Pm6t+yi8lJx+aKR0b2SB7TRHQqLfbi59b9uOMjQBlH2TNLRs1v2VYGm6I01K4PRJGPjE2WCB1DSdjvgLXhpnywh8jQCfp01rkVll4fBLMZnZsxq/VoaWvLYFFTyuRXioWzDMKEg2IG6xthkLX0NwWkLo80jm07O3R3PuFEvH6cxmFMbA2tAj5Tuy6hja9mZtX0VJhzCwR91NYYiw1SLY9NQtJiDQTp7JhDyJTVZSw78kC0jktBYGmh/mkeQNLU0UtHp2RAAVtU0bKAFBX6eqcEckeaNCw7mE1WB+Clk4szEOryo2kN15q/HxzzYUxYchrn6OcTsOa02OoR0JqgnhEwkLMNAyFgADRQXEbwzieTEYYGIRTvJe+9aK7gIB7I5wDaKugYIYo4hsxob9le07LOHaaaWrGG9kF91XVWZgs+cXurQ9uvq+yVF7XK1r9bWMPDjQ3VrHfZZVsbJrR1VjTzWJrwbvkrmyd1RtY8KxrrWNsoIobq9ryG0QoNTXmxasY4bLG2YE6K5sl89EGrPaLXrOHkKwONXpSDUxw5pswJKzNfZo2rY/UdwR7oqwE8wmANikoq9SAPdWtLSdx21UE15phqE9tIskKOygCiPuqiNArXdN2Qa9rho4H5TEttozN1F7oBSLGCya1UL2DUvaPcq3DFsj8jSC47AHdAtdkwaUxcwOILwK5EgK6Jgexz2kFrTqQbA91NXGfLQKDgTSskkjbdyMAG5zBQPhLQfOjPP6h/uqYqDcl6bqElWOlhFfvY/8YVTsRB/1WfDh/uppUJOY0iHKluJi2Msf+IIuxMIbZlYP7wTRa5yXOQNQqDjIA0kyx/4wqnY+Aj85l/zBNG4SW3ohn6m1z3cQgDbGIiF8i4JP2jhgDmxMQPL1hUdbOSAoH0eS4zuM4JtH8XD3GcKr9v4MGvxMX+MIWPQh9VzVWJc52GmazVxYQK3utFxX+IsCBYxkR/vBVP8AEuABA/Fxe2cIizwfgcXwzw8yDHNkbiDI9zmvfmOp01WviWd+PwGIqTJhy+UuBpoOWgCsMXiPBzuyR4iNxq6a7WvZU43iYxmGYMOXPY/UuCs8r5eakwWJllfI/IXPcXE31Ki6RikOzaUXfKzkef8AKly/8Q8DmKQLHDQTSfKvL7b6a/zUJGXWgVz235dMxlcw3+Y/7ohji38yQezloLQ4GnD2ULRQ0+Vj/XxWsjLkc02JJvuleXcny/4lqLCBZUDNLpS9/syfTBJho8Q7NMxz3Vp6yP8AJUDg+HLv+cB2kK6vljlQ90zYxRurWbxt+V8T4cocJha+2mbbnIVWeEQn9c3/ANwrtZAeSIjG3RSfjv2bHE/Y0NfXOT08wojgsJ5y/MhXZy66bomuY+aV637TZ9OMeCwn9Uo/9woDgsNfmYj/ABldpoHL+qbK0BOl+12OGOCw39eI/wAaZvBImmi+Y+8hXZyN/hKYNjA1II6HknS/abHJj4Rh4yXOD3CqpzyUDwbD1oZbPLzCutlYDo7ToiKscuinT+tePpyHcEgNazA9pCp+woSKzTe/mFdgfXtp0Qr1cwU6/wBT18OW3gkBaAXTadZCrRwbDAVT/mQroku5OB+EbcKOhvfsnT+m/wAcp3BMO5xIfM32kKtbwiEQSRZ5XB7g685sUCP9V0bFcij9R00+Frp/TXL/AGJh6FST2OfmFH9j4ca+ZiKP/qFdImtDRPYJD3BU6f01hHB8MdBJMf8A3CrP2VhH0M0oo/8AUK0jfRQ0dBus9DYQcMwgfqX0OfmH/dP+zsK43meQdNJHf7pdb2RDgCQdSVOlXRZwfBB1+bMPeRyvbwbByevzpG1yEjlTn9NZiAOW6uhne39e218k6HhdF4fw07b/ABGIaBz8xytb4cwIHrxWJHT945UsxpFesg3vat/FveczpbIOhKdf6L//AA5wxgyuxGLu/wBUhHwrm8G4e3DsgbNIQ0kgWbHubWB2Oe94BeXV1Kb8dkbqSQd1eovdwfh7XFxnkPX1mv8ANMIMDC0UzM1o0skrI6Vr2aH0nUABVCduoH+avVF5wmAeS79+0dnkBF2H4e0NA87Tn5jlmMxLSQ3U87Q80ZbLbPZOqtTIsJDIJGseSAQM0jtLQyYAvcHQyHu2U6LK15cSNu10VZ5oDDTexJOqTil8LzBw8trypCD1kcrMI/DYPFsxMMRbMw212d1tWUy6Na4nXa0TIAcmaq6rc4RNdXGcV/GuzywsL7surUo4PjEmBjlZh2BjZfrAG65jpPTWUlx3IKr36j5V/XxTa2OxELyS/CxlpNkUd1pPE2SRFjsNDVVq0LlPfldQGm2qg68k/XC10fxMGUA4PDkDY0RSR0sBIBwUOUdiszXZR6dQe+yBuzWvuU/XE1pOIgc6/wAJCDZ1a0pfxUebXDxnTos5Dm3Q0UN1ZCv64dmn8RAT6sHATVWG6pGvwoAccLEHD/tWcPOc3dJwQ4HXbmp0i60tkwpILsHh3A6i2aqzz8IGi8FgjrsYlhFNec525govkaRY1rbRWcIm1pccJRIwGDF9Igs/k4ctJZh8OPZgUa7MwEaDmETkI9Z05EKzhxNsVmCJztY4vbIEv4SI7xR2P+wK+gPpcT8KB5jGXMHDkOa10id6qZAyJ2ZjGB3UNGiuBkIrMaHJVucda2UE7Q0atPWjaSSU09SEXZ+6iX8TENATXsotsuO0ua2yT9kMxca/zVxtt1qa5qvLndYOvuvPXWeS04nR1fCgc8uAtqZzCANQP6oeW06mr7BS8auhITpWYe6cvIbR3U9LWVZs86RIplGiUyrula+/qaNeadxBNNaPhVAuaDbdOVK1rXVZNj/JP4IHloyigTzJ1RAo6v15pHECjY+U2VpF3R+61lntiXQeSXDLXwgARfrPyNk1tH6r7FQjkA4qyGiGtIBN31pL5Rzg5iR7oCG2jMD/AFTj0t1c09kzV0dA6ySKRyh9uytPSlWNSLJrsVYCAKzfBCZPQq8nK8EgtI5KwgnWttqKBc4aFljqp5bbBDq7ErNhKAOll2vsmD9C4vJA6hT6da3TgNPQA9RurOK6RrjducaOwNJw4De7/wAkhIbYoFEDN9Og52mJsP5jdstd1C8kZhRrYdUXZRoCLrYpK1F0P5VcqaYFrm5tQfdSwN3X8I1pVH2O6W2g7V7bq0AvaHAVv2Uskj10jYu9wmtrgdNU0JYqhZSZDuQrDoaym/ZBr+QolRdTMGjQXfQJ2yWKyAd1W0EuuqPum1N+mu6yGf6qysLqUztJ2eHAcgmD3ZfTeiTzjm+hp7q2eCLGzUKIvvSZ73MFgEHpQIQbKatpF+yge42XkX0UFF59XF1dQE4jJbmYAeuiubJYOlDoBulLiwH0UD0GyvVNVOjLXCs1jomIzNPoPsFA6Rx9BjrsDaI80mnEGuyskNsK2FjRfllpPO0zW66sJKLnZB6i2h3qlGTF21ZRzBtXITaAY1pJDW2VW4NaCcxDjyN0racSDpvsVZmaTlOh7pkTVHpLBRr2NqN9JG5HsrMt2LGnXZCrytBDuuqmVdI23yG9u5TtBdYLh2yqPZQ9LP6pmaEZmV2LrTDSuc+NgvUdNlGZgy8o9908rQ9pbZroVU2LI4VnrsqaJGuZ1C91U0SXRIrqCtWZgy+mxzSFl04ZgffRTF0oYb0cCO24TZQGnK096TFgoWNeoUDS3T1X1rRJMTVABvUW3npqrmHKfS413NhQehpOUkdQErSCbaKrWt1A2ptv030FKvM5pyvYdOjv/lO/MQCxup6pWx6ZngXyCXV8LBKatose6VsspJaQ01ytQeWH1YaOiLm2bYQK3I1VzlntPH0jHPLzma4X7KObRPfoEwhIDXF1g87TAtrSQa76WQmfZUa7K0Cx9lECZL3P2CibEcwEn6q15IeWG6gkdaTy5h9NkUq7ffqYSufiN+zucxsY39wgGtcAc33G6Vrwx+odXsnM7M1gEdNFqX5SzBGUkEBE0CdT90vmZhYIJG6LvVlrTqrsTyjXencHvSN69lGt0urpEgVbmnXmgQtDqII+6NiqIJ5aFOPLDdHiuYIVTwyxlI9wdVLfGkM17XOA5dwny7AO+yoI5AuJ76qwB8bvSRe/qWf9NeDAkOI0/lKYuzv0YGe2qRz3uFgMzXfZMZXZWk0T0AV4xaVzjdFo97RAvW9OoKjmse63HKUhDGOoOeR3Ct+2Ysc0kAkkhFrCAfpJSZzlLhRHUDUKRvku6Lvc0nYw7rGpOvZBuVwN+92rM7XN9UevRUucxoLsuX2GqTlKZhwwnVxtp5IZgx1PhsXoUWOY5vqLv7wVgYCQQW17JsXCg0bDfT1Kj3Dy7on4RJdmoHToiW1Qtw+Frzb4ZqmN8t65CDtur3kZAWxlve0hY0OFm/hMZMwrROt+V0rXDOC5lgfp6/KEjzrlaa6dEcoJ0bVd7tEvcG0Ga9lnPnTVWfm4OHsr2kuZTG5h1GtBKz94SHW3oVZTmR+jnoa0J90t+hUGvFgaJXw5hZOvuroWF7TbHUBZtWtwUuR8ogzMYfU66pPKsrHFhIaaHQ2nzNe2swCQzFr8gygcrCjoszh+t3Jt0FPJ4MRVAPJPKkWxzCRpcw5DpmI0Rja3I64XNcNq1CDg8DSyN+iZb6Li6WMRtb+8Ycw1y7hUh4yhp170pHZaAS8O9kwBa4l8jwb0ICs1EjawnR4Cd+Yii4b8iqpMr3WH69C1MMQxhFsIH8uis8JTeXm+o5mk3ogI2A0DoDdI52SVlAHarRc1zSKawA/q3CvaJlTKRdGwUcjX0Gmnf5qupGPAePT1aFe1zCB6XX7LUlS1Uz0uLXNo++6hjY03eVx5FWOeGg57cfYBIx0bn2djyvZP/QQcrgCM45ElEuLnagtRqMAhr9D1KSQnIMjtR2tXAWNAFB5oa66otkZnOYgkdqSDM4UQM3UNSshLXhzJXB4dYFLNiw4DnuIa00Uzoy1xp5a6umiLInivMe6lXNOWN/dyPcL2KvlPGrIjORkOR7epbqtDaYDmytrpyWeHO9vqL29W1v8AKDw/zba8Bu1HkEkv0vg7i6RxYyRrh0DShG4xPyubnH8OVWhrqzNdRPT/APqBdiWVcTntvU2AtdWexZWMLczA8Wdgo1gJa71t7ELQNGBwa4dhRSMhfPLljefMFmjQUvGTzSW0kkTHMLvLcHDsqoPLB0BLu4Wpsvl0DJfIgFCVrGR5nOBv+LWlvxfSeUyh7vSwBvNoVUuGa3QF7SddE0ULJGZ2kOHKtEznua4NcRW1BySfZqsF7QBTjXNRRzbcSWi/5ios/wCfo8uQ8h1nO72pLGWi/Vqmklja3SIgc9UoANUzfuvPnK+XeYtY+wcxDrQmhY0+tuU3VFBpAc246o8ircQ5szy4mjvqeam2FhGxQkenQnlSBY0aAkkciLVbg/8ASSUGOmo38LXefSdP6cW1pbnI51SLM2xdY62oXT5QNEpdKToWfZSWT4F7Ggs3B7WlcMuhjDqVbDLs9rfhK7OHaNBPutznLC8asMTXjMGNB96TCI1WoPus5MlaFo9lc2RwaA6vus9vJIZsAaMucfOqrIcw1ebXcJnueyiKy9kfNearb2TInkDNl3BHcJ48riHeY49Ao31n1AAHqpkDHCgOynlrwZzTs1zvZo1Qa52YtLX1yJQe1xbo5zT2SMY5op+azz3Wv/GZ7XnzHCmRm++iAc/YjKBvqlfLlFOs6bm0sbw5ul32FqRbV5AcwEAmt3B2/wAJbsUC49rCVlukrIfe1a+NpH0kkcrVk+KlVC2bnXkCrHudQtrtO9pAWg0Gn7FXxEAfSQeh2K3Jl8Jb4ZqlLvyyQnjYbIztjoWPMNk9gtDwN6/oq8zBYJ0PZTrb8nYjYsouy13MFO1xuw0OrqgS3ZpRvQgg0rOEheVJNipXODQ1rWt2DQgyTKbBJJREYc70mq66ISRx1bwb7OWbkp5O0FziQSOoNqwSBgy+rXchYxnDqMYA5G1cxpdqWCx0NJA7pHj6Sw9yUWTOP1EOPvsnaCG+uR7fsUnl26hIK6ltq0nhWXPidmEjx8WlfjM5Edk3zIVk0UjXDK5ru2Wkjo5Xj0CMkb2pNXYtaGZat5cNk4aSCXZy3pmVLGS1mytvnTk2d107L7AqzUaY8ro/Tmb2rdZjEfMsucb5O3CtFEAGvvsqJXZZNw48rerbUxob5MdXmB7oSSYYis2h57Kps5c3KGi+jjYTxRHFuDXQxHWtDSdpYdbDQx2T5eJ9PQlXFoAIdLY6hWv4O6HCyYkCGmHVgcCaWGKZsoIYS2uVK8ecLxoPExBLRG9vUuTgMy2TC1w6lI/cj0A3sUPII9eVhtNFw9X/AEgexJtUZ4y6s4B6Urw57Wgta0u67pCCLztbrztPMMiAgEESV80rGu8p1gvcN73VJiDnfQHN5+rVWh/ksoREs6h2yf1F7XWD6nD3aqyGudTpGD+4UgfG6Nx9WnLOdVWJGOf+6cTW7S4rXbwmLsos/vBoNSNFa2GORn1mxyBsFKXFzLyEnokEpHqET2j2TdMFsQhdmAoA8yKWs4ljmU/0it9FhdE2Ql0uZg5UU76ga0sc8jkCr6MM8AkFkwr+YWnILQCyUZuel/GiLJnF/wCkDqdEDjYmWx00Oa9i61rZ8p5iMHmAscWNvnlpZn4d8U4JxkZjr6SLWkYmEuzVBfunklaafGxpaN8hFqf5P9Gbn8sEAGM9lYGskaS004ctCsZxEjHAsNfzOVsOILrdKyzepDbCTlNwsuLfNI0LHf4Aon8wHVrWEe9KLrkYyvNOzAWWZh7oA5dad97pVmdzfpBHxum815ANFp5+lfPtl9PVlWh1a277KBzS71gkeyjXvc4AlRzH5iQ4AdiktnoWBrjGSPQ0czQKzSwEu0lHyUHtBdZk9XdMwNeKLv6K5viiMotyvc2uocnEPON4PY7FVPggGrnFprekGhoAyOce4TrElanskLy85WjoBoEltL2iRz65kBVxvLnEFzgAOl2U4lbp+7ojclTtPS5au8poFhz+xI3SkRPNF7QOiV8jtcp06KvMQae1l9VZiLg1rfS0hxHQqOZOfph062qK3c1gPWnK6LzHNsMc35V3TMIWyVT4wetpo9stNHa0zoZSP1D3SCGQOyuIK1OP8ScvtaI22bOoTFrDVF5PYpTG9o+m+lKRNkbuTr1WsrPgREdTTtORckBa95yh9qx5JdVOJ91U0yiX6S1TKuxcGztOgfX8yZzXv1e0jvmSh0rKJYHD+a0kszntAfHoOVKcrISJG1xzCN1DlZtPF57WFj5ATeio8wMFNiaClOK1p0TVjjZK3drQ50gJDifhqW3bgOJUbO0AEROHsicS1x+lwPXKt7GSuL3CjE0989FWMbK6mgBp6B1oxvBB9JIHZJIxzfWwPBvdP7D+HlzMq25j77Kh5mcbAiA7FWec+w4kOPPRM58Lz6mEdaTvL4XrYquRo1As7aJ45cSHfVH8piG0DE4uHToqhJNn9UBrr1WZPJWkSS7SSFwO2QJQwh9tleT7BNC2zRiP3VhhYdHQuB67LfWVjUaAQf3j7rmFmOEv1Mc8a9VrjMUQPqaD0c/VZ/NidLYnJN6tUs4/KzfgogkBoXfVBzJSafkNcwdVfoCXB59rVIkiEhDs47gK/wCZEzkMOeMOabcDyISvgZJ6vTrzrZN+JwxdlLn0fhNcDnVWnUOTePwvlTHhY43X6SORC1uh2c1w+NFnMMDzZOUjY3aSKUHM3zDQ0sBOVk9k1qdKXgNkcGnq0qjJkc4MxDRfIhNnZkzNlBoa6aqoNhlOdsriegFKduK5VgimcRmxAbXRmhVuXKzMS13cXqs4ZEfS58jO1rUwxMaDG+Q9QRaktvosxldj2RPyiNwd1ATjHxu+uF7u9K17i6MOAa33aqiQDYdnd2ZSva6dZ8n8+GRtDzI/ZqLH1Z855Hsq4fNBO5B7bJntlv8AducLOystqZIudOxxylzvcBUNjkLjlkkbWtlqtEMrW+oOdpdEgKt5iY0uqRjvdLSLmeaG+qZxFfwpI2ujkLgLv5WRuKkcSIy41sXOWgS4mwZIjXainc6tola7VzSx4HMWCkM8Mmj2SAdxoocTAGesPB6O0RZi4bHlhtc/UtyyM2XPSl5w5bXlud3ACoOCiefRBGTv6mkFdISRVnY1gvrqllxjmttjmOPcELXipLYz5GwtA/CAs7XYTf8AlnvBbDIG/qINFZ5cViHatlbfMAWgI8Y9gLZG3zB0WPE+FvlrfHgWstzpq7oQjB3cfnD+8qvw8xH72PKetaFX4fPG2jHbR+oBbll+GbP61A4Shbde4UVLsfC1xFDTqxRa2pjzIla52jXH3KsdJFloZgeqJjgBDhKOlDdWMELbNlx9l4/nNd/j0UStIGQuscwUuZhddvJ52jmiuq17FMwszaj+q1gNxuomx7psrHag37KzL6fpJHJIZQw1lo+y31kZtoXkOYWn85o1JcB3Gigkoa2L7WkL3k0APkLO/S+vYOfHKfSB35Kkscx2ZsdgK8PnH6I65GlHuxP6QAphoMcXN+nKeyua5+WnNzN/idSzGSSiHlvwE7WvcLAv5Wu3xEz5R0cl5mVl5gJg9zRWYi+6X8NIedJX4eQaEi/ZTySyLB5rtBKPulP4jYvv5SiGYcgfZWtEo+pjQOpV4yl5QA2Zo+twKdryPzHk+6ILG6Pc2ve0r2QuP0urqHLfpnTFzHOsPULostElw6kqnyIvqa5wCnlRAGrJ6Fc9s+m+uiMW1j6ZWndXjEiSMmz7UsLoIidnNPYoxyZXZWt1HMlY7cmsmL24ouJblbXUbqebUlFlJKeXH9yL6q2IOv1MNq/7vyf5hg7M3MTXyoC51EEq3y6+oAjoVCxob6Gi/da/X9s9/pTklz23/NWXN/GPYqZSBqUsrPMAAc4ey1OMiXlaRxvcsabTNa4DPnyjaxsk/D0R6jXsriA1mUv0O9rF33I14+VjXPbQeGHoeZUklJoZGke6r8o1ecV1GqqyEXUgF9QtyXPLNs3w0l/pyuY49C07Itla1mWXzHNO+bVVN9OhmJvon8uXy9Jsw6WlphXxYR4ytYPYGil/Z8cRD4jJfMWCg2w7L5uvcbKw2W257bHwpkvtfXo2X01kOu5tUyMyOGj69yrwyJ4GZzc3Zyf8K1osOv8AvJJKW1lL8MdJGEVvasEeFfEW1uNCnLYh6S3MbrqrMrGgANHSjotSYyqwzfJ0bFG5vVqSbDwkl4hcxx+AtJgZlsaO5i0kjWAel8hbzadVOk+V7X4YWN8t+VwPxzV+GggeS85g69gNFaBBYzseB1cDSu8mJxAjppG1aKdZ8L2+0bHCNHVfVWB0YADm2OtrJPgi4WHaHussfD8TFLmZOwg8nOWts+EyX5dRwYRbGgDsVTN5xoiCSux0VDcNi4znDmlvMVatY2YeqN5ael6Jt+sLIqfLI3aIV0IUbiYnOaSwteORcr3finAfRm91jkZKNZHH2AWbs+SY1T4qF9MdG4P6cvhIOG+bHnbHfMW6/wCiwuhaGZ3PeCeq24Nzg3KJYy3o51KXl5xrr40GYHERsohrR1ApO3CPJFiztYWurjoyiuhohVfhgNYpcp7G/wCi6xz+dSbB5o8rjqOa5cvDJ/M/cT/ddUMkujLZ7BTM5gogPJ/iFJeMJysY8MyTD+l+KAd0J0Vsubd2V17EWrQIy65oK/qrmSxssNZ6TyWOs+GtrnGUispa1Ww4i7Lpwa5AWVdKMI8Ov0nuFy5/wwBEby5/LWlqanh1gWuhc5otw201KMOIew06N19gvPMnxbXDy420OYNroYbiLcoGIYS4cwaWLzy+Wuszw6pmicbMRv8AlCipbxLBFoNlRdNn2z1v0434RwdtQ903kV+oX7rZIszvqK5Thxnlbyt8FbEOdH5RL2xm70GwpQbKqXb4U5c7PS4JxbbsZmlWMlknq2hwHOlzn/UfZdHAfQfZThyvK+V5SSeFueLRpLgU7SAbbNZ7lY5frTR/WVbyy4dd461u80C2610VLpHuHqzN7Utkf5ZWeX6mrd2sxQ5r8tlxSCCZ/wBLzXutEv0BPBssZNNpI4HMFmQomS69Lgetq130N+VUdwunH0h2Na825riexpK+IXpG73OqtiVw+h3ulHMkvNQab7NUaZ20Qx2iud+cPdXt+lZzaus+YgAlwYelpXYloJ1Dh7JMT9XwsvNc+Vy41GkYtryQ5pHsp5jM1uBHssrfqVkn1j2WLzrWRrdjGNAGZ4+xSnGRuFnzD8rFLyUb9C3OVZyRvGMZl0D77lFuIB/W4BYR+lWM+n5U73V6yxuHrFZykOHcPUHuFKQ/UPZaXfllbnn2l8emPPLGaLxXcotnIJ9R+Uk/1BVq4zOWtckpNNrXq00qPwQlOpeT3cmP1ha4vqC3ifKpkDoxWtDmnaQ02HAEf1Wj9LvZY37qTyLy5p1c4X1ITCFkoFNa8dQss30fC2cP/JKb5FL8JGXEtzN+EoifRAfYC2O3KoZu9Y5XF4+WZrIy6/Mc3stsLWinB7nAa6lc8/mlbMN+WfZY4c7XW8Jmrp4y9xc00CKNhYZMLI2yDmB31XTd+WqT+WuvSVz7WMEX4inMDnC/lXBmLcATKBXOqVkH5vyrz9HytceM4sc+VpGtxBYM0oPuEWxPa7M99jrYIVp/L+Eh/wCGPunO4vGJNG5mV8Urdd7FLNnklcWNprjza4LRJ/wrfdY8N/xI902rJDPjxEDrc5zh7IjFh7cshzdPStmN2/urkjl7qYa6LTDLDlr4cFl8iJpNXqdm6q2HdCH80+6zTbPSs8NN+Yyd7WdKpP8Ahc+kc72u7rc78j5VEP5wW8yJtqlmAxcD87cQ49gtRE7mgmR4f0cKBWsbFLN9TVeshbqjPKGnzIy6hrTVW2SJ3qEMhcP4WkLc/Z3ssmG/V7q+mdZ5ZnMaSMJJ3JFrFlimfrGY3n+Jq7U35J91yX/nrny5V0kmKJGTQOttEDZUfi5Wutwb3sLo4jYLlYj9XuuF47511l+Gr8Xhzq7Di+dKLnndRaxH/9k=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3074" name="Picture 2" descr="http://p0.so.qhimgs1.com/bdr/_240_/t01e48683fca51795f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843558"/>
            <a:ext cx="395536" cy="367857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139952" y="1635646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200 billion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6096" y="206769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half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8064" y="300379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60 billion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55576" y="3723878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sz="2800" b="1" dirty="0" smtClean="0">
                <a:solidFill>
                  <a:srgbClr val="0000FF"/>
                </a:solidFill>
              </a:rPr>
              <a:t>What conclusions can we draw about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the trade war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11" name="矩形 10"/>
          <p:cNvSpPr/>
          <p:nvPr/>
        </p:nvSpPr>
        <p:spPr>
          <a:xfrm>
            <a:off x="683568" y="4227934"/>
            <a:ext cx="8460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smtClean="0">
                <a:solidFill>
                  <a:srgbClr val="0000FF"/>
                </a:solidFill>
              </a:rPr>
              <a:t>    </a:t>
            </a:r>
            <a:r>
              <a:rPr lang="en-US" altLang="zh-CN" sz="2400" b="1" smtClean="0">
                <a:solidFill>
                  <a:srgbClr val="FF0000"/>
                </a:solidFill>
              </a:rPr>
              <a:t>more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fierce 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and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in larger scales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---  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escalating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, </a:t>
            </a:r>
            <a:r>
              <a:rPr lang="en-US" altLang="zh-CN" sz="2400" b="1" smtClean="0">
                <a:solidFill>
                  <a:srgbClr val="0000FF"/>
                </a:solidFill>
              </a:rPr>
              <a:t>more worries</a:t>
            </a:r>
            <a:endParaRPr lang="zh-CN" altLang="en-US" sz="2800" dirty="0"/>
          </a:p>
        </p:txBody>
      </p:sp>
      <p:sp>
        <p:nvSpPr>
          <p:cNvPr id="13" name="矩形 12"/>
          <p:cNvSpPr/>
          <p:nvPr/>
        </p:nvSpPr>
        <p:spPr>
          <a:xfrm>
            <a:off x="467544" y="699542"/>
            <a:ext cx="8280920" cy="9361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323528" y="699542"/>
            <a:ext cx="8676456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</a:rPr>
              <a:t>Summary of the present situation:</a:t>
            </a:r>
          </a:p>
          <a:p>
            <a:r>
              <a:rPr lang="en-US" altLang="zh-CN" sz="2800" dirty="0" smtClean="0">
                <a:solidFill>
                  <a:srgbClr val="0000FF"/>
                </a:solidFill>
              </a:rPr>
              <a:t>    </a:t>
            </a:r>
            <a:r>
              <a:rPr lang="en-US" altLang="zh-CN" sz="2800" i="1" dirty="0" smtClean="0">
                <a:solidFill>
                  <a:srgbClr val="0000FF"/>
                </a:solidFill>
              </a:rPr>
              <a:t>As we can learn from the news</a:t>
            </a:r>
            <a:r>
              <a:rPr lang="en-US" altLang="zh-CN" sz="2800" dirty="0" smtClean="0">
                <a:solidFill>
                  <a:srgbClr val="0000FF"/>
                </a:solidFill>
              </a:rPr>
              <a:t>, …</a:t>
            </a:r>
            <a:endParaRPr lang="zh-CN" altLang="en-US" sz="2800" dirty="0">
              <a:solidFill>
                <a:srgbClr val="0000FF"/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2915816" y="2499742"/>
            <a:ext cx="1800200" cy="648072"/>
          </a:xfrm>
          <a:prstGeom prst="ellipse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3203848" y="2499742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FF00"/>
                </a:solidFill>
              </a:rPr>
              <a:t>In return </a:t>
            </a:r>
          </a:p>
          <a:p>
            <a:r>
              <a:rPr lang="en-US" altLang="zh-CN" sz="2000" dirty="0" smtClean="0">
                <a:solidFill>
                  <a:srgbClr val="FFFF00"/>
                </a:solidFill>
              </a:rPr>
              <a:t>for this</a:t>
            </a:r>
            <a:endParaRPr lang="zh-CN" altLang="en-US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  <p:bldP spid="8" grpId="0"/>
      <p:bldP spid="9" grpId="0"/>
      <p:bldP spid="10" grpId="0"/>
      <p:bldP spid="11" grpId="0"/>
      <p:bldP spid="13" grpId="0" animBg="1"/>
      <p:bldP spid="15" grpId="0" animBg="1"/>
      <p:bldP spid="14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4215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Summary of the present situation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735547"/>
            <a:ext cx="8291264" cy="3859076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       </a:t>
            </a:r>
            <a:r>
              <a:rPr lang="en-US" altLang="zh-CN" dirty="0" smtClean="0">
                <a:solidFill>
                  <a:srgbClr val="0000FF"/>
                </a:solidFill>
              </a:rPr>
              <a:t>As we can learn from the news</a:t>
            </a:r>
            <a:r>
              <a:rPr lang="en-US" altLang="zh-CN" dirty="0" smtClean="0"/>
              <a:t>, the trade war between China and US is escalating, with US taxing </a:t>
            </a:r>
            <a:r>
              <a:rPr lang="en-US" altLang="zh-CN" dirty="0" smtClean="0">
                <a:solidFill>
                  <a:srgbClr val="FF0000"/>
                </a:solidFill>
              </a:rPr>
              <a:t>$200 billion </a:t>
            </a:r>
            <a:r>
              <a:rPr lang="en-US" altLang="zh-CN" dirty="0" smtClean="0"/>
              <a:t>on Chinese products. </a:t>
            </a:r>
            <a:r>
              <a:rPr lang="en-US" altLang="zh-CN" dirty="0" smtClean="0">
                <a:solidFill>
                  <a:srgbClr val="0000FF"/>
                </a:solidFill>
              </a:rPr>
              <a:t>In return for this</a:t>
            </a:r>
            <a:r>
              <a:rPr lang="en-US" altLang="zh-CN" dirty="0" smtClean="0"/>
              <a:t>, China </a:t>
            </a:r>
            <a:r>
              <a:rPr lang="en-US" altLang="zh-CN" dirty="0" smtClean="0">
                <a:solidFill>
                  <a:srgbClr val="FF0000"/>
                </a:solidFill>
              </a:rPr>
              <a:t>will impose tariffs on $60 billion imports </a:t>
            </a:r>
            <a:r>
              <a:rPr lang="en-US" altLang="zh-CN" dirty="0" smtClean="0"/>
              <a:t>from the US, </a:t>
            </a:r>
            <a:r>
              <a:rPr lang="en-US" altLang="zh-CN" dirty="0" smtClean="0">
                <a:solidFill>
                  <a:srgbClr val="0000FF"/>
                </a:solidFill>
              </a:rPr>
              <a:t>causing more worries </a:t>
            </a:r>
            <a:r>
              <a:rPr lang="en-US" altLang="zh-CN" dirty="0" smtClean="0"/>
              <a:t>about the future trade relations between China and the US.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p0.so.qhimgs1.com/bdr/_240_/t017d112662e974611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735546"/>
            <a:ext cx="1349896" cy="1498477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251521" y="1437624"/>
            <a:ext cx="71339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Why does the US start it</a:t>
            </a:r>
            <a:endParaRPr lang="zh-CN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355726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Read the news report and find out the reasons.</a:t>
            </a:r>
            <a:endParaRPr lang="zh-CN" altLang="en-US" sz="3600" b="1" dirty="0"/>
          </a:p>
        </p:txBody>
      </p:sp>
      <p:pic>
        <p:nvPicPr>
          <p:cNvPr id="19460" name="Picture 4" descr="http://p0.so.qhimgs1.com/bdr/_240_/t01ed9b834ed30a4c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4550" y="3429000"/>
            <a:ext cx="3219450" cy="1714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686800" cy="475562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</a:rPr>
              <a:t>First Reading questions—read the lines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89553"/>
            <a:ext cx="8229600" cy="3805070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1. Who wrote this news brief?</a:t>
            </a:r>
          </a:p>
          <a:p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2. What did he charge China with?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120359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FF"/>
                </a:solidFill>
              </a:rPr>
              <a:t>US President, Donald Trump</a:t>
            </a:r>
            <a:endParaRPr lang="zh-CN" altLang="en-US" sz="2800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2427734"/>
            <a:ext cx="77768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FF"/>
                </a:solidFill>
              </a:rPr>
              <a:t>Para.2: …China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is engaged in 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numerous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unfair policies and practices </a:t>
            </a:r>
            <a:r>
              <a:rPr lang="en-US" altLang="zh-CN" sz="2800" b="1" dirty="0" smtClean="0">
                <a:solidFill>
                  <a:srgbClr val="0000FF"/>
                </a:solidFill>
              </a:rPr>
              <a:t>relating to United States technology and intellectual property.</a:t>
            </a:r>
            <a:endParaRPr lang="zh-CN" altLang="en-US" sz="2800" b="1" dirty="0">
              <a:solidFill>
                <a:srgbClr val="0000FF"/>
              </a:solidFill>
            </a:endParaRPr>
          </a:p>
        </p:txBody>
      </p:sp>
      <p:pic>
        <p:nvPicPr>
          <p:cNvPr id="6" name="Picture 2" descr="http://p2.so.qhmsg.com/bdr/_240_/t015b25d7e56272f5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7696" y="3775348"/>
            <a:ext cx="2736304" cy="136815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83568" y="156363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1" dirty="0" smtClean="0">
                <a:solidFill>
                  <a:srgbClr val="FF0000"/>
                </a:solidFill>
              </a:rPr>
              <a:t>Para.5 As President, it is…</a:t>
            </a:r>
            <a:endParaRPr lang="zh-CN" altLang="en-US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H:\开课选择材料\贸易战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699694"/>
            <a:ext cx="2987824" cy="1443806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4215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solidFill>
                  <a:schemeClr val="bg1"/>
                </a:solidFill>
              </a:rPr>
              <a:t>Second reading—read between lines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627534"/>
            <a:ext cx="8856984" cy="4212468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1. What will US do if China </a:t>
            </a:r>
            <a:r>
              <a:rPr lang="en-US" altLang="zh-CN" dirty="0" smtClean="0">
                <a:solidFill>
                  <a:srgbClr val="FF0000"/>
                </a:solidFill>
              </a:rPr>
              <a:t>takes retaliatory action</a:t>
            </a:r>
            <a:r>
              <a:rPr lang="en-US" altLang="zh-CN" dirty="0" smtClean="0"/>
              <a:t>?</a:t>
            </a:r>
          </a:p>
          <a:p>
            <a:pPr>
              <a:buNone/>
            </a:pPr>
            <a:r>
              <a:rPr lang="en-US" altLang="zh-CN" dirty="0" smtClean="0"/>
              <a:t>    What is the purpose of his saying this?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marL="514350" indent="-514350">
              <a:buAutoNum type="arabicPeriod" startAt="2"/>
            </a:pPr>
            <a:r>
              <a:rPr lang="en-US" altLang="zh-CN" dirty="0" smtClean="0"/>
              <a:t>What is the US really worried about?</a:t>
            </a:r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77966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FF"/>
                </a:solidFill>
              </a:rPr>
              <a:t>Pursue phase 3, tariffs on $267 billion of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additional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 imports. </a:t>
            </a:r>
            <a:endParaRPr lang="zh-CN" altLang="en-US" sz="2400" b="1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355726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FF"/>
                </a:solidFill>
              </a:rPr>
              <a:t>To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threaten</a:t>
            </a:r>
            <a:r>
              <a:rPr lang="en-US" altLang="zh-CN" sz="2400" b="1" dirty="0" smtClean="0">
                <a:solidFill>
                  <a:srgbClr val="0000FF"/>
                </a:solidFill>
              </a:rPr>
              <a:t> China to submit to the US.</a:t>
            </a:r>
            <a:endParaRPr lang="zh-CN" altLang="en-US" sz="2400" b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3435846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00FF"/>
                </a:solidFill>
              </a:rPr>
              <a:t>China’s technology is developing fast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constituting threat to long-term health and prosperity of the US economy. 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1760" y="4227934"/>
            <a:ext cx="381642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FF"/>
                </a:solidFill>
              </a:rPr>
              <a:t>‘America First’ Policy</a:t>
            </a:r>
            <a:endParaRPr lang="zh-CN" altLang="en-US" sz="2800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71550"/>
            <a:ext cx="8229600" cy="382307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altLang="zh-CN" dirty="0" smtClean="0"/>
              <a:t>What image does Trump try to establish before Americans?</a:t>
            </a:r>
          </a:p>
          <a:p>
            <a:pPr>
              <a:buNone/>
            </a:pPr>
            <a:r>
              <a:rPr lang="en-US" altLang="zh-CN" dirty="0" smtClean="0"/>
              <a:t>2. What kind of person do you think Trumps is? Why?</a:t>
            </a:r>
            <a:endParaRPr lang="zh-CN" altLang="en-US" dirty="0"/>
          </a:p>
        </p:txBody>
      </p:sp>
      <p:sp>
        <p:nvSpPr>
          <p:cNvPr id="4" name="标题 1"/>
          <p:cNvSpPr txBox="1">
            <a:spLocks noGrp="1"/>
          </p:cNvSpPr>
          <p:nvPr>
            <p:ph type="title"/>
          </p:nvPr>
        </p:nvSpPr>
        <p:spPr>
          <a:xfrm>
            <a:off x="467544" y="0"/>
            <a:ext cx="8229600" cy="699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Third</a:t>
            </a: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reading—read beyond lines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2" descr="http://p0.so.qhimgs1.com/bdr/_240_/t0190055a5d756e6e3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3409446"/>
            <a:ext cx="1979711" cy="17340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627534"/>
            <a:ext cx="9144000" cy="424847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altLang="zh-CN" sz="2800" dirty="0" smtClean="0"/>
              <a:t>What image does Trump try to establish before Americans?</a:t>
            </a:r>
          </a:p>
          <a:p>
            <a:pPr marL="514350" indent="-514350">
              <a:buNone/>
            </a:pPr>
            <a:r>
              <a:rPr lang="en-US" altLang="zh-CN" sz="2800" dirty="0" smtClean="0"/>
              <a:t>     Very </a:t>
            </a:r>
            <a:r>
              <a:rPr lang="en-US" altLang="zh-CN" sz="2800" dirty="0" smtClean="0">
                <a:solidFill>
                  <a:srgbClr val="FF0000"/>
                </a:solidFill>
              </a:rPr>
              <a:t>tough</a:t>
            </a:r>
            <a:r>
              <a:rPr lang="en-US" altLang="zh-CN" sz="2800" dirty="0" smtClean="0"/>
              <a:t> towards China</a:t>
            </a:r>
          </a:p>
          <a:p>
            <a:pPr marL="514350" indent="-514350">
              <a:buNone/>
            </a:pPr>
            <a:r>
              <a:rPr lang="en-US" altLang="zh-CN" sz="2400" i="1" dirty="0" smtClean="0"/>
              <a:t>       Para.1…Further, if China takes retaliatory action, we will </a:t>
            </a:r>
            <a:r>
              <a:rPr lang="en-US" altLang="zh-CN" sz="2400" i="1" dirty="0" smtClean="0">
                <a:solidFill>
                  <a:srgbClr val="0000FF"/>
                </a:solidFill>
              </a:rPr>
              <a:t>immediately pursue </a:t>
            </a:r>
            <a:r>
              <a:rPr lang="en-US" altLang="zh-CN" sz="2400" i="1" dirty="0" smtClean="0"/>
              <a:t>phase three, which is tariffs ….</a:t>
            </a:r>
          </a:p>
          <a:p>
            <a:pPr marL="514350" indent="-514350">
              <a:buNone/>
            </a:pPr>
            <a:r>
              <a:rPr lang="en-US" altLang="zh-CN" sz="2800" dirty="0" smtClean="0"/>
              <a:t>      </a:t>
            </a:r>
            <a:r>
              <a:rPr lang="en-US" altLang="zh-CN" sz="2400" i="1" dirty="0" smtClean="0"/>
              <a:t>Para.6. …Once again, I </a:t>
            </a:r>
            <a:r>
              <a:rPr lang="en-US" altLang="zh-CN" sz="2400" i="1" dirty="0" smtClean="0">
                <a:solidFill>
                  <a:srgbClr val="0000FF"/>
                </a:solidFill>
              </a:rPr>
              <a:t>urge</a:t>
            </a:r>
            <a:r>
              <a:rPr lang="en-US" altLang="zh-CN" sz="2400" i="1" dirty="0" smtClean="0"/>
              <a:t> China’s leader…</a:t>
            </a:r>
          </a:p>
          <a:p>
            <a:pPr marL="514350" indent="-514350">
              <a:buNone/>
            </a:pPr>
            <a:r>
              <a:rPr lang="en-US" altLang="zh-CN" sz="2800" i="1" dirty="0" smtClean="0"/>
              <a:t>     </a:t>
            </a:r>
            <a:r>
              <a:rPr lang="en-US" altLang="zh-CN" sz="2800" dirty="0" smtClean="0"/>
              <a:t>Very </a:t>
            </a:r>
            <a:r>
              <a:rPr lang="en-US" altLang="zh-CN" sz="2800" dirty="0" smtClean="0">
                <a:solidFill>
                  <a:srgbClr val="FF0000"/>
                </a:solidFill>
              </a:rPr>
              <a:t>caring</a:t>
            </a:r>
            <a:r>
              <a:rPr lang="en-US" altLang="zh-CN" sz="2800" dirty="0" smtClean="0"/>
              <a:t> about ordinary Americans</a:t>
            </a:r>
          </a:p>
          <a:p>
            <a:pPr marL="514350" indent="-514350">
              <a:buNone/>
            </a:pPr>
            <a:r>
              <a:rPr lang="en-US" altLang="zh-CN" sz="2800" i="1" dirty="0" smtClean="0"/>
              <a:t>        </a:t>
            </a:r>
            <a:r>
              <a:rPr lang="en-US" altLang="zh-CN" sz="2400" dirty="0" smtClean="0"/>
              <a:t>Para.5 </a:t>
            </a:r>
            <a:r>
              <a:rPr lang="en-US" altLang="zh-CN" sz="2400" i="1" dirty="0" smtClean="0"/>
              <a:t>As President, it is my duty </a:t>
            </a:r>
            <a:r>
              <a:rPr lang="en-US" altLang="zh-CN" sz="2400" i="1" dirty="0" smtClean="0">
                <a:solidFill>
                  <a:srgbClr val="0000FF"/>
                </a:solidFill>
              </a:rPr>
              <a:t>to protect the  the interests of </a:t>
            </a:r>
            <a:r>
              <a:rPr lang="en-US" altLang="zh-CN" sz="2400" i="1" dirty="0" smtClean="0"/>
              <a:t>working men…My Administration will not </a:t>
            </a:r>
            <a:r>
              <a:rPr lang="en-US" altLang="zh-CN" sz="2400" i="1" dirty="0" smtClean="0">
                <a:solidFill>
                  <a:srgbClr val="0000FF"/>
                </a:solidFill>
              </a:rPr>
              <a:t>remain idle </a:t>
            </a:r>
            <a:r>
              <a:rPr lang="en-US" altLang="zh-CN" sz="2400" i="1" dirty="0" smtClean="0"/>
              <a:t>when…</a:t>
            </a:r>
          </a:p>
        </p:txBody>
      </p:sp>
      <p:sp>
        <p:nvSpPr>
          <p:cNvPr id="4" name="标题 1"/>
          <p:cNvSpPr txBox="1">
            <a:spLocks noGrp="1"/>
          </p:cNvSpPr>
          <p:nvPr>
            <p:ph type="title"/>
          </p:nvPr>
        </p:nvSpPr>
        <p:spPr>
          <a:xfrm>
            <a:off x="467544" y="0"/>
            <a:ext cx="8229600" cy="6995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Third</a:t>
            </a: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reading—read beyond lines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6866" name="Picture 2" descr="http://p1.so.qhmsg.com/bdr/_240_/t01da0cc4290fef79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96365" y="1995686"/>
            <a:ext cx="2447635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</a:spPr>
      <a:bodyPr wrap="square" rtlCol="0">
        <a:spAutoFit/>
      </a:bodyPr>
      <a:lstStyle>
        <a:defPPr>
          <a:defRPr sz="2800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912</Words>
  <Application>Microsoft Office PowerPoint</Application>
  <PresentationFormat>全屏显示(16:9)</PresentationFormat>
  <Paragraphs>104</Paragraphs>
  <Slides>18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A Glimpse of Sino-US Trade War</vt:lpstr>
      <vt:lpstr>How much do you know about the Trade War?</vt:lpstr>
      <vt:lpstr>Present situation of the trade war </vt:lpstr>
      <vt:lpstr>Summary of the present situation</vt:lpstr>
      <vt:lpstr>幻灯片 5</vt:lpstr>
      <vt:lpstr>First Reading questions—read the lines</vt:lpstr>
      <vt:lpstr>Second reading—read between lines</vt:lpstr>
      <vt:lpstr>Third reading—read beyond lines</vt:lpstr>
      <vt:lpstr>Third reading—read beyond lines</vt:lpstr>
      <vt:lpstr>幻灯片 10</vt:lpstr>
      <vt:lpstr>Consequences of trade war</vt:lpstr>
      <vt:lpstr>Consequences of trade war</vt:lpstr>
      <vt:lpstr>幻灯片 13</vt:lpstr>
      <vt:lpstr>Picture News: possible solutions</vt:lpstr>
      <vt:lpstr>幻灯片 15</vt:lpstr>
      <vt:lpstr>Let’s recall what we have learned</vt:lpstr>
      <vt:lpstr>Some more ideas to share</vt:lpstr>
      <vt:lpstr>幻灯片 18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Sino-US Relation This Year</dc:title>
  <dc:creator>Sky123.Org</dc:creator>
  <cp:lastModifiedBy>xh_tea</cp:lastModifiedBy>
  <cp:revision>114</cp:revision>
  <dcterms:created xsi:type="dcterms:W3CDTF">2018-10-07T12:36:53Z</dcterms:created>
  <dcterms:modified xsi:type="dcterms:W3CDTF">2018-11-14T23:47:30Z</dcterms:modified>
</cp:coreProperties>
</file>