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3"/>
    <p:sldId id="412" r:id="rId4"/>
    <p:sldId id="410" r:id="rId5"/>
    <p:sldId id="469" r:id="rId6"/>
    <p:sldId id="471" r:id="rId7"/>
    <p:sldId id="472" r:id="rId8"/>
    <p:sldId id="489" r:id="rId9"/>
    <p:sldId id="509" r:id="rId10"/>
    <p:sldId id="413" r:id="rId11"/>
    <p:sldId id="420" r:id="rId12"/>
    <p:sldId id="492" r:id="rId13"/>
    <p:sldId id="493" r:id="rId14"/>
    <p:sldId id="456" r:id="rId15"/>
    <p:sldId id="457" r:id="rId16"/>
    <p:sldId id="434" r:id="rId17"/>
    <p:sldId id="439" r:id="rId18"/>
    <p:sldId id="440" r:id="rId19"/>
    <p:sldId id="436" r:id="rId20"/>
    <p:sldId id="437" r:id="rId21"/>
    <p:sldId id="425" r:id="rId22"/>
    <p:sldId id="421" r:id="rId23"/>
    <p:sldId id="424" r:id="rId24"/>
    <p:sldId id="419" r:id="rId25"/>
    <p:sldId id="426" r:id="rId26"/>
    <p:sldId id="470" r:id="rId27"/>
    <p:sldId id="43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涂 豆思" initials="涂"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56389"/>
    <a:srgbClr val="508BA3"/>
    <a:srgbClr val="5990A8"/>
    <a:srgbClr val="DEDFDB"/>
    <a:srgbClr val="F5F7F9"/>
    <a:srgbClr val="678F8F"/>
    <a:srgbClr val="FFFFFF"/>
    <a:srgbClr val="2C1D86"/>
    <a:srgbClr val="340A5E"/>
    <a:srgbClr val="010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82" d="100"/>
          <a:sy n="82" d="100"/>
        </p:scale>
        <p:origin x="30" y="72"/>
      </p:cViewPr>
      <p:guideLst>
        <p:guide orient="horz" pos="2304"/>
        <p:guide pos="390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280867824099"/>
          <c:y val="0.0129887263991262"/>
          <c:w val="0.603166157951077"/>
          <c:h val="0.904749339739741"/>
        </c:manualLayout>
      </c:layout>
      <c:doughnutChart>
        <c:varyColors val="1"/>
        <c:ser>
          <c:idx val="0"/>
          <c:order val="0"/>
          <c:tx>
            <c:strRef>
              <c:f>Sheet1!$B$1</c:f>
              <c:strCache>
                <c:ptCount val="1"/>
                <c:pt idx="0">
                  <c:v>销售额</c:v>
                </c:pt>
              </c:strCache>
            </c:strRef>
          </c:tx>
          <c:spPr>
            <a:noFill/>
            <a:ln w="12700">
              <a:solidFill>
                <a:schemeClr val="bg1">
                  <a:lumMod val="85000"/>
                </a:schemeClr>
              </a:solidFill>
            </a:ln>
          </c:spPr>
          <c:explosion val="0"/>
          <c:dPt>
            <c:idx val="0"/>
            <c:bubble3D val="0"/>
            <c:spPr>
              <a:noFill/>
              <a:ln w="12700">
                <a:solidFill>
                  <a:schemeClr val="bg1">
                    <a:lumMod val="85000"/>
                  </a:schemeClr>
                </a:solidFill>
              </a:ln>
              <a:effectLst/>
            </c:spPr>
          </c:dPt>
          <c:dPt>
            <c:idx val="1"/>
            <c:bubble3D val="0"/>
            <c:spPr>
              <a:solidFill>
                <a:srgbClr val="678F8F"/>
              </a:solidFill>
              <a:ln w="12700">
                <a:solidFill>
                  <a:schemeClr val="bg1">
                    <a:lumMod val="85000"/>
                  </a:schemeClr>
                </a:solid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0.4</c:v>
                </c:pt>
                <c:pt idx="1">
                  <c:v>0.6</c:v>
                </c:pt>
              </c:numCache>
            </c:numRef>
          </c:val>
        </c:ser>
        <c:dLbls>
          <c:showLegendKey val="0"/>
          <c:showVal val="0"/>
          <c:showCatName val="0"/>
          <c:showSerName val="0"/>
          <c:showPercent val="0"/>
          <c:showBubbleSize val="0"/>
          <c:showLeaderLines val="1"/>
        </c:dLbls>
        <c:firstSliceAng val="216"/>
        <c:holeSize val="80"/>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4.jpeg"/><Relationship Id="rId5" Type="http://schemas.openxmlformats.org/officeDocument/2006/relationships/image" Target="../media/image1.sv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2" Type="http://schemas.openxmlformats.org/officeDocument/2006/relationships/image" Target="../media/image5.png"/><Relationship Id="rId11" Type="http://schemas.openxmlformats.org/officeDocument/2006/relationships/image" Target="../media/image4.jpeg"/><Relationship Id="rId10"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png"/><Relationship Id="rId12" Type="http://schemas.openxmlformats.org/officeDocument/2006/relationships/image" Target="../media/image5.png"/><Relationship Id="rId11" Type="http://schemas.openxmlformats.org/officeDocument/2006/relationships/image" Target="../media/image4.jpeg"/><Relationship Id="rId10"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设计准则">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1" name="矩形 70"/>
          <p:cNvSpPr/>
          <p:nvPr userDrawn="1"/>
        </p:nvSpPr>
        <p:spPr>
          <a:xfrm>
            <a:off x="1524000" y="2349420"/>
            <a:ext cx="9144000" cy="3733310"/>
          </a:xfrm>
          <a:prstGeom prst="rect">
            <a:avLst/>
          </a:prstGeom>
          <a:solidFill>
            <a:schemeClr val="bg1"/>
          </a:solidFill>
          <a:ln>
            <a:noFill/>
          </a:ln>
          <a:effectLst>
            <a:outerShdw blurRad="50800" dist="508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2" name="矩形 71"/>
          <p:cNvSpPr/>
          <p:nvPr userDrawn="1"/>
        </p:nvSpPr>
        <p:spPr>
          <a:xfrm>
            <a:off x="1524000" y="1800442"/>
            <a:ext cx="9144000" cy="549602"/>
          </a:xfrm>
          <a:prstGeom prst="rect">
            <a:avLst/>
          </a:pr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5206" y="2788930"/>
            <a:ext cx="584041" cy="584041"/>
          </a:xfrm>
          <a:prstGeom prst="rect">
            <a:avLst/>
          </a:prstGeom>
        </p:spPr>
      </p:pic>
      <p:sp>
        <p:nvSpPr>
          <p:cNvPr id="13" name="文本框 12"/>
          <p:cNvSpPr txBox="1"/>
          <p:nvPr userDrawn="1"/>
        </p:nvSpPr>
        <p:spPr>
          <a:xfrm>
            <a:off x="2101621" y="3496072"/>
            <a:ext cx="1191209" cy="368300"/>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字体设置</a:t>
            </a:r>
            <a:endParaRPr lang="zh-CN" altLang="en-US" dirty="0">
              <a:latin typeface="微软雅黑" panose="020B0503020204020204" pitchFamily="34" charset="-122"/>
              <a:ea typeface="微软雅黑" panose="020B0503020204020204" pitchFamily="34" charset="-122"/>
            </a:endParaRPr>
          </a:p>
        </p:txBody>
      </p:sp>
      <p:pic>
        <p:nvPicPr>
          <p:cNvPr id="3" name="图形 2"/>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05206" y="4623878"/>
            <a:ext cx="695757" cy="695757"/>
          </a:xfrm>
          <a:prstGeom prst="rect">
            <a:avLst/>
          </a:prstGeom>
        </p:spPr>
      </p:pic>
      <p:sp>
        <p:nvSpPr>
          <p:cNvPr id="21" name="文本框 20"/>
          <p:cNvSpPr txBox="1"/>
          <p:nvPr userDrawn="1"/>
        </p:nvSpPr>
        <p:spPr>
          <a:xfrm>
            <a:off x="2130852" y="5319635"/>
            <a:ext cx="1191209" cy="368300"/>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大小设置</a:t>
            </a:r>
            <a:endParaRPr lang="zh-CN" altLang="en-US" dirty="0">
              <a:latin typeface="微软雅黑" panose="020B0503020204020204" pitchFamily="34" charset="-122"/>
              <a:ea typeface="微软雅黑" panose="020B0503020204020204" pitchFamily="34" charset="-122"/>
            </a:endParaRPr>
          </a:p>
        </p:txBody>
      </p:sp>
      <p:cxnSp>
        <p:nvCxnSpPr>
          <p:cNvPr id="5" name="直接连接符 4"/>
          <p:cNvCxnSpPr/>
          <p:nvPr userDrawn="1"/>
        </p:nvCxnSpPr>
        <p:spPr>
          <a:xfrm>
            <a:off x="2253006" y="4248600"/>
            <a:ext cx="7663992"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文本框 5"/>
          <p:cNvSpPr txBox="1"/>
          <p:nvPr userDrawn="1"/>
        </p:nvSpPr>
        <p:spPr>
          <a:xfrm>
            <a:off x="5285521" y="2664885"/>
            <a:ext cx="2239010" cy="1197610"/>
          </a:xfrm>
          <a:prstGeom prst="rect">
            <a:avLst/>
          </a:prstGeom>
        </p:spPr>
        <p:txBody>
          <a:bodyPr vert="horz" wrap="none" lIns="91435" tIns="45717" rIns="91435" bIns="45717" rtlCol="0" anchor="ctr">
            <a:spAutoFit/>
          </a:bodyPr>
          <a:lstStyle/>
          <a:p>
            <a:pPr algn="l">
              <a:lnSpc>
                <a:spcPct val="200000"/>
              </a:lnSpc>
            </a:pPr>
            <a:r>
              <a:rPr lang="zh-CN" altLang="en-US" dirty="0"/>
              <a:t>中文字体：微软雅黑</a:t>
            </a:r>
            <a:endParaRPr lang="en-US" altLang="zh-CN" dirty="0"/>
          </a:p>
          <a:p>
            <a:pPr algn="l">
              <a:lnSpc>
                <a:spcPct val="200000"/>
              </a:lnSpc>
            </a:pPr>
            <a:r>
              <a:rPr lang="zh-CN" altLang="en-US" dirty="0"/>
              <a:t>英文字体：</a:t>
            </a:r>
            <a:r>
              <a:rPr lang="en-US" altLang="zh-CN" dirty="0"/>
              <a:t>Arial</a:t>
            </a:r>
            <a:endParaRPr lang="zh-CN" altLang="en-US" dirty="0"/>
          </a:p>
        </p:txBody>
      </p:sp>
      <p:sp>
        <p:nvSpPr>
          <p:cNvPr id="24" name="文本框 23"/>
          <p:cNvSpPr txBox="1"/>
          <p:nvPr userDrawn="1"/>
        </p:nvSpPr>
        <p:spPr>
          <a:xfrm>
            <a:off x="5285521" y="4531997"/>
            <a:ext cx="1807210" cy="1197610"/>
          </a:xfrm>
          <a:prstGeom prst="rect">
            <a:avLst/>
          </a:prstGeom>
        </p:spPr>
        <p:txBody>
          <a:bodyPr vert="horz" wrap="none" lIns="91435" tIns="45717" rIns="91435" bIns="45717" rtlCol="0" anchor="ctr">
            <a:spAutoFit/>
          </a:bodyPr>
          <a:lstStyle/>
          <a:p>
            <a:pPr algn="l">
              <a:lnSpc>
                <a:spcPct val="200000"/>
              </a:lnSpc>
            </a:pPr>
            <a:r>
              <a:rPr lang="zh-CN" altLang="en-US" dirty="0"/>
              <a:t>标题字号：</a:t>
            </a:r>
            <a:r>
              <a:rPr lang="en-US" altLang="zh-CN" dirty="0"/>
              <a:t>18</a:t>
            </a:r>
            <a:r>
              <a:rPr lang="zh-CN" altLang="en-US" dirty="0"/>
              <a:t>号</a:t>
            </a:r>
            <a:endParaRPr lang="en-US" altLang="zh-CN" dirty="0"/>
          </a:p>
          <a:p>
            <a:pPr algn="l">
              <a:lnSpc>
                <a:spcPct val="200000"/>
              </a:lnSpc>
            </a:pPr>
            <a:r>
              <a:rPr lang="zh-CN" altLang="en-US" dirty="0"/>
              <a:t>正文字号：</a:t>
            </a:r>
            <a:r>
              <a:rPr lang="en-US" altLang="zh-CN" dirty="0"/>
              <a:t>14</a:t>
            </a:r>
            <a:r>
              <a:rPr lang="zh-CN" altLang="en-US" dirty="0"/>
              <a:t>号</a:t>
            </a:r>
            <a:endParaRPr lang="zh-CN" altLang="en-US" dirty="0"/>
          </a:p>
        </p:txBody>
      </p:sp>
      <p:cxnSp>
        <p:nvCxnSpPr>
          <p:cNvPr id="79" name="直接连接符 78"/>
          <p:cNvCxnSpPr/>
          <p:nvPr userDrawn="1"/>
        </p:nvCxnSpPr>
        <p:spPr>
          <a:xfrm>
            <a:off x="1524000" y="2352872"/>
            <a:ext cx="9144000"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07" name="文本框 106"/>
          <p:cNvSpPr txBox="1"/>
          <p:nvPr userDrawn="1"/>
        </p:nvSpPr>
        <p:spPr>
          <a:xfrm>
            <a:off x="5542002" y="1904295"/>
            <a:ext cx="1096010" cy="367030"/>
          </a:xfrm>
          <a:prstGeom prst="rect">
            <a:avLst/>
          </a:prstGeom>
        </p:spPr>
        <p:txBody>
          <a:bodyPr vert="horz" wrap="none" lIns="91435" tIns="45717" rIns="91435" bIns="45717"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666666"/>
                </a:solidFill>
                <a:latin typeface="+mn-lt"/>
                <a:ea typeface="+mn-ea"/>
                <a:cs typeface="+mn-ea"/>
                <a:sym typeface="+mn-lt"/>
              </a:rPr>
              <a:t>设计准则</a:t>
            </a:r>
            <a:endParaRPr lang="zh-CN" altLang="en-US" dirty="0">
              <a:solidFill>
                <a:srgbClr val="666666"/>
              </a:solidFill>
              <a:latin typeface="+mn-lt"/>
              <a:ea typeface="+mn-ea"/>
              <a:cs typeface="+mn-ea"/>
              <a:sym typeface="+mn-lt"/>
            </a:endParaRPr>
          </a:p>
        </p:txBody>
      </p:sp>
      <p:sp>
        <p:nvSpPr>
          <p:cNvPr id="236" name="矩形 235"/>
          <p:cNvSpPr/>
          <p:nvPr userDrawn="1"/>
        </p:nvSpPr>
        <p:spPr>
          <a:xfrm>
            <a:off x="8797522" y="426033"/>
            <a:ext cx="1870478" cy="8420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8" name="图片 23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97112" y="426033"/>
            <a:ext cx="842088" cy="842088"/>
          </a:xfrm>
          <a:prstGeom prst="rect">
            <a:avLst/>
          </a:prstGeom>
        </p:spPr>
      </p:pic>
      <p:sp>
        <p:nvSpPr>
          <p:cNvPr id="239" name="文本框 238"/>
          <p:cNvSpPr txBox="1"/>
          <p:nvPr userDrawn="1"/>
        </p:nvSpPr>
        <p:spPr>
          <a:xfrm>
            <a:off x="2356932" y="455508"/>
            <a:ext cx="2206904" cy="520700"/>
          </a:xfrm>
          <a:prstGeom prst="rect">
            <a:avLst/>
          </a:prstGeom>
        </p:spPr>
        <p:txBody>
          <a:bodyPr vert="horz" wrap="square" lIns="91435" tIns="45717" rIns="91435" bIns="45717" rtlCol="0" anchor="ctr">
            <a:spAutoFit/>
          </a:bodyPr>
          <a:lstStyle/>
          <a:p>
            <a:pPr algn="l"/>
            <a:r>
              <a:rPr lang="en-US" altLang="zh-CN" sz="2800" dirty="0">
                <a:latin typeface="微软雅黑" panose="020B0503020204020204" pitchFamily="34" charset="-122"/>
                <a:ea typeface="微软雅黑" panose="020B0503020204020204" pitchFamily="34" charset="-122"/>
              </a:rPr>
              <a:t>Office</a:t>
            </a:r>
            <a:r>
              <a:rPr lang="zh-CN" altLang="en-US" sz="2800" dirty="0">
                <a:latin typeface="微软雅黑" panose="020B0503020204020204" pitchFamily="34" charset="-122"/>
                <a:ea typeface="微软雅黑" panose="020B0503020204020204" pitchFamily="34" charset="-122"/>
              </a:rPr>
              <a:t>助手</a:t>
            </a:r>
            <a:endParaRPr lang="zh-CN" altLang="en-US" sz="2800" dirty="0">
              <a:latin typeface="微软雅黑" panose="020B0503020204020204" pitchFamily="34" charset="-122"/>
              <a:ea typeface="微软雅黑" panose="020B0503020204020204" pitchFamily="34" charset="-122"/>
            </a:endParaRPr>
          </a:p>
        </p:txBody>
      </p:sp>
      <p:sp>
        <p:nvSpPr>
          <p:cNvPr id="240" name="文本框 239"/>
          <p:cNvSpPr txBox="1"/>
          <p:nvPr userDrawn="1"/>
        </p:nvSpPr>
        <p:spPr>
          <a:xfrm>
            <a:off x="2394256" y="961515"/>
            <a:ext cx="1761490" cy="305435"/>
          </a:xfrm>
          <a:prstGeom prst="rect">
            <a:avLst/>
          </a:prstGeom>
        </p:spPr>
        <p:txBody>
          <a:bodyPr vert="horz" wrap="none" lIns="91435" tIns="45717" rIns="91435" bIns="45717" rtlCol="0" anchor="ctr">
            <a:spAutoFit/>
          </a:bodyPr>
          <a:lstStyle/>
          <a:p>
            <a:pPr algn="l"/>
            <a:r>
              <a:rPr lang="zh-CN" altLang="en-US" sz="1400" dirty="0">
                <a:solidFill>
                  <a:srgbClr val="666666"/>
                </a:solidFill>
                <a:latin typeface="微软雅黑" panose="020B0503020204020204" pitchFamily="34" charset="-122"/>
                <a:ea typeface="微软雅黑" panose="020B0503020204020204" pitchFamily="34" charset="-122"/>
              </a:rPr>
              <a:t>强大的</a:t>
            </a:r>
            <a:r>
              <a:rPr lang="en-US" altLang="zh-CN" sz="1400" dirty="0">
                <a:solidFill>
                  <a:srgbClr val="666666"/>
                </a:solidFill>
                <a:latin typeface="微软雅黑" panose="020B0503020204020204" pitchFamily="34" charset="-122"/>
                <a:ea typeface="微软雅黑" panose="020B0503020204020204" pitchFamily="34" charset="-122"/>
              </a:rPr>
              <a:t>PPT</a:t>
            </a:r>
            <a:r>
              <a:rPr lang="zh-CN" altLang="en-US" sz="1400" dirty="0">
                <a:solidFill>
                  <a:srgbClr val="666666"/>
                </a:solidFill>
                <a:latin typeface="微软雅黑" panose="020B0503020204020204" pitchFamily="34" charset="-122"/>
                <a:ea typeface="微软雅黑" panose="020B0503020204020204" pitchFamily="34" charset="-122"/>
              </a:rPr>
              <a:t>设计工具</a:t>
            </a:r>
            <a:endParaRPr lang="zh-CN" altLang="en-US" sz="1400" dirty="0">
              <a:solidFill>
                <a:srgbClr val="666666"/>
              </a:solidFill>
              <a:latin typeface="微软雅黑" panose="020B0503020204020204" pitchFamily="34" charset="-122"/>
              <a:ea typeface="微软雅黑" panose="020B0503020204020204" pitchFamily="34" charset="-122"/>
            </a:endParaRPr>
          </a:p>
        </p:txBody>
      </p:sp>
      <p:sp>
        <p:nvSpPr>
          <p:cNvPr id="241" name="文本框 240"/>
          <p:cNvSpPr txBox="1"/>
          <p:nvPr userDrawn="1"/>
        </p:nvSpPr>
        <p:spPr>
          <a:xfrm>
            <a:off x="8797522" y="466866"/>
            <a:ext cx="1870478" cy="735965"/>
          </a:xfrm>
          <a:prstGeom prst="rect">
            <a:avLst/>
          </a:prstGeom>
          <a:solidFill>
            <a:schemeClr val="bg1"/>
          </a:solidFill>
        </p:spPr>
        <p:txBody>
          <a:bodyPr vert="horz" wrap="square" lIns="91435" tIns="45717" rIns="91435" bIns="45717" rtlCol="0" anchor="t">
            <a:spAutoFit/>
          </a:bodyPr>
          <a:lstStyle/>
          <a:p>
            <a:pPr lvl="0" algn="ctr">
              <a:lnSpc>
                <a:spcPct val="150000"/>
              </a:lnSpc>
            </a:pPr>
            <a:r>
              <a:rPr lang="zh-CN" altLang="en-US" sz="1400" dirty="0">
                <a:solidFill>
                  <a:srgbClr val="999999"/>
                </a:solidFill>
              </a:rPr>
              <a:t>关注官方公众号</a:t>
            </a:r>
            <a:endParaRPr lang="en-US" altLang="zh-CN" sz="1400" dirty="0">
              <a:solidFill>
                <a:srgbClr val="999999"/>
              </a:solidFill>
            </a:endParaRPr>
          </a:p>
          <a:p>
            <a:pPr lvl="0" algn="ctr">
              <a:lnSpc>
                <a:spcPct val="150000"/>
              </a:lnSpc>
            </a:pPr>
            <a:r>
              <a:rPr lang="zh-CN" altLang="en-US" sz="1400" dirty="0">
                <a:solidFill>
                  <a:srgbClr val="999999"/>
                </a:solidFill>
              </a:rPr>
              <a:t>解锁更多办公技能</a:t>
            </a:r>
            <a:endParaRPr lang="zh-CN" altLang="en-US" sz="1400" dirty="0">
              <a:solidFill>
                <a:srgbClr val="999999"/>
              </a:solidFill>
            </a:endParaRPr>
          </a:p>
        </p:txBody>
      </p:sp>
      <p:pic>
        <p:nvPicPr>
          <p:cNvPr id="2" name="图片 1"/>
          <p:cNvPicPr>
            <a:picLocks noChangeAspect="1"/>
          </p:cNvPicPr>
          <p:nvPr userDrawn="1"/>
        </p:nvPicPr>
        <p:blipFill>
          <a:blip r:embed="rId7"/>
          <a:stretch>
            <a:fillRect/>
          </a:stretch>
        </p:blipFill>
        <p:spPr>
          <a:xfrm>
            <a:off x="1515110" y="475615"/>
            <a:ext cx="792480" cy="792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宣传页3">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userDrawn="1"/>
        </p:nvSpPr>
        <p:spPr>
          <a:xfrm>
            <a:off x="8797522" y="426033"/>
            <a:ext cx="1870478" cy="8420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userDrawn="1"/>
        </p:nvSpPr>
        <p:spPr>
          <a:xfrm>
            <a:off x="1524000" y="2362299"/>
            <a:ext cx="9144000" cy="3733310"/>
          </a:xfrm>
          <a:prstGeom prst="rect">
            <a:avLst/>
          </a:prstGeom>
          <a:solidFill>
            <a:schemeClr val="bg1"/>
          </a:solidFill>
          <a:ln>
            <a:noFill/>
          </a:ln>
          <a:effectLst>
            <a:outerShdw blurRad="50800" dist="508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269" name="直接连接符 268"/>
          <p:cNvCxnSpPr/>
          <p:nvPr userDrawn="1"/>
        </p:nvCxnSpPr>
        <p:spPr>
          <a:xfrm>
            <a:off x="1524000" y="2362299"/>
            <a:ext cx="9144000"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7112" y="426033"/>
            <a:ext cx="842088" cy="842088"/>
          </a:xfrm>
          <a:prstGeom prst="rect">
            <a:avLst/>
          </a:prstGeom>
        </p:spPr>
      </p:pic>
      <p:sp>
        <p:nvSpPr>
          <p:cNvPr id="16" name="文本框 15"/>
          <p:cNvSpPr txBox="1"/>
          <p:nvPr userDrawn="1"/>
        </p:nvSpPr>
        <p:spPr>
          <a:xfrm>
            <a:off x="2356932" y="455508"/>
            <a:ext cx="2206904" cy="520700"/>
          </a:xfrm>
          <a:prstGeom prst="rect">
            <a:avLst/>
          </a:prstGeom>
        </p:spPr>
        <p:txBody>
          <a:bodyPr vert="horz" wrap="square" lIns="91435" tIns="45717" rIns="91435" bIns="45717" rtlCol="0" anchor="ctr">
            <a:spAutoFit/>
          </a:bodyPr>
          <a:lstStyle/>
          <a:p>
            <a:pPr algn="l"/>
            <a:r>
              <a:rPr lang="en-US" altLang="zh-CN" sz="2800" dirty="0">
                <a:latin typeface="微软雅黑" panose="020B0503020204020204" pitchFamily="34" charset="-122"/>
                <a:ea typeface="微软雅黑" panose="020B0503020204020204" pitchFamily="34" charset="-122"/>
              </a:rPr>
              <a:t>Office</a:t>
            </a:r>
            <a:r>
              <a:rPr lang="zh-CN" altLang="en-US" sz="2800" dirty="0">
                <a:latin typeface="微软雅黑" panose="020B0503020204020204" pitchFamily="34" charset="-122"/>
                <a:ea typeface="微软雅黑" panose="020B0503020204020204" pitchFamily="34" charset="-122"/>
              </a:rPr>
              <a:t>助手</a:t>
            </a:r>
            <a:endParaRPr lang="zh-CN" altLang="en-US" sz="2800" dirty="0">
              <a:latin typeface="微软雅黑" panose="020B0503020204020204" pitchFamily="34" charset="-122"/>
              <a:ea typeface="微软雅黑" panose="020B0503020204020204" pitchFamily="34" charset="-122"/>
            </a:endParaRPr>
          </a:p>
        </p:txBody>
      </p:sp>
      <p:sp>
        <p:nvSpPr>
          <p:cNvPr id="17" name="文本框 16"/>
          <p:cNvSpPr txBox="1"/>
          <p:nvPr userDrawn="1"/>
        </p:nvSpPr>
        <p:spPr>
          <a:xfrm>
            <a:off x="2394256" y="961515"/>
            <a:ext cx="1761490" cy="305435"/>
          </a:xfrm>
          <a:prstGeom prst="rect">
            <a:avLst/>
          </a:prstGeom>
        </p:spPr>
        <p:txBody>
          <a:bodyPr vert="horz" wrap="none" lIns="91435" tIns="45717" rIns="91435" bIns="45717" rtlCol="0" anchor="ctr">
            <a:spAutoFit/>
          </a:bodyPr>
          <a:lstStyle/>
          <a:p>
            <a:pPr algn="l"/>
            <a:r>
              <a:rPr lang="zh-CN" altLang="en-US" sz="1400" dirty="0">
                <a:solidFill>
                  <a:srgbClr val="666666"/>
                </a:solidFill>
                <a:latin typeface="微软雅黑" panose="020B0503020204020204" pitchFamily="34" charset="-122"/>
                <a:ea typeface="微软雅黑" panose="020B0503020204020204" pitchFamily="34" charset="-122"/>
              </a:rPr>
              <a:t>强大的</a:t>
            </a:r>
            <a:r>
              <a:rPr lang="en-US" altLang="zh-CN" sz="1400" dirty="0">
                <a:solidFill>
                  <a:srgbClr val="666666"/>
                </a:solidFill>
                <a:latin typeface="微软雅黑" panose="020B0503020204020204" pitchFamily="34" charset="-122"/>
                <a:ea typeface="微软雅黑" panose="020B0503020204020204" pitchFamily="34" charset="-122"/>
              </a:rPr>
              <a:t>PPT</a:t>
            </a:r>
            <a:r>
              <a:rPr lang="zh-CN" altLang="en-US" sz="1400" dirty="0">
                <a:solidFill>
                  <a:srgbClr val="666666"/>
                </a:solidFill>
                <a:latin typeface="微软雅黑" panose="020B0503020204020204" pitchFamily="34" charset="-122"/>
                <a:ea typeface="微软雅黑" panose="020B0503020204020204" pitchFamily="34" charset="-122"/>
              </a:rPr>
              <a:t>设计工具</a:t>
            </a:r>
            <a:endParaRPr lang="zh-CN" altLang="en-US" sz="1400" dirty="0">
              <a:solidFill>
                <a:srgbClr val="666666"/>
              </a:solidFill>
              <a:latin typeface="微软雅黑" panose="020B0503020204020204" pitchFamily="34" charset="-122"/>
              <a:ea typeface="微软雅黑" panose="020B0503020204020204" pitchFamily="34" charset="-122"/>
            </a:endParaRPr>
          </a:p>
        </p:txBody>
      </p:sp>
      <p:sp>
        <p:nvSpPr>
          <p:cNvPr id="2" name="文本框 1"/>
          <p:cNvSpPr txBox="1"/>
          <p:nvPr userDrawn="1"/>
        </p:nvSpPr>
        <p:spPr>
          <a:xfrm>
            <a:off x="8797522" y="466866"/>
            <a:ext cx="1870478" cy="735965"/>
          </a:xfrm>
          <a:prstGeom prst="rect">
            <a:avLst/>
          </a:prstGeom>
          <a:solidFill>
            <a:schemeClr val="bg1"/>
          </a:solidFill>
        </p:spPr>
        <p:txBody>
          <a:bodyPr vert="horz" wrap="square" lIns="91435" tIns="45717" rIns="91435" bIns="45717" rtlCol="0" anchor="t">
            <a:spAutoFit/>
          </a:bodyPr>
          <a:lstStyle/>
          <a:p>
            <a:pPr lvl="0" algn="ctr">
              <a:lnSpc>
                <a:spcPct val="150000"/>
              </a:lnSpc>
            </a:pPr>
            <a:r>
              <a:rPr lang="zh-CN" altLang="en-US" sz="1400" dirty="0">
                <a:solidFill>
                  <a:srgbClr val="999999"/>
                </a:solidFill>
              </a:rPr>
              <a:t>关注官方公众号</a:t>
            </a:r>
            <a:endParaRPr lang="en-US" altLang="zh-CN" sz="1400" dirty="0">
              <a:solidFill>
                <a:srgbClr val="999999"/>
              </a:solidFill>
            </a:endParaRPr>
          </a:p>
          <a:p>
            <a:pPr lvl="0" algn="ctr">
              <a:lnSpc>
                <a:spcPct val="150000"/>
              </a:lnSpc>
            </a:pPr>
            <a:r>
              <a:rPr lang="zh-CN" altLang="en-US" sz="1400" dirty="0">
                <a:solidFill>
                  <a:srgbClr val="999999"/>
                </a:solidFill>
              </a:rPr>
              <a:t>解锁更多办公技能</a:t>
            </a:r>
            <a:endParaRPr lang="zh-CN" altLang="en-US" sz="1400" dirty="0">
              <a:solidFill>
                <a:srgbClr val="999999"/>
              </a:solidFill>
            </a:endParaRPr>
          </a:p>
        </p:txBody>
      </p:sp>
      <p:sp>
        <p:nvSpPr>
          <p:cNvPr id="14" name="矩形 13"/>
          <p:cNvSpPr/>
          <p:nvPr userDrawn="1"/>
        </p:nvSpPr>
        <p:spPr>
          <a:xfrm>
            <a:off x="1524000" y="1813321"/>
            <a:ext cx="9144000" cy="549602"/>
          </a:xfrm>
          <a:prstGeom prst="rect">
            <a:avLst/>
          </a:pr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4" name="文本框 3"/>
          <p:cNvSpPr txBox="1"/>
          <p:nvPr userDrawn="1"/>
        </p:nvSpPr>
        <p:spPr>
          <a:xfrm>
            <a:off x="5542002" y="1904295"/>
            <a:ext cx="1096010" cy="367030"/>
          </a:xfrm>
          <a:prstGeom prst="rect">
            <a:avLst/>
          </a:prstGeom>
        </p:spPr>
        <p:txBody>
          <a:bodyPr vert="horz" wrap="none" lIns="91435" tIns="45717" rIns="91435" bIns="45717"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666666"/>
                </a:solidFill>
                <a:latin typeface="+mn-lt"/>
                <a:ea typeface="+mn-ea"/>
                <a:cs typeface="+mn-ea"/>
                <a:sym typeface="+mn-lt"/>
              </a:rPr>
              <a:t>版权声明</a:t>
            </a:r>
            <a:endParaRPr lang="zh-CN" altLang="en-US" dirty="0">
              <a:solidFill>
                <a:srgbClr val="666666"/>
              </a:solidFill>
              <a:latin typeface="+mn-lt"/>
              <a:ea typeface="+mn-ea"/>
              <a:cs typeface="+mn-ea"/>
              <a:sym typeface="+mn-lt"/>
            </a:endParaRPr>
          </a:p>
        </p:txBody>
      </p:sp>
      <p:sp>
        <p:nvSpPr>
          <p:cNvPr id="6" name="文本框 5"/>
          <p:cNvSpPr txBox="1"/>
          <p:nvPr userDrawn="1"/>
        </p:nvSpPr>
        <p:spPr>
          <a:xfrm>
            <a:off x="1721708" y="2670982"/>
            <a:ext cx="8732108" cy="3115945"/>
          </a:xfrm>
          <a:prstGeom prst="rect">
            <a:avLst/>
          </a:prstGeom>
        </p:spPr>
        <p:txBody>
          <a:bodyPr vert="horz" wrap="square" lIns="91435" tIns="45717" rIns="91435" bIns="45717" rtlCol="0" anchor="ctr">
            <a:spAutoFit/>
          </a:bodyPr>
          <a:lstStyle/>
          <a:p>
            <a:pPr>
              <a:lnSpc>
                <a:spcPct val="220000"/>
              </a:lnSpc>
            </a:pPr>
            <a:r>
              <a:rPr lang="zh-CN" altLang="zh-CN" sz="1200" dirty="0">
                <a:latin typeface="+mn-ea"/>
                <a:ea typeface="+mn-ea"/>
                <a:cs typeface="+mn-ea"/>
                <a:sym typeface="+mn-lt"/>
              </a:rPr>
              <a:t>本素材中涉及到的所有的内容的所有权、知识产权等归原始权利人或者合法的受让人所有，您购买</a:t>
            </a:r>
            <a:r>
              <a:rPr lang="en-US" altLang="zh-CN" sz="1200" dirty="0">
                <a:latin typeface="+mn-ea"/>
                <a:ea typeface="+mn-ea"/>
                <a:cs typeface="+mn-ea"/>
                <a:sym typeface="+mn-lt"/>
              </a:rPr>
              <a:t>/</a:t>
            </a:r>
            <a:r>
              <a:rPr lang="zh-CN" altLang="zh-CN" sz="1200" dirty="0">
                <a:latin typeface="+mn-ea"/>
                <a:ea typeface="+mn-ea"/>
                <a:cs typeface="+mn-ea"/>
                <a:sym typeface="+mn-lt"/>
              </a:rPr>
              <a:t>免费或通过其他合法方式获得的本信息的使用权，并受到以下条款约束：</a:t>
            </a:r>
            <a:endParaRPr lang="zh-CN" altLang="zh-CN" sz="1200" dirty="0">
              <a:latin typeface="+mn-ea"/>
              <a:ea typeface="+mn-ea"/>
              <a:cs typeface="+mn-ea"/>
              <a:sym typeface="+mn-lt"/>
            </a:endParaRPr>
          </a:p>
          <a:p>
            <a:pPr lvl="0">
              <a:lnSpc>
                <a:spcPct val="220000"/>
              </a:lnSpc>
            </a:pPr>
            <a:r>
              <a:rPr lang="zh-CN" altLang="zh-CN" sz="1200" dirty="0">
                <a:latin typeface="+mn-ea"/>
                <a:ea typeface="+mn-ea"/>
                <a:cs typeface="+mn-ea"/>
                <a:sym typeface="+mn-lt"/>
              </a:rPr>
              <a:t>您仅可以个人非商业用途使用该等信息内容，不得将其全部或部分内容用于出售、或出租、出借、转让、分销、发布等其他方任何式供他人使用；</a:t>
            </a:r>
            <a:endParaRPr lang="en-US" altLang="zh-CN" sz="1200" dirty="0">
              <a:latin typeface="+mn-ea"/>
              <a:ea typeface="+mn-ea"/>
              <a:cs typeface="+mn-ea"/>
              <a:sym typeface="+mn-lt"/>
            </a:endParaRPr>
          </a:p>
          <a:p>
            <a:pPr marL="171450" lvl="0" indent="-171450">
              <a:lnSpc>
                <a:spcPct val="220000"/>
              </a:lnSpc>
              <a:buFont typeface="Wingdings" panose="05000000000000000000" pitchFamily="2" charset="2"/>
              <a:buChar char="l"/>
            </a:pPr>
            <a:r>
              <a:rPr lang="en-US" altLang="zh-CN" sz="1200" dirty="0">
                <a:latin typeface="+mn-ea"/>
                <a:ea typeface="+mn-ea"/>
                <a:cs typeface="+mn-ea"/>
                <a:sym typeface="+mn-lt"/>
              </a:rPr>
              <a:t> </a:t>
            </a:r>
            <a:r>
              <a:rPr lang="zh-CN" altLang="zh-CN" sz="1200" dirty="0">
                <a:latin typeface="+mn-ea"/>
                <a:ea typeface="+mn-ea"/>
                <a:cs typeface="+mn-ea"/>
                <a:sym typeface="+mn-lt"/>
              </a:rPr>
              <a:t>禁止在任何网站、平台、应用程序上以任何方式为他人提供本素材所有内容的下载、转载等；</a:t>
            </a:r>
            <a:endParaRPr lang="en-US" altLang="zh-CN" sz="1200" dirty="0">
              <a:latin typeface="+mn-ea"/>
              <a:ea typeface="+mn-ea"/>
              <a:cs typeface="+mn-ea"/>
              <a:sym typeface="+mn-lt"/>
            </a:endParaRPr>
          </a:p>
          <a:p>
            <a:pPr marL="171450" lvl="0" indent="-171450">
              <a:lnSpc>
                <a:spcPct val="220000"/>
              </a:lnSpc>
              <a:buFont typeface="Wingdings" panose="05000000000000000000" pitchFamily="2" charset="2"/>
              <a:buChar char="l"/>
            </a:pPr>
            <a:r>
              <a:rPr lang="en-US" altLang="zh-CN" sz="1200" dirty="0">
                <a:latin typeface="+mn-ea"/>
                <a:ea typeface="+mn-ea"/>
                <a:cs typeface="+mn-ea"/>
                <a:sym typeface="+mn-lt"/>
              </a:rPr>
              <a:t> </a:t>
            </a:r>
            <a:r>
              <a:rPr lang="zh-CN" altLang="zh-CN" sz="1200" dirty="0">
                <a:latin typeface="+mn-ea"/>
                <a:ea typeface="+mn-ea"/>
                <a:cs typeface="+mn-ea"/>
                <a:sym typeface="+mn-lt"/>
              </a:rPr>
              <a:t>对于不当下载、转载或引用本信息内容而引起的民事纷争、行政处理或其他损失，声明方不承担责任；</a:t>
            </a:r>
            <a:endParaRPr lang="en-US" altLang="zh-CN" sz="1200" dirty="0">
              <a:latin typeface="+mn-ea"/>
              <a:ea typeface="+mn-ea"/>
              <a:cs typeface="+mn-ea"/>
              <a:sym typeface="+mn-lt"/>
            </a:endParaRPr>
          </a:p>
          <a:p>
            <a:pPr marL="171450" lvl="0" indent="-171450">
              <a:lnSpc>
                <a:spcPct val="220000"/>
              </a:lnSpc>
              <a:buFont typeface="Wingdings" panose="05000000000000000000" pitchFamily="2" charset="2"/>
              <a:buChar char="l"/>
            </a:pPr>
            <a:r>
              <a:rPr lang="en-US" altLang="zh-CN" sz="1200" dirty="0">
                <a:latin typeface="+mn-ea"/>
                <a:ea typeface="+mn-ea"/>
                <a:cs typeface="+mn-ea"/>
                <a:sym typeface="+mn-lt"/>
              </a:rPr>
              <a:t> </a:t>
            </a:r>
            <a:r>
              <a:rPr lang="zh-CN" altLang="zh-CN" sz="1200" dirty="0">
                <a:latin typeface="+mn-ea"/>
                <a:ea typeface="+mn-ea"/>
                <a:cs typeface="+mn-ea"/>
                <a:sym typeface="+mn-lt"/>
              </a:rPr>
              <a:t>对不遵守本声明或其他违法、恶意使用本信息内容者，声明方保留追究其法律责任的权利。</a:t>
            </a:r>
            <a:endParaRPr lang="zh-CN" altLang="zh-CN" sz="1200" dirty="0">
              <a:latin typeface="+mn-ea"/>
              <a:ea typeface="+mn-ea"/>
              <a:cs typeface="+mn-ea"/>
              <a:sym typeface="+mn-lt"/>
            </a:endParaRPr>
          </a:p>
          <a:p>
            <a:pPr algn="l"/>
            <a:endParaRPr lang="zh-CN" altLang="en-US" sz="1200" dirty="0">
              <a:latin typeface="+mn-ea"/>
              <a:ea typeface="+mn-ea"/>
            </a:endParaRPr>
          </a:p>
        </p:txBody>
      </p:sp>
      <p:pic>
        <p:nvPicPr>
          <p:cNvPr id="5" name="图片 4"/>
          <p:cNvPicPr>
            <a:picLocks noChangeAspect="1"/>
          </p:cNvPicPr>
          <p:nvPr userDrawn="1"/>
        </p:nvPicPr>
        <p:blipFill>
          <a:blip r:embed="rId4"/>
          <a:stretch>
            <a:fillRect/>
          </a:stretch>
        </p:blipFill>
        <p:spPr>
          <a:xfrm>
            <a:off x="1515110" y="475615"/>
            <a:ext cx="792480" cy="792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宣传页1">
    <p:spTree>
      <p:nvGrpSpPr>
        <p:cNvPr id="1" name=""/>
        <p:cNvGrpSpPr/>
        <p:nvPr/>
      </p:nvGrpSpPr>
      <p:grpSpPr>
        <a:xfrm>
          <a:off x="0" y="0"/>
          <a:ext cx="0" cy="0"/>
          <a:chOff x="0" y="0"/>
          <a:chExt cx="0" cy="0"/>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p:cNvSpPr/>
          <p:nvPr userDrawn="1"/>
        </p:nvSpPr>
        <p:spPr>
          <a:xfrm>
            <a:off x="1524000" y="1586203"/>
            <a:ext cx="9144000" cy="4702629"/>
          </a:xfrm>
          <a:prstGeom prst="rect">
            <a:avLst/>
          </a:prstGeom>
          <a:solidFill>
            <a:schemeClr val="bg1"/>
          </a:solidFill>
          <a:ln>
            <a:noFill/>
          </a:ln>
          <a:effectLst>
            <a:outerShdw blurRad="50800" dist="508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269" name="直接连接符 268"/>
          <p:cNvCxnSpPr/>
          <p:nvPr userDrawn="1"/>
        </p:nvCxnSpPr>
        <p:spPr>
          <a:xfrm>
            <a:off x="1524000" y="2152459"/>
            <a:ext cx="9144000"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1524000" y="1602857"/>
            <a:ext cx="9144000" cy="549602"/>
          </a:xfrm>
          <a:prstGeom prst="rect">
            <a:avLst/>
          </a:pr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5" name="文本框 4"/>
          <p:cNvSpPr txBox="1"/>
          <p:nvPr userDrawn="1"/>
        </p:nvSpPr>
        <p:spPr>
          <a:xfrm>
            <a:off x="3810759" y="1681426"/>
            <a:ext cx="4525010" cy="367030"/>
          </a:xfrm>
          <a:prstGeom prst="rect">
            <a:avLst/>
          </a:prstGeom>
        </p:spPr>
        <p:txBody>
          <a:bodyPr vert="horz" wrap="none" lIns="91435" tIns="45717" rIns="91435" bIns="45717"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666666"/>
                </a:solidFill>
                <a:latin typeface="+mn-lt"/>
                <a:ea typeface="+mn-ea"/>
                <a:cs typeface="+mn-ea"/>
                <a:sym typeface="+mn-lt"/>
              </a:rPr>
              <a:t>智能的设计工具，让你告别繁琐的设计流程</a:t>
            </a:r>
            <a:endParaRPr lang="zh-CN" altLang="en-US" dirty="0">
              <a:solidFill>
                <a:srgbClr val="666666"/>
              </a:solidFill>
              <a:latin typeface="+mn-lt"/>
              <a:ea typeface="+mn-ea"/>
              <a:cs typeface="+mn-ea"/>
              <a:sym typeface="+mn-lt"/>
            </a:endParaRPr>
          </a:p>
        </p:txBody>
      </p:sp>
      <p:sp>
        <p:nvSpPr>
          <p:cNvPr id="8" name="文本框 7"/>
          <p:cNvSpPr txBox="1"/>
          <p:nvPr userDrawn="1"/>
        </p:nvSpPr>
        <p:spPr>
          <a:xfrm>
            <a:off x="2286947" y="3288510"/>
            <a:ext cx="1096010" cy="367030"/>
          </a:xfrm>
          <a:prstGeom prst="rect">
            <a:avLst/>
          </a:prstGeom>
        </p:spPr>
        <p:txBody>
          <a:bodyPr vert="horz" wrap="none" lIns="91435" tIns="45717" rIns="91435" bIns="45717"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段落统一</a:t>
            </a:r>
            <a:endParaRPr lang="zh-CN" altLang="en-US" dirty="0"/>
          </a:p>
        </p:txBody>
      </p:sp>
      <p:sp>
        <p:nvSpPr>
          <p:cNvPr id="27" name="文本框 26"/>
          <p:cNvSpPr txBox="1"/>
          <p:nvPr userDrawn="1"/>
        </p:nvSpPr>
        <p:spPr>
          <a:xfrm>
            <a:off x="4459816" y="3288510"/>
            <a:ext cx="1107996" cy="367030"/>
          </a:xfrm>
          <a:prstGeom prst="rect">
            <a:avLst/>
          </a:prstGeom>
        </p:spPr>
        <p:txBody>
          <a:bodyPr vert="horz" wrap="square" lIns="91435" tIns="45717" rIns="91435" bIns="45717" rtlCol="0" anchor="ctr">
            <a:spAutoFit/>
          </a:bodyPr>
          <a:lstStyle/>
          <a:p>
            <a:pPr algn="ctr"/>
            <a:r>
              <a:rPr lang="zh-CN" altLang="en-US" dirty="0">
                <a:latin typeface="+mn-lt"/>
                <a:ea typeface="+mn-ea"/>
                <a:cs typeface="+mn-ea"/>
                <a:sym typeface="+mn-lt"/>
              </a:rPr>
              <a:t>画中画</a:t>
            </a:r>
            <a:endParaRPr lang="zh-CN" altLang="en-US" dirty="0">
              <a:latin typeface="+mn-lt"/>
              <a:ea typeface="+mn-ea"/>
              <a:cs typeface="+mn-ea"/>
              <a:sym typeface="+mn-lt"/>
            </a:endParaRPr>
          </a:p>
        </p:txBody>
      </p:sp>
      <p:sp>
        <p:nvSpPr>
          <p:cNvPr id="46" name="文本框 45"/>
          <p:cNvSpPr txBox="1"/>
          <p:nvPr userDrawn="1"/>
        </p:nvSpPr>
        <p:spPr>
          <a:xfrm>
            <a:off x="6742696" y="3288509"/>
            <a:ext cx="10960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三维折图</a:t>
            </a:r>
            <a:endParaRPr lang="zh-CN" altLang="en-US" dirty="0">
              <a:latin typeface="+mn-lt"/>
              <a:ea typeface="+mn-ea"/>
              <a:cs typeface="+mn-ea"/>
              <a:sym typeface="+mn-lt"/>
            </a:endParaRPr>
          </a:p>
        </p:txBody>
      </p:sp>
      <p:sp>
        <p:nvSpPr>
          <p:cNvPr id="47" name="文本框 46"/>
          <p:cNvSpPr txBox="1"/>
          <p:nvPr userDrawn="1"/>
        </p:nvSpPr>
        <p:spPr>
          <a:xfrm>
            <a:off x="8970098" y="3290568"/>
            <a:ext cx="10960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色彩统一</a:t>
            </a:r>
            <a:endParaRPr lang="zh-CN" altLang="en-US" dirty="0">
              <a:latin typeface="+mn-lt"/>
              <a:ea typeface="+mn-ea"/>
              <a:cs typeface="+mn-ea"/>
              <a:sym typeface="+mn-lt"/>
            </a:endParaRPr>
          </a:p>
        </p:txBody>
      </p:sp>
      <p:sp>
        <p:nvSpPr>
          <p:cNvPr id="63" name="文本框 62"/>
          <p:cNvSpPr txBox="1"/>
          <p:nvPr userDrawn="1"/>
        </p:nvSpPr>
        <p:spPr>
          <a:xfrm>
            <a:off x="2307539" y="4787187"/>
            <a:ext cx="10960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图形裁图</a:t>
            </a:r>
            <a:endParaRPr lang="zh-CN" altLang="en-US" dirty="0">
              <a:latin typeface="+mn-lt"/>
              <a:ea typeface="+mn-ea"/>
              <a:cs typeface="+mn-ea"/>
              <a:sym typeface="+mn-lt"/>
            </a:endParaRPr>
          </a:p>
        </p:txBody>
      </p:sp>
      <p:sp>
        <p:nvSpPr>
          <p:cNvPr id="64" name="文本框 63"/>
          <p:cNvSpPr txBox="1"/>
          <p:nvPr userDrawn="1"/>
        </p:nvSpPr>
        <p:spPr>
          <a:xfrm>
            <a:off x="4480408" y="4787187"/>
            <a:ext cx="10960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背景虚化</a:t>
            </a:r>
            <a:endParaRPr lang="zh-CN" altLang="en-US" dirty="0">
              <a:latin typeface="+mn-lt"/>
              <a:ea typeface="+mn-ea"/>
              <a:cs typeface="+mn-ea"/>
              <a:sym typeface="+mn-lt"/>
            </a:endParaRPr>
          </a:p>
        </p:txBody>
      </p:sp>
      <p:sp>
        <p:nvSpPr>
          <p:cNvPr id="65" name="文本框 64"/>
          <p:cNvSpPr txBox="1"/>
          <p:nvPr userDrawn="1"/>
        </p:nvSpPr>
        <p:spPr>
          <a:xfrm>
            <a:off x="6763288" y="4787186"/>
            <a:ext cx="10960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字体统一</a:t>
            </a:r>
            <a:endParaRPr lang="zh-CN" altLang="en-US" dirty="0">
              <a:latin typeface="+mn-lt"/>
              <a:ea typeface="+mn-ea"/>
              <a:cs typeface="+mn-ea"/>
              <a:sym typeface="+mn-lt"/>
            </a:endParaRPr>
          </a:p>
        </p:txBody>
      </p:sp>
      <p:sp>
        <p:nvSpPr>
          <p:cNvPr id="66" name="文本框 65"/>
          <p:cNvSpPr txBox="1"/>
          <p:nvPr userDrawn="1"/>
        </p:nvSpPr>
        <p:spPr>
          <a:xfrm>
            <a:off x="8990690" y="4789245"/>
            <a:ext cx="1083310" cy="367030"/>
          </a:xfrm>
          <a:prstGeom prst="rect">
            <a:avLst/>
          </a:prstGeom>
        </p:spPr>
        <p:txBody>
          <a:bodyPr vert="horz" wrap="none" lIns="91435" tIns="45717" rIns="91435" bIns="45717" rtlCol="0" anchor="ctr">
            <a:spAutoFit/>
          </a:bodyPr>
          <a:lstStyle/>
          <a:p>
            <a:r>
              <a:rPr lang="en-US" altLang="zh-CN" dirty="0">
                <a:latin typeface="+mn-lt"/>
                <a:ea typeface="+mn-ea"/>
                <a:cs typeface="+mn-ea"/>
                <a:sym typeface="+mn-lt"/>
              </a:rPr>
              <a:t>PPT</a:t>
            </a:r>
            <a:r>
              <a:rPr lang="zh-CN" altLang="en-US" dirty="0">
                <a:latin typeface="+mn-lt"/>
                <a:ea typeface="+mn-ea"/>
                <a:cs typeface="+mn-ea"/>
                <a:sym typeface="+mn-lt"/>
              </a:rPr>
              <a:t>瘦身</a:t>
            </a:r>
            <a:endParaRPr lang="zh-CN" altLang="en-US" dirty="0">
              <a:latin typeface="+mn-lt"/>
              <a:ea typeface="+mn-ea"/>
              <a:cs typeface="+mn-ea"/>
              <a:sym typeface="+mn-lt"/>
            </a:endParaRPr>
          </a:p>
        </p:txBody>
      </p:sp>
      <p:sp>
        <p:nvSpPr>
          <p:cNvPr id="11" name="文本框 10"/>
          <p:cNvSpPr txBox="1"/>
          <p:nvPr userDrawn="1"/>
        </p:nvSpPr>
        <p:spPr>
          <a:xfrm>
            <a:off x="1861102" y="3697000"/>
            <a:ext cx="2006600" cy="274320"/>
          </a:xfrm>
          <a:prstGeom prst="rect">
            <a:avLst/>
          </a:prstGeom>
        </p:spPr>
        <p:txBody>
          <a:bodyPr vert="horz" wrap="none" lIns="91435" tIns="45717" rIns="91435" bIns="45717"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999999"/>
                </a:solidFill>
                <a:latin typeface="+mn-ea"/>
                <a:ea typeface="+mn-ea"/>
                <a:cs typeface="+mn-ea"/>
                <a:sym typeface="+mn-lt"/>
              </a:rPr>
              <a:t>一键统一</a:t>
            </a:r>
            <a:r>
              <a:rPr lang="en-US" altLang="zh-CN" sz="1200" dirty="0">
                <a:solidFill>
                  <a:srgbClr val="999999"/>
                </a:solidFill>
                <a:latin typeface="+mn-ea"/>
                <a:ea typeface="+mn-ea"/>
                <a:cs typeface="+mn-ea"/>
                <a:sym typeface="+mn-lt"/>
              </a:rPr>
              <a:t>PPT</a:t>
            </a:r>
            <a:r>
              <a:rPr lang="zh-CN" altLang="en-US" sz="1200" dirty="0">
                <a:solidFill>
                  <a:srgbClr val="999999"/>
                </a:solidFill>
                <a:latin typeface="+mn-ea"/>
                <a:ea typeface="+mn-ea"/>
                <a:cs typeface="+mn-ea"/>
                <a:sym typeface="+mn-lt"/>
              </a:rPr>
              <a:t>所有页面字体</a:t>
            </a:r>
            <a:endParaRPr lang="zh-CN" altLang="en-US" sz="1200" dirty="0">
              <a:solidFill>
                <a:srgbClr val="999999"/>
              </a:solidFill>
              <a:latin typeface="+mn-ea"/>
              <a:ea typeface="+mn-ea"/>
              <a:cs typeface="+mn-ea"/>
              <a:sym typeface="+mn-lt"/>
            </a:endParaRPr>
          </a:p>
        </p:txBody>
      </p:sp>
      <p:sp>
        <p:nvSpPr>
          <p:cNvPr id="71" name="文本框 70"/>
          <p:cNvSpPr txBox="1"/>
          <p:nvPr userDrawn="1"/>
        </p:nvSpPr>
        <p:spPr>
          <a:xfrm>
            <a:off x="4382872" y="3697000"/>
            <a:ext cx="1248410" cy="274320"/>
          </a:xfrm>
          <a:prstGeom prst="rect">
            <a:avLst/>
          </a:prstGeom>
        </p:spPr>
        <p:txBody>
          <a:bodyPr vert="horz" wrap="none" lIns="91435" tIns="45717" rIns="91435" bIns="45717" rtlCol="0" anchor="ctr">
            <a:spAutoFit/>
          </a:bodyPr>
          <a:lstStyle/>
          <a:p>
            <a:pPr algn="l"/>
            <a:r>
              <a:rPr lang="zh-CN" altLang="en-US" sz="1200" dirty="0">
                <a:solidFill>
                  <a:srgbClr val="999999"/>
                </a:solidFill>
                <a:cs typeface="+mn-ea"/>
                <a:sym typeface="+mn-lt"/>
              </a:rPr>
              <a:t>让图片更加高级</a:t>
            </a:r>
            <a:endParaRPr lang="zh-CN" altLang="en-US" sz="1200" dirty="0">
              <a:solidFill>
                <a:srgbClr val="999999"/>
              </a:solidFill>
              <a:cs typeface="+mn-ea"/>
              <a:sym typeface="+mn-lt"/>
            </a:endParaRPr>
          </a:p>
        </p:txBody>
      </p:sp>
      <p:sp>
        <p:nvSpPr>
          <p:cNvPr id="72" name="文本框 71"/>
          <p:cNvSpPr txBox="1"/>
          <p:nvPr userDrawn="1"/>
        </p:nvSpPr>
        <p:spPr>
          <a:xfrm>
            <a:off x="6492476" y="3697000"/>
            <a:ext cx="1705610" cy="274320"/>
          </a:xfrm>
          <a:prstGeom prst="rect">
            <a:avLst/>
          </a:prstGeom>
        </p:spPr>
        <p:txBody>
          <a:bodyPr vert="horz" wrap="none" lIns="91435" tIns="45717" rIns="91435" bIns="45717" rtlCol="0" anchor="ctr">
            <a:spAutoFit/>
          </a:bodyPr>
          <a:lstStyle/>
          <a:p>
            <a:pPr algn="l"/>
            <a:r>
              <a:rPr lang="zh-CN" altLang="en-US" sz="1200" dirty="0">
                <a:solidFill>
                  <a:srgbClr val="999999"/>
                </a:solidFill>
                <a:cs typeface="+mn-ea"/>
                <a:sym typeface="+mn-lt"/>
              </a:rPr>
              <a:t>快速让图片具有立体感</a:t>
            </a:r>
            <a:endParaRPr lang="zh-CN" altLang="en-US" sz="1200" dirty="0">
              <a:solidFill>
                <a:srgbClr val="999999"/>
              </a:solidFill>
              <a:cs typeface="+mn-ea"/>
              <a:sym typeface="+mn-lt"/>
            </a:endParaRPr>
          </a:p>
        </p:txBody>
      </p:sp>
      <p:sp>
        <p:nvSpPr>
          <p:cNvPr id="74" name="文本框 73"/>
          <p:cNvSpPr txBox="1"/>
          <p:nvPr userDrawn="1"/>
        </p:nvSpPr>
        <p:spPr>
          <a:xfrm>
            <a:off x="8533032" y="3697000"/>
            <a:ext cx="2002155" cy="274320"/>
          </a:xfrm>
          <a:prstGeom prst="rect">
            <a:avLst/>
          </a:prstGeom>
        </p:spPr>
        <p:txBody>
          <a:bodyPr vert="horz" wrap="none" lIns="91435" tIns="45717" rIns="91435" bIns="45717" rtlCol="0" anchor="ctr">
            <a:spAutoFit/>
          </a:bodyPr>
          <a:lstStyle/>
          <a:p>
            <a:pPr algn="l"/>
            <a:r>
              <a:rPr lang="zh-CN" altLang="en-US" sz="1200" dirty="0">
                <a:solidFill>
                  <a:srgbClr val="999999"/>
                </a:solidFill>
                <a:cs typeface="+mn-ea"/>
                <a:sym typeface="+mn-lt"/>
              </a:rPr>
              <a:t>一键统一</a:t>
            </a:r>
            <a:r>
              <a:rPr lang="en-US" altLang="zh-CN" sz="1200" dirty="0">
                <a:solidFill>
                  <a:srgbClr val="999999"/>
                </a:solidFill>
                <a:cs typeface="+mn-ea"/>
                <a:sym typeface="+mn-lt"/>
              </a:rPr>
              <a:t>PPT</a:t>
            </a:r>
            <a:r>
              <a:rPr lang="zh-CN" altLang="en-US" sz="1200" dirty="0">
                <a:solidFill>
                  <a:srgbClr val="999999"/>
                </a:solidFill>
                <a:cs typeface="+mn-ea"/>
                <a:sym typeface="+mn-lt"/>
              </a:rPr>
              <a:t>所有页面色彩</a:t>
            </a:r>
            <a:endParaRPr lang="zh-CN" altLang="en-US" sz="1200" dirty="0">
              <a:solidFill>
                <a:srgbClr val="999999"/>
              </a:solidFill>
              <a:cs typeface="+mn-ea"/>
              <a:sym typeface="+mn-lt"/>
            </a:endParaRPr>
          </a:p>
        </p:txBody>
      </p:sp>
      <p:sp>
        <p:nvSpPr>
          <p:cNvPr id="91" name="文本框 90"/>
          <p:cNvSpPr txBox="1"/>
          <p:nvPr userDrawn="1"/>
        </p:nvSpPr>
        <p:spPr>
          <a:xfrm>
            <a:off x="2153650" y="5226261"/>
            <a:ext cx="1400810" cy="274320"/>
          </a:xfrm>
          <a:prstGeom prst="rect">
            <a:avLst/>
          </a:prstGeom>
        </p:spPr>
        <p:txBody>
          <a:bodyPr vert="horz" wrap="none" lIns="91435" tIns="45717" rIns="91435" bIns="45717" rtlCol="0" anchor="ctr">
            <a:spAutoFit/>
          </a:bodyPr>
          <a:lstStyle/>
          <a:p>
            <a:pPr algn="l"/>
            <a:r>
              <a:rPr lang="zh-CN" altLang="zh-CN" sz="1200" dirty="0">
                <a:solidFill>
                  <a:srgbClr val="999999"/>
                </a:solidFill>
                <a:cs typeface="+mn-ea"/>
                <a:sym typeface="+mn-lt"/>
              </a:rPr>
              <a:t>极速裁剪图片大小</a:t>
            </a:r>
            <a:endParaRPr lang="zh-CN" altLang="zh-CN" sz="1200" dirty="0">
              <a:solidFill>
                <a:srgbClr val="999999"/>
              </a:solidFill>
              <a:cs typeface="+mn-ea"/>
              <a:sym typeface="+mn-lt"/>
            </a:endParaRPr>
          </a:p>
        </p:txBody>
      </p:sp>
      <p:sp>
        <p:nvSpPr>
          <p:cNvPr id="92" name="文本框 91"/>
          <p:cNvSpPr txBox="1"/>
          <p:nvPr userDrawn="1"/>
        </p:nvSpPr>
        <p:spPr>
          <a:xfrm>
            <a:off x="4198279" y="5226261"/>
            <a:ext cx="1654810" cy="274320"/>
          </a:xfrm>
          <a:prstGeom prst="rect">
            <a:avLst/>
          </a:prstGeom>
        </p:spPr>
        <p:txBody>
          <a:bodyPr vert="horz" wrap="none" lIns="91435" tIns="45717" rIns="91435" bIns="45717" rtlCol="0" anchor="ctr">
            <a:spAutoFit/>
          </a:bodyPr>
          <a:lstStyle/>
          <a:p>
            <a:pPr algn="l"/>
            <a:r>
              <a:rPr lang="zh-CN" altLang="en-US" sz="1200" dirty="0">
                <a:solidFill>
                  <a:srgbClr val="999999"/>
                </a:solidFill>
                <a:cs typeface="+mn-ea"/>
                <a:sym typeface="+mn-lt"/>
              </a:rPr>
              <a:t>让图片具有</a:t>
            </a:r>
            <a:r>
              <a:rPr lang="en-US" altLang="zh-CN" sz="1200" dirty="0">
                <a:solidFill>
                  <a:srgbClr val="999999"/>
                </a:solidFill>
                <a:cs typeface="+mn-ea"/>
                <a:sym typeface="+mn-lt"/>
              </a:rPr>
              <a:t>“</a:t>
            </a:r>
            <a:r>
              <a:rPr lang="zh-CN" altLang="en-US" sz="1200" dirty="0">
                <a:solidFill>
                  <a:srgbClr val="999999"/>
                </a:solidFill>
                <a:cs typeface="+mn-ea"/>
                <a:sym typeface="+mn-lt"/>
              </a:rPr>
              <a:t>大片</a:t>
            </a:r>
            <a:r>
              <a:rPr lang="en-US" altLang="zh-CN" sz="1200" dirty="0">
                <a:solidFill>
                  <a:srgbClr val="999999"/>
                </a:solidFill>
                <a:cs typeface="+mn-ea"/>
                <a:sym typeface="+mn-lt"/>
              </a:rPr>
              <a:t>”</a:t>
            </a:r>
            <a:r>
              <a:rPr lang="zh-CN" altLang="en-US" sz="1200" dirty="0">
                <a:solidFill>
                  <a:srgbClr val="999999"/>
                </a:solidFill>
                <a:cs typeface="+mn-ea"/>
                <a:sym typeface="+mn-lt"/>
              </a:rPr>
              <a:t>特质</a:t>
            </a:r>
            <a:endParaRPr lang="zh-CN" altLang="en-US" sz="1200" dirty="0">
              <a:solidFill>
                <a:srgbClr val="999999"/>
              </a:solidFill>
              <a:cs typeface="+mn-ea"/>
              <a:sym typeface="+mn-lt"/>
            </a:endParaRPr>
          </a:p>
        </p:txBody>
      </p:sp>
      <p:sp>
        <p:nvSpPr>
          <p:cNvPr id="93" name="文本框 92"/>
          <p:cNvSpPr txBox="1"/>
          <p:nvPr userDrawn="1"/>
        </p:nvSpPr>
        <p:spPr>
          <a:xfrm>
            <a:off x="6419538" y="5226261"/>
            <a:ext cx="1849755" cy="274320"/>
          </a:xfrm>
          <a:prstGeom prst="rect">
            <a:avLst/>
          </a:prstGeom>
        </p:spPr>
        <p:txBody>
          <a:bodyPr vert="horz" wrap="none" lIns="91435" tIns="45717" rIns="91435" bIns="45717" rtlCol="0" anchor="ctr">
            <a:spAutoFit/>
          </a:bodyPr>
          <a:lstStyle/>
          <a:p>
            <a:pPr algn="l"/>
            <a:r>
              <a:rPr lang="zh-CN" altLang="en-US" sz="1200" dirty="0">
                <a:solidFill>
                  <a:srgbClr val="999999"/>
                </a:solidFill>
                <a:cs typeface="+mn-ea"/>
                <a:sym typeface="+mn-lt"/>
              </a:rPr>
              <a:t>一键统一</a:t>
            </a:r>
            <a:r>
              <a:rPr lang="en-US" altLang="zh-CN" sz="1200" dirty="0">
                <a:solidFill>
                  <a:srgbClr val="999999"/>
                </a:solidFill>
                <a:cs typeface="+mn-ea"/>
                <a:sym typeface="+mn-lt"/>
              </a:rPr>
              <a:t>PPT</a:t>
            </a:r>
            <a:r>
              <a:rPr lang="zh-CN" altLang="en-US" sz="1200" dirty="0">
                <a:solidFill>
                  <a:srgbClr val="999999"/>
                </a:solidFill>
                <a:cs typeface="+mn-ea"/>
                <a:sym typeface="+mn-lt"/>
              </a:rPr>
              <a:t>所有页字体</a:t>
            </a:r>
            <a:endParaRPr lang="zh-CN" altLang="en-US" sz="1200" dirty="0">
              <a:solidFill>
                <a:srgbClr val="999999"/>
              </a:solidFill>
              <a:cs typeface="+mn-ea"/>
              <a:sym typeface="+mn-lt"/>
            </a:endParaRPr>
          </a:p>
        </p:txBody>
      </p:sp>
      <p:sp>
        <p:nvSpPr>
          <p:cNvPr id="94" name="文本框 93"/>
          <p:cNvSpPr txBox="1"/>
          <p:nvPr userDrawn="1"/>
        </p:nvSpPr>
        <p:spPr>
          <a:xfrm>
            <a:off x="8837967" y="5226261"/>
            <a:ext cx="1392555" cy="274320"/>
          </a:xfrm>
          <a:prstGeom prst="rect">
            <a:avLst/>
          </a:prstGeom>
        </p:spPr>
        <p:txBody>
          <a:bodyPr vert="horz" wrap="none" lIns="91435" tIns="45717" rIns="91435" bIns="45717" rtlCol="0" anchor="ctr">
            <a:spAutoFit/>
          </a:bodyPr>
          <a:lstStyle/>
          <a:p>
            <a:pPr algn="l"/>
            <a:r>
              <a:rPr lang="zh-CN" altLang="en-US" sz="1200" dirty="0">
                <a:solidFill>
                  <a:srgbClr val="999999"/>
                </a:solidFill>
                <a:cs typeface="+mn-ea"/>
                <a:sym typeface="+mn-lt"/>
              </a:rPr>
              <a:t>快速精简</a:t>
            </a:r>
            <a:r>
              <a:rPr lang="en-US" altLang="zh-CN" sz="1200" dirty="0">
                <a:solidFill>
                  <a:srgbClr val="999999"/>
                </a:solidFill>
                <a:cs typeface="+mn-ea"/>
                <a:sym typeface="+mn-lt"/>
              </a:rPr>
              <a:t>PPT</a:t>
            </a:r>
            <a:r>
              <a:rPr lang="zh-CN" altLang="en-US" sz="1200" dirty="0">
                <a:solidFill>
                  <a:srgbClr val="999999"/>
                </a:solidFill>
                <a:cs typeface="+mn-ea"/>
                <a:sym typeface="+mn-lt"/>
              </a:rPr>
              <a:t>空间</a:t>
            </a:r>
            <a:endParaRPr lang="zh-CN" altLang="en-US" sz="1200" dirty="0">
              <a:solidFill>
                <a:srgbClr val="999999"/>
              </a:solidFill>
              <a:cs typeface="+mn-ea"/>
              <a:sym typeface="+mn-lt"/>
            </a:endParaRPr>
          </a:p>
        </p:txBody>
      </p:sp>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9449" y="4095097"/>
            <a:ext cx="609600" cy="609600"/>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37046" y="4095097"/>
            <a:ext cx="609600" cy="609600"/>
          </a:xfrm>
          <a:prstGeom prst="rect">
            <a:avLst/>
          </a:prstGeom>
        </p:spPr>
      </p:pic>
      <p:pic>
        <p:nvPicPr>
          <p:cNvPr id="18" name="图片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7646" y="4095097"/>
            <a:ext cx="609600" cy="609600"/>
          </a:xfrm>
          <a:prstGeom prst="rect">
            <a:avLst/>
          </a:prstGeom>
        </p:spPr>
      </p:pic>
      <p:pic>
        <p:nvPicPr>
          <p:cNvPr id="22" name="图片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157" y="4095097"/>
            <a:ext cx="609600" cy="609600"/>
          </a:xfrm>
          <a:prstGeom prst="rect">
            <a:avLst/>
          </a:prstGeom>
        </p:spPr>
      </p:pic>
      <p:pic>
        <p:nvPicPr>
          <p:cNvPr id="26" name="图片 2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180651" y="2552464"/>
            <a:ext cx="609600" cy="609600"/>
          </a:xfrm>
          <a:prstGeom prst="rect">
            <a:avLst/>
          </a:prstGeom>
        </p:spPr>
      </p:pic>
      <p:pic>
        <p:nvPicPr>
          <p:cNvPr id="29" name="图片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991894" y="2552464"/>
            <a:ext cx="609600" cy="609600"/>
          </a:xfrm>
          <a:prstGeom prst="rect">
            <a:avLst/>
          </a:prstGeom>
        </p:spPr>
      </p:pic>
      <p:pic>
        <p:nvPicPr>
          <p:cNvPr id="256" name="图片 25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24397" y="2552464"/>
            <a:ext cx="609600" cy="609600"/>
          </a:xfrm>
          <a:prstGeom prst="rect">
            <a:avLst/>
          </a:prstGeom>
        </p:spPr>
      </p:pic>
      <p:pic>
        <p:nvPicPr>
          <p:cNvPr id="258" name="图片 25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556736" y="2596420"/>
            <a:ext cx="609600" cy="609600"/>
          </a:xfrm>
          <a:prstGeom prst="rect">
            <a:avLst/>
          </a:prstGeom>
        </p:spPr>
      </p:pic>
      <p:sp>
        <p:nvSpPr>
          <p:cNvPr id="50" name="矩形 49"/>
          <p:cNvSpPr/>
          <p:nvPr userDrawn="1"/>
        </p:nvSpPr>
        <p:spPr>
          <a:xfrm>
            <a:off x="8797522" y="426033"/>
            <a:ext cx="1870478" cy="8420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2" name="图片 5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997112" y="426033"/>
            <a:ext cx="842088" cy="842088"/>
          </a:xfrm>
          <a:prstGeom prst="rect">
            <a:avLst/>
          </a:prstGeom>
        </p:spPr>
      </p:pic>
      <p:sp>
        <p:nvSpPr>
          <p:cNvPr id="53" name="文本框 52"/>
          <p:cNvSpPr txBox="1"/>
          <p:nvPr userDrawn="1"/>
        </p:nvSpPr>
        <p:spPr>
          <a:xfrm>
            <a:off x="2356932" y="455508"/>
            <a:ext cx="2206904" cy="520700"/>
          </a:xfrm>
          <a:prstGeom prst="rect">
            <a:avLst/>
          </a:prstGeom>
        </p:spPr>
        <p:txBody>
          <a:bodyPr vert="horz" wrap="square" lIns="91435" tIns="45717" rIns="91435" bIns="45717" rtlCol="0" anchor="ctr">
            <a:spAutoFit/>
          </a:bodyPr>
          <a:lstStyle/>
          <a:p>
            <a:pPr algn="l"/>
            <a:r>
              <a:rPr lang="en-US" altLang="zh-CN" sz="2800" dirty="0">
                <a:latin typeface="微软雅黑" panose="020B0503020204020204" pitchFamily="34" charset="-122"/>
                <a:ea typeface="微软雅黑" panose="020B0503020204020204" pitchFamily="34" charset="-122"/>
              </a:rPr>
              <a:t>Office</a:t>
            </a:r>
            <a:r>
              <a:rPr lang="zh-CN" altLang="en-US" sz="2800" dirty="0">
                <a:latin typeface="微软雅黑" panose="020B0503020204020204" pitchFamily="34" charset="-122"/>
                <a:ea typeface="微软雅黑" panose="020B0503020204020204" pitchFamily="34" charset="-122"/>
              </a:rPr>
              <a:t>助手</a:t>
            </a:r>
            <a:endParaRPr lang="zh-CN" altLang="en-US" sz="2800" dirty="0">
              <a:latin typeface="微软雅黑" panose="020B0503020204020204" pitchFamily="34" charset="-122"/>
              <a:ea typeface="微软雅黑" panose="020B0503020204020204" pitchFamily="34" charset="-122"/>
            </a:endParaRPr>
          </a:p>
        </p:txBody>
      </p:sp>
      <p:sp>
        <p:nvSpPr>
          <p:cNvPr id="54" name="文本框 53"/>
          <p:cNvSpPr txBox="1"/>
          <p:nvPr userDrawn="1"/>
        </p:nvSpPr>
        <p:spPr>
          <a:xfrm>
            <a:off x="2394256" y="961515"/>
            <a:ext cx="1761490" cy="305435"/>
          </a:xfrm>
          <a:prstGeom prst="rect">
            <a:avLst/>
          </a:prstGeom>
        </p:spPr>
        <p:txBody>
          <a:bodyPr vert="horz" wrap="none" lIns="91435" tIns="45717" rIns="91435" bIns="45717" rtlCol="0" anchor="ctr">
            <a:spAutoFit/>
          </a:bodyPr>
          <a:lstStyle/>
          <a:p>
            <a:pPr algn="l"/>
            <a:r>
              <a:rPr lang="zh-CN" altLang="en-US" sz="1400" dirty="0">
                <a:solidFill>
                  <a:srgbClr val="666666"/>
                </a:solidFill>
                <a:latin typeface="微软雅黑" panose="020B0503020204020204" pitchFamily="34" charset="-122"/>
                <a:ea typeface="微软雅黑" panose="020B0503020204020204" pitchFamily="34" charset="-122"/>
              </a:rPr>
              <a:t>强大的</a:t>
            </a:r>
            <a:r>
              <a:rPr lang="en-US" altLang="zh-CN" sz="1400" dirty="0">
                <a:solidFill>
                  <a:srgbClr val="666666"/>
                </a:solidFill>
                <a:latin typeface="微软雅黑" panose="020B0503020204020204" pitchFamily="34" charset="-122"/>
                <a:ea typeface="微软雅黑" panose="020B0503020204020204" pitchFamily="34" charset="-122"/>
              </a:rPr>
              <a:t>PPT</a:t>
            </a:r>
            <a:r>
              <a:rPr lang="zh-CN" altLang="en-US" sz="1400" dirty="0">
                <a:solidFill>
                  <a:srgbClr val="666666"/>
                </a:solidFill>
                <a:latin typeface="微软雅黑" panose="020B0503020204020204" pitchFamily="34" charset="-122"/>
                <a:ea typeface="微软雅黑" panose="020B0503020204020204" pitchFamily="34" charset="-122"/>
              </a:rPr>
              <a:t>设计工具</a:t>
            </a:r>
            <a:endParaRPr lang="zh-CN" altLang="en-US" sz="1400" dirty="0">
              <a:solidFill>
                <a:srgbClr val="666666"/>
              </a:solidFill>
              <a:latin typeface="微软雅黑" panose="020B0503020204020204" pitchFamily="34" charset="-122"/>
              <a:ea typeface="微软雅黑" panose="020B0503020204020204" pitchFamily="34" charset="-122"/>
            </a:endParaRPr>
          </a:p>
        </p:txBody>
      </p:sp>
      <p:sp>
        <p:nvSpPr>
          <p:cNvPr id="55" name="文本框 54"/>
          <p:cNvSpPr txBox="1"/>
          <p:nvPr userDrawn="1"/>
        </p:nvSpPr>
        <p:spPr>
          <a:xfrm>
            <a:off x="8797522" y="466866"/>
            <a:ext cx="1870478" cy="735965"/>
          </a:xfrm>
          <a:prstGeom prst="rect">
            <a:avLst/>
          </a:prstGeom>
          <a:solidFill>
            <a:schemeClr val="bg1"/>
          </a:solidFill>
        </p:spPr>
        <p:txBody>
          <a:bodyPr vert="horz" wrap="square" lIns="91435" tIns="45717" rIns="91435" bIns="45717" rtlCol="0" anchor="t">
            <a:spAutoFit/>
          </a:bodyPr>
          <a:lstStyle/>
          <a:p>
            <a:pPr lvl="0" algn="ctr">
              <a:lnSpc>
                <a:spcPct val="150000"/>
              </a:lnSpc>
            </a:pPr>
            <a:r>
              <a:rPr lang="zh-CN" altLang="en-US" sz="1400" dirty="0">
                <a:solidFill>
                  <a:srgbClr val="999999"/>
                </a:solidFill>
              </a:rPr>
              <a:t>关注官方公众号</a:t>
            </a:r>
            <a:endParaRPr lang="en-US" altLang="zh-CN" sz="1400" dirty="0">
              <a:solidFill>
                <a:srgbClr val="999999"/>
              </a:solidFill>
            </a:endParaRPr>
          </a:p>
          <a:p>
            <a:pPr lvl="0" algn="ctr">
              <a:lnSpc>
                <a:spcPct val="150000"/>
              </a:lnSpc>
            </a:pPr>
            <a:r>
              <a:rPr lang="zh-CN" altLang="en-US" sz="1400" dirty="0">
                <a:solidFill>
                  <a:srgbClr val="999999"/>
                </a:solidFill>
              </a:rPr>
              <a:t>解锁更多办公技能</a:t>
            </a:r>
            <a:endParaRPr lang="zh-CN" altLang="en-US" sz="1400" dirty="0">
              <a:solidFill>
                <a:srgbClr val="999999"/>
              </a:solidFill>
            </a:endParaRPr>
          </a:p>
        </p:txBody>
      </p:sp>
      <p:pic>
        <p:nvPicPr>
          <p:cNvPr id="2" name="图片 1"/>
          <p:cNvPicPr>
            <a:picLocks noChangeAspect="1"/>
          </p:cNvPicPr>
          <p:nvPr userDrawn="1"/>
        </p:nvPicPr>
        <p:blipFill>
          <a:blip r:embed="rId12"/>
          <a:stretch>
            <a:fillRect/>
          </a:stretch>
        </p:blipFill>
        <p:spPr>
          <a:xfrm>
            <a:off x="1515110" y="475615"/>
            <a:ext cx="792480" cy="792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宣传页2">
    <p:spTree>
      <p:nvGrpSpPr>
        <p:cNvPr id="1" name=""/>
        <p:cNvGrpSpPr/>
        <p:nvPr/>
      </p:nvGrpSpPr>
      <p:grpSpPr>
        <a:xfrm>
          <a:off x="0" y="0"/>
          <a:ext cx="0" cy="0"/>
          <a:chOff x="0" y="0"/>
          <a:chExt cx="0" cy="0"/>
        </a:xfrm>
      </p:grpSpPr>
      <p:pic>
        <p:nvPicPr>
          <p:cNvPr id="23" name="图片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矩形 48"/>
          <p:cNvSpPr/>
          <p:nvPr userDrawn="1"/>
        </p:nvSpPr>
        <p:spPr>
          <a:xfrm>
            <a:off x="1524000" y="1586203"/>
            <a:ext cx="9144000" cy="4702629"/>
          </a:xfrm>
          <a:prstGeom prst="rect">
            <a:avLst/>
          </a:prstGeom>
          <a:solidFill>
            <a:schemeClr val="bg1"/>
          </a:solidFill>
          <a:ln>
            <a:noFill/>
          </a:ln>
          <a:effectLst>
            <a:outerShdw blurRad="50800" dist="508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50" name="直接连接符 49"/>
          <p:cNvCxnSpPr/>
          <p:nvPr userDrawn="1"/>
        </p:nvCxnSpPr>
        <p:spPr>
          <a:xfrm>
            <a:off x="1524000" y="2152459"/>
            <a:ext cx="9144000"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52" name="矩形 51"/>
          <p:cNvSpPr/>
          <p:nvPr userDrawn="1"/>
        </p:nvSpPr>
        <p:spPr>
          <a:xfrm>
            <a:off x="1524000" y="1602857"/>
            <a:ext cx="9144000" cy="549602"/>
          </a:xfrm>
          <a:prstGeom prst="rect">
            <a:avLst/>
          </a:pr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p>
        </p:txBody>
      </p:sp>
      <p:sp>
        <p:nvSpPr>
          <p:cNvPr id="53" name="文本框 52"/>
          <p:cNvSpPr txBox="1"/>
          <p:nvPr userDrawn="1"/>
        </p:nvSpPr>
        <p:spPr>
          <a:xfrm>
            <a:off x="4157007" y="1681426"/>
            <a:ext cx="3839210" cy="367030"/>
          </a:xfrm>
          <a:prstGeom prst="rect">
            <a:avLst/>
          </a:prstGeom>
        </p:spPr>
        <p:txBody>
          <a:bodyPr vert="horz" wrap="none" lIns="91435" tIns="45717" rIns="91435" bIns="45717" rtlCol="0" anchor="ctr">
            <a:spAutoFit/>
          </a:bodyPr>
          <a:lstStyle/>
          <a:p>
            <a:r>
              <a:rPr lang="zh-CN" altLang="en-US" dirty="0">
                <a:solidFill>
                  <a:srgbClr val="666666"/>
                </a:solidFill>
                <a:latin typeface="+mn-lt"/>
                <a:ea typeface="+mn-ea"/>
                <a:cs typeface="+mn-ea"/>
                <a:sym typeface="+mn-lt"/>
              </a:rPr>
              <a:t>丰富的内容库，让你随时迸发灵感！</a:t>
            </a:r>
            <a:endParaRPr lang="zh-CN" altLang="en-US" dirty="0">
              <a:solidFill>
                <a:srgbClr val="666666"/>
              </a:solidFill>
              <a:latin typeface="+mn-lt"/>
              <a:ea typeface="+mn-ea"/>
              <a:cs typeface="+mn-ea"/>
              <a:sym typeface="+mn-lt"/>
            </a:endParaRPr>
          </a:p>
        </p:txBody>
      </p:sp>
      <p:sp>
        <p:nvSpPr>
          <p:cNvPr id="54" name="文本框 53"/>
          <p:cNvSpPr txBox="1"/>
          <p:nvPr userDrawn="1"/>
        </p:nvSpPr>
        <p:spPr>
          <a:xfrm>
            <a:off x="2320092" y="3288510"/>
            <a:ext cx="8674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案例库</a:t>
            </a:r>
            <a:endParaRPr lang="zh-CN" altLang="en-US" dirty="0">
              <a:latin typeface="+mn-lt"/>
              <a:ea typeface="+mn-ea"/>
              <a:cs typeface="+mn-ea"/>
              <a:sym typeface="+mn-lt"/>
            </a:endParaRPr>
          </a:p>
        </p:txBody>
      </p:sp>
      <p:sp>
        <p:nvSpPr>
          <p:cNvPr id="55" name="文本框 54"/>
          <p:cNvSpPr txBox="1"/>
          <p:nvPr userDrawn="1"/>
        </p:nvSpPr>
        <p:spPr>
          <a:xfrm>
            <a:off x="4579240" y="3288510"/>
            <a:ext cx="877163" cy="367030"/>
          </a:xfrm>
          <a:prstGeom prst="rect">
            <a:avLst/>
          </a:prstGeom>
        </p:spPr>
        <p:txBody>
          <a:bodyPr vert="horz" wrap="square" lIns="91435" tIns="45717" rIns="91435" bIns="45717" rtlCol="0" anchor="ctr">
            <a:spAutoFit/>
          </a:bodyPr>
          <a:lstStyle/>
          <a:p>
            <a:r>
              <a:rPr lang="zh-CN" altLang="en-US" dirty="0">
                <a:latin typeface="+mn-lt"/>
                <a:ea typeface="+mn-ea"/>
                <a:cs typeface="+mn-ea"/>
                <a:sym typeface="+mn-lt"/>
              </a:rPr>
              <a:t>插图库</a:t>
            </a:r>
            <a:endParaRPr lang="zh-CN" altLang="en-US" dirty="0">
              <a:latin typeface="+mn-lt"/>
              <a:ea typeface="+mn-ea"/>
              <a:cs typeface="+mn-ea"/>
              <a:sym typeface="+mn-lt"/>
            </a:endParaRPr>
          </a:p>
        </p:txBody>
      </p:sp>
      <p:sp>
        <p:nvSpPr>
          <p:cNvPr id="56" name="文本框 55"/>
          <p:cNvSpPr txBox="1"/>
          <p:nvPr userDrawn="1"/>
        </p:nvSpPr>
        <p:spPr>
          <a:xfrm>
            <a:off x="6878704" y="3288509"/>
            <a:ext cx="8674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色彩库</a:t>
            </a:r>
            <a:endParaRPr lang="zh-CN" altLang="en-US" dirty="0">
              <a:latin typeface="+mn-lt"/>
              <a:ea typeface="+mn-ea"/>
              <a:cs typeface="+mn-ea"/>
              <a:sym typeface="+mn-lt"/>
            </a:endParaRPr>
          </a:p>
        </p:txBody>
      </p:sp>
      <p:sp>
        <p:nvSpPr>
          <p:cNvPr id="57" name="文本框 56"/>
          <p:cNvSpPr txBox="1"/>
          <p:nvPr userDrawn="1"/>
        </p:nvSpPr>
        <p:spPr>
          <a:xfrm>
            <a:off x="9085514" y="3290568"/>
            <a:ext cx="8674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图标库</a:t>
            </a:r>
            <a:endParaRPr lang="zh-CN" altLang="en-US" dirty="0">
              <a:latin typeface="+mn-lt"/>
              <a:ea typeface="+mn-ea"/>
              <a:cs typeface="+mn-ea"/>
              <a:sym typeface="+mn-lt"/>
            </a:endParaRPr>
          </a:p>
        </p:txBody>
      </p:sp>
      <p:sp>
        <p:nvSpPr>
          <p:cNvPr id="58" name="文本框 57"/>
          <p:cNvSpPr txBox="1"/>
          <p:nvPr userDrawn="1"/>
        </p:nvSpPr>
        <p:spPr>
          <a:xfrm>
            <a:off x="2328889" y="4787187"/>
            <a:ext cx="8674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图片库</a:t>
            </a:r>
            <a:endParaRPr lang="zh-CN" altLang="en-US" dirty="0">
              <a:latin typeface="+mn-lt"/>
              <a:ea typeface="+mn-ea"/>
              <a:cs typeface="+mn-ea"/>
              <a:sym typeface="+mn-lt"/>
            </a:endParaRPr>
          </a:p>
        </p:txBody>
      </p:sp>
      <p:sp>
        <p:nvSpPr>
          <p:cNvPr id="59" name="文本框 58"/>
          <p:cNvSpPr txBox="1"/>
          <p:nvPr userDrawn="1"/>
        </p:nvSpPr>
        <p:spPr>
          <a:xfrm>
            <a:off x="4504383" y="4787187"/>
            <a:ext cx="10960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逻辑图表</a:t>
            </a:r>
            <a:endParaRPr lang="zh-CN" altLang="en-US" dirty="0">
              <a:latin typeface="+mn-lt"/>
              <a:ea typeface="+mn-ea"/>
              <a:cs typeface="+mn-ea"/>
              <a:sym typeface="+mn-lt"/>
            </a:endParaRPr>
          </a:p>
        </p:txBody>
      </p:sp>
      <p:sp>
        <p:nvSpPr>
          <p:cNvPr id="60" name="文本框 59"/>
          <p:cNvSpPr txBox="1"/>
          <p:nvPr userDrawn="1"/>
        </p:nvSpPr>
        <p:spPr>
          <a:xfrm>
            <a:off x="6800251" y="4787186"/>
            <a:ext cx="10960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数据图表</a:t>
            </a:r>
            <a:endParaRPr lang="zh-CN" altLang="en-US" dirty="0">
              <a:latin typeface="+mn-lt"/>
              <a:ea typeface="+mn-ea"/>
              <a:cs typeface="+mn-ea"/>
              <a:sym typeface="+mn-lt"/>
            </a:endParaRPr>
          </a:p>
        </p:txBody>
      </p:sp>
      <p:sp>
        <p:nvSpPr>
          <p:cNvPr id="61" name="文本框 60"/>
          <p:cNvSpPr txBox="1"/>
          <p:nvPr userDrawn="1"/>
        </p:nvSpPr>
        <p:spPr>
          <a:xfrm>
            <a:off x="9103264" y="4789245"/>
            <a:ext cx="867410" cy="367030"/>
          </a:xfrm>
          <a:prstGeom prst="rect">
            <a:avLst/>
          </a:prstGeom>
        </p:spPr>
        <p:txBody>
          <a:bodyPr vert="horz" wrap="none" lIns="91435" tIns="45717" rIns="91435" bIns="45717" rtlCol="0" anchor="ctr">
            <a:spAutoFit/>
          </a:bodyPr>
          <a:lstStyle/>
          <a:p>
            <a:r>
              <a:rPr lang="zh-CN" altLang="en-US" dirty="0">
                <a:latin typeface="+mn-lt"/>
                <a:ea typeface="+mn-ea"/>
                <a:cs typeface="+mn-ea"/>
                <a:sym typeface="+mn-lt"/>
              </a:rPr>
              <a:t>主题库</a:t>
            </a:r>
            <a:endParaRPr lang="zh-CN" altLang="en-US" dirty="0">
              <a:latin typeface="+mn-lt"/>
              <a:ea typeface="+mn-ea"/>
              <a:cs typeface="+mn-ea"/>
              <a:sym typeface="+mn-lt"/>
            </a:endParaRPr>
          </a:p>
        </p:txBody>
      </p:sp>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6974" y="2580054"/>
            <a:ext cx="609600" cy="609600"/>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89147" y="2569352"/>
            <a:ext cx="609600" cy="609600"/>
          </a:xfrm>
          <a:prstGeom prst="rect">
            <a:avLst/>
          </a:prstGeom>
        </p:spPr>
      </p:pic>
      <p:pic>
        <p:nvPicPr>
          <p:cNvPr id="41" name="111_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37045" y="2580054"/>
            <a:ext cx="609600" cy="609600"/>
          </a:xfrm>
          <a:prstGeom prst="rect">
            <a:avLst/>
          </a:prstGeom>
        </p:spPr>
      </p:pic>
      <p:pic>
        <p:nvPicPr>
          <p:cNvPr id="42" name="111_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62670" y="4095941"/>
            <a:ext cx="609600" cy="609600"/>
          </a:xfrm>
          <a:prstGeom prst="rect">
            <a:avLst/>
          </a:prstGeom>
        </p:spPr>
      </p:pic>
      <p:pic>
        <p:nvPicPr>
          <p:cNvPr id="43" name="111_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9604" y="4095941"/>
            <a:ext cx="609600" cy="609600"/>
          </a:xfrm>
          <a:prstGeom prst="rect">
            <a:avLst/>
          </a:prstGeom>
        </p:spPr>
      </p:pic>
      <p:pic>
        <p:nvPicPr>
          <p:cNvPr id="45" name="111_3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51461" y="2580054"/>
            <a:ext cx="609600" cy="609600"/>
          </a:xfrm>
          <a:prstGeom prst="rect">
            <a:avLst/>
          </a:prstGeom>
        </p:spPr>
      </p:pic>
      <p:pic>
        <p:nvPicPr>
          <p:cNvPr id="46" name="图片 4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237045" y="4095941"/>
            <a:ext cx="609600" cy="609600"/>
          </a:xfrm>
          <a:prstGeom prst="rect">
            <a:avLst/>
          </a:prstGeom>
        </p:spPr>
      </p:pic>
      <p:pic>
        <p:nvPicPr>
          <p:cNvPr id="24" name="图片 2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049449" y="4095941"/>
            <a:ext cx="609600" cy="609600"/>
          </a:xfrm>
          <a:prstGeom prst="rect">
            <a:avLst/>
          </a:prstGeom>
        </p:spPr>
      </p:pic>
      <p:sp>
        <p:nvSpPr>
          <p:cNvPr id="62" name="矩形 61"/>
          <p:cNvSpPr/>
          <p:nvPr userDrawn="1"/>
        </p:nvSpPr>
        <p:spPr>
          <a:xfrm>
            <a:off x="8797522" y="426033"/>
            <a:ext cx="1870478" cy="8420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4" name="图片 6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997112" y="426033"/>
            <a:ext cx="842088" cy="842088"/>
          </a:xfrm>
          <a:prstGeom prst="rect">
            <a:avLst/>
          </a:prstGeom>
        </p:spPr>
      </p:pic>
      <p:sp>
        <p:nvSpPr>
          <p:cNvPr id="65" name="文本框 64"/>
          <p:cNvSpPr txBox="1"/>
          <p:nvPr userDrawn="1"/>
        </p:nvSpPr>
        <p:spPr>
          <a:xfrm>
            <a:off x="2356932" y="455508"/>
            <a:ext cx="2206904" cy="520700"/>
          </a:xfrm>
          <a:prstGeom prst="rect">
            <a:avLst/>
          </a:prstGeom>
        </p:spPr>
        <p:txBody>
          <a:bodyPr vert="horz" wrap="square" lIns="91435" tIns="45717" rIns="91435" bIns="45717" rtlCol="0" anchor="ctr">
            <a:spAutoFit/>
          </a:bodyPr>
          <a:lstStyle/>
          <a:p>
            <a:pPr algn="l"/>
            <a:r>
              <a:rPr lang="en-US" altLang="zh-CN" sz="2800" dirty="0">
                <a:latin typeface="微软雅黑" panose="020B0503020204020204" pitchFamily="34" charset="-122"/>
                <a:ea typeface="微软雅黑" panose="020B0503020204020204" pitchFamily="34" charset="-122"/>
              </a:rPr>
              <a:t>Office</a:t>
            </a:r>
            <a:r>
              <a:rPr lang="zh-CN" altLang="en-US" sz="2800" dirty="0">
                <a:latin typeface="微软雅黑" panose="020B0503020204020204" pitchFamily="34" charset="-122"/>
                <a:ea typeface="微软雅黑" panose="020B0503020204020204" pitchFamily="34" charset="-122"/>
              </a:rPr>
              <a:t>助手</a:t>
            </a:r>
            <a:endParaRPr lang="zh-CN" altLang="en-US" sz="2800" dirty="0">
              <a:latin typeface="微软雅黑" panose="020B0503020204020204" pitchFamily="34" charset="-122"/>
              <a:ea typeface="微软雅黑" panose="020B0503020204020204" pitchFamily="34" charset="-122"/>
            </a:endParaRPr>
          </a:p>
        </p:txBody>
      </p:sp>
      <p:sp>
        <p:nvSpPr>
          <p:cNvPr id="66" name="文本框 65"/>
          <p:cNvSpPr txBox="1"/>
          <p:nvPr userDrawn="1"/>
        </p:nvSpPr>
        <p:spPr>
          <a:xfrm>
            <a:off x="2394256" y="961515"/>
            <a:ext cx="1761490" cy="305435"/>
          </a:xfrm>
          <a:prstGeom prst="rect">
            <a:avLst/>
          </a:prstGeom>
        </p:spPr>
        <p:txBody>
          <a:bodyPr vert="horz" wrap="none" lIns="91435" tIns="45717" rIns="91435" bIns="45717" rtlCol="0" anchor="ctr">
            <a:spAutoFit/>
          </a:bodyPr>
          <a:lstStyle/>
          <a:p>
            <a:pPr algn="l"/>
            <a:r>
              <a:rPr lang="zh-CN" altLang="en-US" sz="1400" dirty="0">
                <a:solidFill>
                  <a:srgbClr val="666666"/>
                </a:solidFill>
                <a:latin typeface="微软雅黑" panose="020B0503020204020204" pitchFamily="34" charset="-122"/>
                <a:ea typeface="微软雅黑" panose="020B0503020204020204" pitchFamily="34" charset="-122"/>
              </a:rPr>
              <a:t>强大的</a:t>
            </a:r>
            <a:r>
              <a:rPr lang="en-US" altLang="zh-CN" sz="1400" dirty="0">
                <a:solidFill>
                  <a:srgbClr val="666666"/>
                </a:solidFill>
                <a:latin typeface="微软雅黑" panose="020B0503020204020204" pitchFamily="34" charset="-122"/>
                <a:ea typeface="微软雅黑" panose="020B0503020204020204" pitchFamily="34" charset="-122"/>
              </a:rPr>
              <a:t>PPT</a:t>
            </a:r>
            <a:r>
              <a:rPr lang="zh-CN" altLang="en-US" sz="1400" dirty="0">
                <a:solidFill>
                  <a:srgbClr val="666666"/>
                </a:solidFill>
                <a:latin typeface="微软雅黑" panose="020B0503020204020204" pitchFamily="34" charset="-122"/>
                <a:ea typeface="微软雅黑" panose="020B0503020204020204" pitchFamily="34" charset="-122"/>
              </a:rPr>
              <a:t>设计工具</a:t>
            </a:r>
            <a:endParaRPr lang="zh-CN" altLang="en-US" sz="1400" dirty="0">
              <a:solidFill>
                <a:srgbClr val="666666"/>
              </a:solidFill>
              <a:latin typeface="微软雅黑" panose="020B0503020204020204" pitchFamily="34" charset="-122"/>
              <a:ea typeface="微软雅黑" panose="020B0503020204020204" pitchFamily="34" charset="-122"/>
            </a:endParaRPr>
          </a:p>
        </p:txBody>
      </p:sp>
      <p:sp>
        <p:nvSpPr>
          <p:cNvPr id="67" name="文本框 66"/>
          <p:cNvSpPr txBox="1"/>
          <p:nvPr userDrawn="1"/>
        </p:nvSpPr>
        <p:spPr>
          <a:xfrm>
            <a:off x="8797522" y="466866"/>
            <a:ext cx="1870478" cy="735965"/>
          </a:xfrm>
          <a:prstGeom prst="rect">
            <a:avLst/>
          </a:prstGeom>
          <a:solidFill>
            <a:schemeClr val="bg1"/>
          </a:solidFill>
        </p:spPr>
        <p:txBody>
          <a:bodyPr vert="horz" wrap="square" lIns="91435" tIns="45717" rIns="91435" bIns="45717" rtlCol="0" anchor="t">
            <a:spAutoFit/>
          </a:bodyPr>
          <a:lstStyle/>
          <a:p>
            <a:pPr lvl="0" algn="ctr">
              <a:lnSpc>
                <a:spcPct val="150000"/>
              </a:lnSpc>
            </a:pPr>
            <a:r>
              <a:rPr lang="zh-CN" altLang="en-US" sz="1400" dirty="0">
                <a:solidFill>
                  <a:srgbClr val="999999"/>
                </a:solidFill>
              </a:rPr>
              <a:t>关注官方公众号</a:t>
            </a:r>
            <a:endParaRPr lang="en-US" altLang="zh-CN" sz="1400" dirty="0">
              <a:solidFill>
                <a:srgbClr val="999999"/>
              </a:solidFill>
            </a:endParaRPr>
          </a:p>
          <a:p>
            <a:pPr lvl="0" algn="ctr">
              <a:lnSpc>
                <a:spcPct val="150000"/>
              </a:lnSpc>
            </a:pPr>
            <a:r>
              <a:rPr lang="zh-CN" altLang="en-US" sz="1400" dirty="0">
                <a:solidFill>
                  <a:srgbClr val="999999"/>
                </a:solidFill>
              </a:rPr>
              <a:t>解锁更多办公技能</a:t>
            </a:r>
            <a:endParaRPr lang="zh-CN" altLang="en-US" sz="1400" dirty="0">
              <a:solidFill>
                <a:srgbClr val="999999"/>
              </a:solidFill>
            </a:endParaRPr>
          </a:p>
        </p:txBody>
      </p:sp>
      <p:pic>
        <p:nvPicPr>
          <p:cNvPr id="2" name="图片 1"/>
          <p:cNvPicPr>
            <a:picLocks noChangeAspect="1"/>
          </p:cNvPicPr>
          <p:nvPr userDrawn="1"/>
        </p:nvPicPr>
        <p:blipFill>
          <a:blip r:embed="rId12"/>
          <a:stretch>
            <a:fillRect/>
          </a:stretch>
        </p:blipFill>
        <p:spPr>
          <a:xfrm>
            <a:off x="1515110" y="475615"/>
            <a:ext cx="792480" cy="792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slideLayout" Target="../slideLayouts/slideLayout2.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2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GIF"/><Relationship Id="rId1"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6.xml"/><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1.xml"/><Relationship Id="rId1" Type="http://schemas.openxmlformats.org/officeDocument/2006/relationships/image" Target="../media/image39.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1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3.xml"/><Relationship Id="rId1"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4.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5.xml"/><Relationship Id="rId4" Type="http://schemas.openxmlformats.org/officeDocument/2006/relationships/image" Target="../media/image25.png"/><Relationship Id="rId3" Type="http://schemas.openxmlformats.org/officeDocument/2006/relationships/tags" Target="../tags/tag64.xml"/><Relationship Id="rId2" Type="http://schemas.openxmlformats.org/officeDocument/2006/relationships/image" Target="../media/image24.png"/><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5.xml"/><Relationship Id="rId1" Type="http://schemas.openxmlformats.org/officeDocument/2006/relationships/image" Target="../media/image44.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image" Target="../media/image45.jpeg"/></Relationships>
</file>

<file path=ppt/slides/_rels/slide22.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3" Type="http://schemas.openxmlformats.org/officeDocument/2006/relationships/slideLayout" Target="../slideLayouts/slideLayout7.xml"/><Relationship Id="rId22" Type="http://schemas.openxmlformats.org/officeDocument/2006/relationships/tags" Target="../tags/tag142.xml"/><Relationship Id="rId21" Type="http://schemas.openxmlformats.org/officeDocument/2006/relationships/tags" Target="../tags/tag141.xml"/><Relationship Id="rId20" Type="http://schemas.openxmlformats.org/officeDocument/2006/relationships/tags" Target="../tags/tag140.xml"/><Relationship Id="rId2" Type="http://schemas.openxmlformats.org/officeDocument/2006/relationships/tags" Target="../tags/tag122.xml"/><Relationship Id="rId19" Type="http://schemas.openxmlformats.org/officeDocument/2006/relationships/tags" Target="../tags/tag139.xml"/><Relationship Id="rId18" Type="http://schemas.openxmlformats.org/officeDocument/2006/relationships/tags" Target="../tags/tag138.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1.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0.xml"/><Relationship Id="rId1"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1.xml"/><Relationship Id="rId1"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2.xml"/><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image" Target="../media/image2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8.xml"/><Relationship Id="rId2" Type="http://schemas.openxmlformats.org/officeDocument/2006/relationships/image" Target="../media/image28.png"/><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9.xml"/><Relationship Id="rId2" Type="http://schemas.openxmlformats.org/officeDocument/2006/relationships/image" Target="../media/image30.png"/><Relationship Id="rId1" Type="http://schemas.openxmlformats.org/officeDocument/2006/relationships/image" Target="../media/image29.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0.xml"/><Relationship Id="rId2" Type="http://schemas.openxmlformats.org/officeDocument/2006/relationships/image" Target="../media/image32.png"/><Relationship Id="rId1" Type="http://schemas.openxmlformats.org/officeDocument/2006/relationships/image" Target="../media/image3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1.xml"/><Relationship Id="rId2" Type="http://schemas.openxmlformats.org/officeDocument/2006/relationships/image" Target="../media/image34.png"/><Relationship Id="rId1" Type="http://schemas.openxmlformats.org/officeDocument/2006/relationships/image" Target="../media/image33.png"/></Relationships>
</file>

<file path=ppt/slides/_rels/slide8.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4" Type="http://schemas.openxmlformats.org/officeDocument/2006/relationships/slideLayout" Target="../slideLayouts/slideLayout7.xml"/><Relationship Id="rId33" Type="http://schemas.openxmlformats.org/officeDocument/2006/relationships/tags" Target="../tags/tag104.xml"/><Relationship Id="rId32" Type="http://schemas.openxmlformats.org/officeDocument/2006/relationships/tags" Target="../tags/tag103.xml"/><Relationship Id="rId31" Type="http://schemas.openxmlformats.org/officeDocument/2006/relationships/tags" Target="../tags/tag102.xml"/><Relationship Id="rId30" Type="http://schemas.openxmlformats.org/officeDocument/2006/relationships/tags" Target="../tags/tag101.xml"/><Relationship Id="rId3" Type="http://schemas.openxmlformats.org/officeDocument/2006/relationships/tags" Target="../tags/tag74.xml"/><Relationship Id="rId29" Type="http://schemas.openxmlformats.org/officeDocument/2006/relationships/tags" Target="../tags/tag100.xml"/><Relationship Id="rId28" Type="http://schemas.openxmlformats.org/officeDocument/2006/relationships/tags" Target="../tags/tag99.xml"/><Relationship Id="rId27" Type="http://schemas.openxmlformats.org/officeDocument/2006/relationships/tags" Target="../tags/tag98.xml"/><Relationship Id="rId26" Type="http://schemas.openxmlformats.org/officeDocument/2006/relationships/tags" Target="../tags/tag97.xml"/><Relationship Id="rId25" Type="http://schemas.openxmlformats.org/officeDocument/2006/relationships/tags" Target="../tags/tag96.xml"/><Relationship Id="rId24" Type="http://schemas.openxmlformats.org/officeDocument/2006/relationships/tags" Target="../tags/tag95.xml"/><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tags" Target="../tags/tag73.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5.xml"/><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6389"/>
        </a:solidFill>
        <a:effectLst/>
      </p:bgPr>
    </p:bg>
    <p:spTree>
      <p:nvGrpSpPr>
        <p:cNvPr id="1" name=""/>
        <p:cNvGrpSpPr/>
        <p:nvPr/>
      </p:nvGrpSpPr>
      <p:grpSpPr>
        <a:xfrm>
          <a:off x="0" y="0"/>
          <a:ext cx="0" cy="0"/>
          <a:chOff x="0" y="0"/>
          <a:chExt cx="0" cy="0"/>
        </a:xfrm>
      </p:grpSpPr>
      <p:sp>
        <p:nvSpPr>
          <p:cNvPr id="10" name="矩形 9"/>
          <p:cNvSpPr/>
          <p:nvPr/>
        </p:nvSpPr>
        <p:spPr>
          <a:xfrm>
            <a:off x="-85638" y="15875"/>
            <a:ext cx="12363275" cy="695306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H00B0608"/>
          <p:cNvPicPr>
            <a:picLocks noChangeAspect="1"/>
          </p:cNvPicPr>
          <p:nvPr/>
        </p:nvPicPr>
        <p:blipFill>
          <a:blip r:embed="rId1">
            <a:alphaModFix amt="86000"/>
          </a:blip>
          <a:srcRect t="37037" b="14676"/>
          <a:stretch>
            <a:fillRect/>
          </a:stretch>
        </p:blipFill>
        <p:spPr>
          <a:xfrm>
            <a:off x="-85638" y="3673475"/>
            <a:ext cx="12363275" cy="3295461"/>
          </a:xfrm>
          <a:prstGeom prst="rect">
            <a:avLst/>
          </a:prstGeom>
        </p:spPr>
      </p:pic>
      <p:sp>
        <p:nvSpPr>
          <p:cNvPr id="2" name="文本框 1"/>
          <p:cNvSpPr txBox="1"/>
          <p:nvPr/>
        </p:nvSpPr>
        <p:spPr>
          <a:xfrm>
            <a:off x="3041650" y="2465070"/>
            <a:ext cx="7220585" cy="521970"/>
          </a:xfrm>
          <a:prstGeom prst="rect">
            <a:avLst/>
          </a:prstGeom>
          <a:noFill/>
        </p:spPr>
        <p:txBody>
          <a:bodyPr wrap="square" rtlCol="0">
            <a:spAutoFit/>
          </a:bodyPr>
          <a:lstStyle/>
          <a:p>
            <a:r>
              <a:rPr lang="zh-CN" altLang="en-US" sz="2800" dirty="0">
                <a:solidFill>
                  <a:srgbClr val="FAFAFA"/>
                </a:solidFill>
                <a:uFillTx/>
                <a:latin typeface="微软雅黑" panose="020B0503020204020204" pitchFamily="34" charset="-122"/>
                <a:ea typeface="微软雅黑" panose="020B0503020204020204" pitchFamily="34" charset="-122"/>
              </a:rPr>
              <a:t>苏州工业园区星海实验中学</a:t>
            </a:r>
            <a:r>
              <a:rPr lang="en-US" altLang="zh-CN" sz="2800" dirty="0">
                <a:solidFill>
                  <a:srgbClr val="FAFAFA"/>
                </a:solidFill>
                <a:uFillTx/>
                <a:latin typeface="微软雅黑" panose="020B0503020204020204" pitchFamily="34" charset="-122"/>
                <a:ea typeface="微软雅黑" panose="020B0503020204020204" pitchFamily="34" charset="-122"/>
              </a:rPr>
              <a:t>     </a:t>
            </a:r>
            <a:r>
              <a:rPr lang="zh-CN" sz="2800" dirty="0">
                <a:solidFill>
                  <a:schemeClr val="bg1"/>
                </a:solidFill>
                <a:latin typeface="Arial" panose="020B0604020202020204" pitchFamily="34" charset="0"/>
                <a:ea typeface="微软雅黑" panose="020B0503020204020204" pitchFamily="34" charset="-122"/>
                <a:sym typeface="+mn-ea"/>
              </a:rPr>
              <a:t>陈小军</a:t>
            </a:r>
            <a:endParaRPr lang="zh-CN" altLang="en-US" sz="2800" dirty="0">
              <a:solidFill>
                <a:srgbClr val="FAFAFA"/>
              </a:solidFill>
              <a:uFillTx/>
              <a:latin typeface="微软雅黑" panose="020B0503020204020204" pitchFamily="34" charset="-122"/>
              <a:ea typeface="微软雅黑" panose="020B0503020204020204" pitchFamily="34" charset="-122"/>
            </a:endParaRPr>
          </a:p>
        </p:txBody>
      </p:sp>
      <p:pic>
        <p:nvPicPr>
          <p:cNvPr id="9" name="图片 8" descr="学校logo"/>
          <p:cNvPicPr>
            <a:picLocks noChangeAspect="1"/>
          </p:cNvPicPr>
          <p:nvPr/>
        </p:nvPicPr>
        <p:blipFill>
          <a:blip r:embed="rId2"/>
          <a:stretch>
            <a:fillRect/>
          </a:stretch>
        </p:blipFill>
        <p:spPr>
          <a:xfrm>
            <a:off x="2156981" y="2255776"/>
            <a:ext cx="826238" cy="731662"/>
          </a:xfrm>
          <a:prstGeom prst="rect">
            <a:avLst/>
          </a:prstGeom>
        </p:spPr>
      </p:pic>
      <p:sp>
        <p:nvSpPr>
          <p:cNvPr id="17" name="文本框 16"/>
          <p:cNvSpPr txBox="1"/>
          <p:nvPr/>
        </p:nvSpPr>
        <p:spPr>
          <a:xfrm>
            <a:off x="491387" y="1235524"/>
            <a:ext cx="11380493" cy="768350"/>
          </a:xfrm>
          <a:prstGeom prst="rect">
            <a:avLst/>
          </a:prstGeom>
          <a:noFill/>
        </p:spPr>
        <p:txBody>
          <a:bodyPr wrap="square" rtlCol="0" anchor="t">
            <a:spAutoFit/>
          </a:bodyPr>
          <a:lstStyle/>
          <a:p>
            <a:pPr algn="ctr"/>
            <a:r>
              <a:rPr altLang="zh-CN" sz="4400" b="1" kern="100" dirty="0">
                <a:solidFill>
                  <a:schemeClr val="bg1"/>
                </a:solidFill>
                <a:effectLst/>
                <a:latin typeface="+mn-ea"/>
                <a:cs typeface="Times New Roman" panose="02020603050405020304" pitchFamily="18" charset="0"/>
              </a:rPr>
              <a:t>《指向审辩思维的历史课程的“实”与“虚”》</a:t>
            </a:r>
            <a:endParaRPr altLang="zh-CN" sz="4400" b="1" kern="100" dirty="0">
              <a:solidFill>
                <a:schemeClr val="bg1"/>
              </a:solidFill>
              <a:effectLst/>
              <a:latin typeface="+mn-ea"/>
              <a:cs typeface="Times New Roman" panose="02020603050405020304" pitchFamily="18" charset="0"/>
            </a:endParaRPr>
          </a:p>
        </p:txBody>
      </p:sp>
      <p:sp>
        <p:nvSpPr>
          <p:cNvPr id="3" name="文本框 2"/>
          <p:cNvSpPr txBox="1"/>
          <p:nvPr/>
        </p:nvSpPr>
        <p:spPr>
          <a:xfrm>
            <a:off x="8890" y="109855"/>
            <a:ext cx="6690360" cy="368300"/>
          </a:xfrm>
          <a:prstGeom prst="rect">
            <a:avLst/>
          </a:prstGeom>
          <a:noFill/>
        </p:spPr>
        <p:txBody>
          <a:bodyPr wrap="square" rtlCol="0">
            <a:spAutoFit/>
          </a:bodyPr>
          <a:p>
            <a:r>
              <a:rPr lang="zh-CN" altLang="en-US">
                <a:solidFill>
                  <a:schemeClr val="bg1"/>
                </a:solidFill>
              </a:rPr>
              <a:t>园区新课程、新教材、新高考背景下的历史教学思考</a:t>
            </a:r>
            <a:endParaRPr lang="zh-CN" altLang="en-US">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519048" y="4745990"/>
            <a:ext cx="4297045" cy="2112010"/>
          </a:xfrm>
          <a:prstGeom prst="rect">
            <a:avLst/>
          </a:prstGeom>
          <a:solidFill>
            <a:srgbClr val="156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a:stretch>
            <a:fillRect/>
          </a:stretch>
        </p:blipFill>
        <p:spPr>
          <a:xfrm>
            <a:off x="0" y="-17478"/>
            <a:ext cx="4938925" cy="6892955"/>
          </a:xfrm>
          <a:prstGeom prst="rect">
            <a:avLst/>
          </a:prstGeom>
        </p:spPr>
      </p:pic>
      <p:sp>
        <p:nvSpPr>
          <p:cNvPr id="5" name="文本框 4"/>
          <p:cNvSpPr txBox="1"/>
          <p:nvPr/>
        </p:nvSpPr>
        <p:spPr>
          <a:xfrm>
            <a:off x="8719832" y="5087977"/>
            <a:ext cx="1895475" cy="1630045"/>
          </a:xfrm>
          <a:prstGeom prst="rect">
            <a:avLst/>
          </a:prstGeom>
          <a:noFill/>
        </p:spPr>
        <p:txBody>
          <a:bodyPr wrap="square" rtlCol="0">
            <a:spAutoFit/>
          </a:bodyPr>
          <a:lstStyle/>
          <a:p>
            <a:pPr algn="r"/>
            <a:r>
              <a:rPr lang="en-US" altLang="zh-CN" sz="10000" b="1" dirty="0">
                <a:solidFill>
                  <a:schemeClr val="bg1"/>
                </a:solidFill>
                <a:latin typeface="Arial" panose="020B0604020202020204" pitchFamily="34" charset="0"/>
                <a:ea typeface="微软雅黑" panose="020B0503020204020204" pitchFamily="34" charset="-122"/>
                <a:sym typeface="+mn-ea"/>
              </a:rPr>
              <a:t>02.</a:t>
            </a:r>
            <a:endParaRPr lang="en-US" altLang="zh-CN" sz="10000" b="1" dirty="0">
              <a:solidFill>
                <a:schemeClr val="bg1"/>
              </a:solidFill>
              <a:latin typeface="Arial" panose="020B0604020202020204" pitchFamily="34" charset="0"/>
              <a:ea typeface="微软雅黑" panose="020B0503020204020204" pitchFamily="34" charset="-122"/>
              <a:sym typeface="+mn-ea"/>
            </a:endParaRPr>
          </a:p>
        </p:txBody>
      </p:sp>
      <p:sp>
        <p:nvSpPr>
          <p:cNvPr id="2" name="文本框 1"/>
          <p:cNvSpPr txBox="1"/>
          <p:nvPr/>
        </p:nvSpPr>
        <p:spPr>
          <a:xfrm>
            <a:off x="5280025" y="198755"/>
            <a:ext cx="6536055" cy="737235"/>
          </a:xfrm>
          <a:prstGeom prst="rect">
            <a:avLst/>
          </a:prstGeom>
          <a:noFill/>
        </p:spPr>
        <p:txBody>
          <a:bodyPr wrap="square" rtlCol="0">
            <a:spAutoFit/>
          </a:bodyPr>
          <a:p>
            <a:r>
              <a:rPr lang="en-US" altLang="zh-CN" sz="2400" b="1"/>
              <a:t>                     </a:t>
            </a:r>
            <a:r>
              <a:rPr lang="zh-CN" altLang="en-US" sz="2400" b="1"/>
              <a:t>航海图的“实”与“虚”</a:t>
            </a:r>
            <a:endParaRPr lang="zh-CN" altLang="en-US" sz="2400" b="1"/>
          </a:p>
          <a:p>
            <a:r>
              <a:rPr lang="zh-CN" altLang="en-US" b="1"/>
              <a:t>——以第6课《全球航路的开辟》导图“新型航海图”微探为例</a:t>
            </a:r>
            <a:endParaRPr lang="zh-CN" altLang="en-US" b="1"/>
          </a:p>
        </p:txBody>
      </p:sp>
      <p:sp>
        <p:nvSpPr>
          <p:cNvPr id="3" name="文本框 2"/>
          <p:cNvSpPr txBox="1"/>
          <p:nvPr/>
        </p:nvSpPr>
        <p:spPr>
          <a:xfrm>
            <a:off x="5395595" y="1147445"/>
            <a:ext cx="6304280" cy="922020"/>
          </a:xfrm>
          <a:prstGeom prst="rect">
            <a:avLst/>
          </a:prstGeom>
          <a:noFill/>
        </p:spPr>
        <p:txBody>
          <a:bodyPr wrap="square" rtlCol="0">
            <a:spAutoFit/>
          </a:bodyPr>
          <a:p>
            <a:pPr algn="l"/>
            <a:r>
              <a:rPr lang="zh-CN" altLang="en-US">
                <a:sym typeface="+mn-ea"/>
              </a:rPr>
              <a:t>[本文系江苏十三五教育科学规划立项课题“指向审辨思维的高中历史校本课程开发与实施研究”（课题编号：D/2020/02/174）阶段性研究成果]</a:t>
            </a:r>
            <a:endParaRPr lang="zh-CN" altLang="en-US"/>
          </a:p>
        </p:txBody>
      </p:sp>
      <p:sp>
        <p:nvSpPr>
          <p:cNvPr id="6" name="文本框 5"/>
          <p:cNvSpPr txBox="1"/>
          <p:nvPr/>
        </p:nvSpPr>
        <p:spPr>
          <a:xfrm>
            <a:off x="5442585" y="2153285"/>
            <a:ext cx="6210935" cy="2306955"/>
          </a:xfrm>
          <a:prstGeom prst="rect">
            <a:avLst/>
          </a:prstGeom>
          <a:noFill/>
        </p:spPr>
        <p:txBody>
          <a:bodyPr wrap="square" rtlCol="0">
            <a:spAutoFit/>
          </a:bodyPr>
          <a:p>
            <a:r>
              <a:rPr lang="zh-CN" altLang="en-US" sz="2400" b="1"/>
              <a:t>历史思维，起于质疑，勤于分析，得于解决，归于反思，是个循环向上的思维过程。尽管学界对历史思维培养关注度日益升温，但对于历史思维在“图像入史”教学应用的微例研究却较鲜见，以致开展图像史料与历史教学研讨活动缺乏足量的实例支撑和参考。</a:t>
            </a:r>
            <a:endParaRPr lang="zh-CN" altLang="en-US" sz="2400" b="1"/>
          </a:p>
        </p:txBody>
      </p:sp>
      <p:sp>
        <p:nvSpPr>
          <p:cNvPr id="4" name="文本框 3"/>
          <p:cNvSpPr txBox="1"/>
          <p:nvPr/>
        </p:nvSpPr>
        <p:spPr>
          <a:xfrm>
            <a:off x="5299710" y="4731385"/>
            <a:ext cx="1849755" cy="1753235"/>
          </a:xfrm>
          <a:prstGeom prst="rect">
            <a:avLst/>
          </a:prstGeom>
          <a:noFill/>
        </p:spPr>
        <p:txBody>
          <a:bodyPr wrap="square" rtlCol="0">
            <a:spAutoFit/>
          </a:bodyPr>
          <a:p>
            <a:r>
              <a:rPr lang="zh-CN" altLang="en-US" sz="3600" b="1">
                <a:solidFill>
                  <a:srgbClr val="FF0000"/>
                </a:solidFill>
              </a:rPr>
              <a:t>为什么写这篇文章</a:t>
            </a:r>
            <a:endParaRPr lang="zh-CN" altLang="en-US" sz="3600" b="1">
              <a:solidFill>
                <a:srgbClr val="FF0000"/>
              </a:solidFill>
            </a:endParaRPr>
          </a:p>
        </p:txBody>
      </p:sp>
      <p:sp>
        <p:nvSpPr>
          <p:cNvPr id="7" name="文本框 6"/>
          <p:cNvSpPr txBox="1"/>
          <p:nvPr/>
        </p:nvSpPr>
        <p:spPr>
          <a:xfrm>
            <a:off x="11517630" y="1533525"/>
            <a:ext cx="488950" cy="1814830"/>
          </a:xfrm>
          <a:prstGeom prst="rect">
            <a:avLst/>
          </a:prstGeom>
          <a:noFill/>
        </p:spPr>
        <p:txBody>
          <a:bodyPr wrap="square" rtlCol="0">
            <a:spAutoFit/>
          </a:bodyPr>
          <a:p>
            <a:r>
              <a:rPr lang="en-US" altLang="zh-CN" sz="2800" b="1">
                <a:solidFill>
                  <a:srgbClr val="FF0000"/>
                </a:solidFill>
              </a:rPr>
              <a:t>7.</a:t>
            </a:r>
            <a:r>
              <a:rPr lang="zh-CN" altLang="en-US" sz="2800" b="1">
                <a:solidFill>
                  <a:srgbClr val="FF0000"/>
                </a:solidFill>
              </a:rPr>
              <a:t>挑大任</a:t>
            </a:r>
            <a:endParaRPr lang="zh-CN" altLang="en-US" sz="2800" b="1">
              <a:solidFill>
                <a:srgbClr val="FF0000"/>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93090" y="438150"/>
            <a:ext cx="11318875" cy="6554470"/>
          </a:xfrm>
          <a:prstGeom prst="rect">
            <a:avLst/>
          </a:prstGeom>
          <a:noFill/>
        </p:spPr>
        <p:txBody>
          <a:bodyPr wrap="square" rtlCol="0">
            <a:spAutoFit/>
          </a:bodyPr>
          <a:p>
            <a:pPr marL="457200" indent="-457200">
              <a:buFont typeface="Wingdings" panose="05000000000000000000" charset="0"/>
              <a:buChar char="l"/>
            </a:pPr>
            <a:r>
              <a:rPr lang="zh-CN" altLang="en-US" sz="2800" b="1"/>
              <a:t>马利红等：《审辨思维：21 世纪核心素养5C 模型之二》，《华东师范大学学报（教育科学版）》2020年第2期。</a:t>
            </a:r>
            <a:endParaRPr lang="zh-CN" altLang="en-US" sz="2800" b="1"/>
          </a:p>
          <a:p>
            <a:pPr marL="457200" indent="-457200">
              <a:buFont typeface="Wingdings" panose="05000000000000000000" charset="0"/>
              <a:buChar char="l"/>
            </a:pPr>
            <a:r>
              <a:rPr lang="zh-CN" altLang="en-US" sz="2800" b="1"/>
              <a:t>齐健、赵亚夫：《历史教育价值论》，北京：高等教育出版社，2003年，第35页。</a:t>
            </a:r>
            <a:endParaRPr lang="zh-CN" altLang="en-US" sz="2800" b="1"/>
          </a:p>
          <a:p>
            <a:pPr marL="457200" indent="-457200">
              <a:buFont typeface="Wingdings" panose="05000000000000000000" charset="0"/>
              <a:buChar char="l"/>
            </a:pPr>
            <a:r>
              <a:rPr lang="zh-CN" altLang="en-US" sz="2800" b="1"/>
              <a:t>周刘波：《历史思辨性思维：内涵及其教学对策》，《中学历史教学》，2017年第5期。</a:t>
            </a:r>
            <a:endParaRPr lang="zh-CN" altLang="en-US" sz="2800" b="1"/>
          </a:p>
          <a:p>
            <a:pPr marL="457200" indent="-457200">
              <a:buFont typeface="Wingdings" panose="05000000000000000000" charset="0"/>
              <a:buChar char="l"/>
            </a:pPr>
            <a:r>
              <a:rPr lang="zh-CN" altLang="en-US" sz="2800" b="1"/>
              <a:t>唐秦：《问史 论坛——“唐秦人”的学术追求》，苏州：古吴轩出版社，2017。</a:t>
            </a:r>
            <a:endParaRPr lang="zh-CN" altLang="en-US" sz="2800" b="1"/>
          </a:p>
          <a:p>
            <a:pPr marL="457200" indent="-457200">
              <a:buFont typeface="Wingdings" panose="05000000000000000000" charset="0"/>
              <a:buChar char="l"/>
            </a:pPr>
            <a:r>
              <a:rPr lang="zh-CN" altLang="en-US" sz="2800" b="1"/>
              <a:t>《中外历史纲要（下）》第6课全球航路的开辟，北京：人民教育出版社，2019年，第34页。</a:t>
            </a:r>
            <a:endParaRPr lang="zh-CN" altLang="en-US" sz="2800" b="1"/>
          </a:p>
          <a:p>
            <a:pPr marL="457200" indent="-457200">
              <a:buFont typeface="Wingdings" panose="05000000000000000000" charset="0"/>
              <a:buChar char="l"/>
            </a:pPr>
            <a:r>
              <a:rPr lang="zh-CN" altLang="en-US" sz="2800" b="1"/>
              <a:t>徐蓝、晏绍祥：《教师教学用书·中外历史纲要（下）》，北京：人民教育出版社，2019年。</a:t>
            </a:r>
            <a:endParaRPr lang="zh-CN" altLang="en-US" sz="2800" b="1"/>
          </a:p>
          <a:p>
            <a:pPr marL="457200" indent="-457200">
              <a:buFont typeface="Wingdings" panose="05000000000000000000" charset="0"/>
              <a:buChar char="l"/>
            </a:pPr>
            <a:r>
              <a:rPr lang="zh-CN" altLang="en-US" sz="2800" b="1"/>
              <a:t>黄牧航：《论中学历史教师的专业内涵与成长路径》，《历史教学》2017年第3期。</a:t>
            </a:r>
            <a:endParaRPr lang="zh-CN" altLang="en-US" sz="2800" b="1"/>
          </a:p>
          <a:p>
            <a:pPr marL="457200" indent="-457200"/>
            <a:endParaRPr lang="zh-CN" altLang="en-US" sz="2800" b="1"/>
          </a:p>
        </p:txBody>
      </p:sp>
      <p:sp>
        <p:nvSpPr>
          <p:cNvPr id="2" name="文本框 1"/>
          <p:cNvSpPr txBox="1"/>
          <p:nvPr/>
        </p:nvSpPr>
        <p:spPr>
          <a:xfrm>
            <a:off x="-20320" y="0"/>
            <a:ext cx="613410" cy="2357755"/>
          </a:xfrm>
          <a:prstGeom prst="rect">
            <a:avLst/>
          </a:prstGeom>
          <a:noFill/>
        </p:spPr>
        <p:txBody>
          <a:bodyPr vert="eaVert" wrap="square" rtlCol="0">
            <a:spAutoFit/>
          </a:bodyPr>
          <a:p>
            <a:r>
              <a:rPr lang="zh-CN" altLang="en-US" sz="2800" b="1">
                <a:solidFill>
                  <a:srgbClr val="FF0000"/>
                </a:solidFill>
              </a:rPr>
              <a:t>文献收集</a:t>
            </a:r>
            <a:endParaRPr lang="zh-CN" altLang="en-US" sz="2800" b="1">
              <a:solidFill>
                <a:srgbClr val="FF0000"/>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6115" y="474980"/>
            <a:ext cx="11089005" cy="6123940"/>
          </a:xfrm>
          <a:prstGeom prst="rect">
            <a:avLst/>
          </a:prstGeom>
          <a:noFill/>
        </p:spPr>
        <p:txBody>
          <a:bodyPr wrap="square" rtlCol="0" anchor="t">
            <a:spAutoFit/>
          </a:bodyPr>
          <a:p>
            <a:pPr marL="457200" indent="-457200" algn="l">
              <a:buClrTx/>
              <a:buSzTx/>
              <a:buFont typeface="Wingdings" panose="05000000000000000000" charset="0"/>
              <a:buChar char="l"/>
            </a:pPr>
            <a:r>
              <a:rPr lang="zh-CN" altLang="en-US" sz="2800" b="1">
                <a:sym typeface="+mn-ea"/>
              </a:rPr>
              <a:t>齐世荣：《第15课探寻新航路》世界历史（上）九年级，北京：人民教育出版社，2018年。</a:t>
            </a:r>
            <a:endParaRPr lang="zh-CN" altLang="en-US" sz="2800" b="1"/>
          </a:p>
          <a:p>
            <a:pPr marL="457200" indent="-457200" algn="l">
              <a:buClrTx/>
              <a:buSzTx/>
              <a:buFont typeface="Wingdings" panose="05000000000000000000" charset="0"/>
              <a:buChar char="l"/>
            </a:pPr>
            <a:r>
              <a:rPr lang="zh-CN" altLang="en-US" sz="2800" b="1">
                <a:sym typeface="+mn-ea"/>
              </a:rPr>
              <a:t>[日]宫崎正胜：从航海图到世界史：海上道路改变历史，北京：中信出版社，2019年。</a:t>
            </a:r>
            <a:endParaRPr lang="zh-CN" altLang="en-US" sz="2800" b="1"/>
          </a:p>
          <a:p>
            <a:pPr marL="457200" indent="-457200" algn="l">
              <a:buClrTx/>
              <a:buSzTx/>
              <a:buFont typeface="Wingdings" panose="05000000000000000000" charset="0"/>
              <a:buChar char="l"/>
            </a:pPr>
            <a:r>
              <a:rPr lang="zh-CN" altLang="en-US" sz="2800" b="1">
                <a:sym typeface="+mn-ea"/>
              </a:rPr>
              <a:t>何国皤、韩昭庆：《波特兰海图研究及存住问题的分析》，《清华大学学报(哲学社会科学版)》2020年第2期。</a:t>
            </a:r>
            <a:endParaRPr lang="zh-CN" altLang="en-US" sz="2800" b="1"/>
          </a:p>
          <a:p>
            <a:pPr marL="457200" indent="-457200" algn="l">
              <a:buClrTx/>
              <a:buSzTx/>
              <a:buFont typeface="Wingdings" panose="05000000000000000000" charset="0"/>
              <a:buChar char="l"/>
            </a:pPr>
            <a:r>
              <a:rPr lang="zh-CN" altLang="en-US" sz="2800" b="1">
                <a:sym typeface="+mn-ea"/>
              </a:rPr>
              <a:t>朱鉴秋：《“郑和航海图”的基本特点》，《中国航海》1984年第1期。</a:t>
            </a:r>
            <a:endParaRPr lang="zh-CN" altLang="en-US" sz="2800" b="1"/>
          </a:p>
          <a:p>
            <a:pPr marL="457200" indent="-457200" algn="l">
              <a:buClrTx/>
              <a:buSzTx/>
              <a:buFont typeface="Wingdings" panose="05000000000000000000" charset="0"/>
              <a:buChar char="l"/>
            </a:pPr>
            <a:r>
              <a:rPr lang="zh-CN" altLang="en-US" sz="2800" b="1">
                <a:sym typeface="+mn-ea"/>
              </a:rPr>
              <a:t>成一农：《东西洋航海图“全球化”时代的惊鸿一瞥》，《中华遗产》2019年第02期。  </a:t>
            </a:r>
            <a:endParaRPr lang="zh-CN" altLang="en-US" sz="2800" b="1"/>
          </a:p>
          <a:p>
            <a:pPr marL="457200" indent="-457200" algn="l">
              <a:buClrTx/>
              <a:buSzTx/>
              <a:buFont typeface="Wingdings" panose="05000000000000000000" charset="0"/>
              <a:buChar char="l"/>
            </a:pPr>
            <a:r>
              <a:rPr lang="zh-CN" altLang="en-US" sz="2800" b="1">
                <a:sym typeface="+mn-ea"/>
              </a:rPr>
              <a:t>成一农：《郑和航海图 ：“全球化”时代的明代中国》，《同舟共进》2020年第8期。</a:t>
            </a:r>
            <a:endParaRPr lang="zh-CN" altLang="en-US" sz="2800" b="1"/>
          </a:p>
          <a:p>
            <a:pPr marL="457200" indent="-457200" algn="l">
              <a:buClrTx/>
              <a:buSzTx/>
              <a:buFont typeface="Wingdings" panose="05000000000000000000" charset="0"/>
              <a:buChar char="l"/>
            </a:pPr>
            <a:r>
              <a:rPr lang="zh-CN" altLang="en-US" sz="2800" b="1">
                <a:sym typeface="+mn-ea"/>
              </a:rPr>
              <a:t>张丽、任丽兰：《近五年来中国的海洋史研究》，《世界历史》2011年第1期。</a:t>
            </a:r>
            <a:endParaRPr lang="zh-CN" altLang="en-US" sz="2800" b="1"/>
          </a:p>
        </p:txBody>
      </p:sp>
      <p:sp>
        <p:nvSpPr>
          <p:cNvPr id="2" name="文本框 1"/>
          <p:cNvSpPr txBox="1"/>
          <p:nvPr/>
        </p:nvSpPr>
        <p:spPr>
          <a:xfrm>
            <a:off x="-20320" y="0"/>
            <a:ext cx="613410" cy="2357755"/>
          </a:xfrm>
          <a:prstGeom prst="rect">
            <a:avLst/>
          </a:prstGeom>
          <a:noFill/>
        </p:spPr>
        <p:txBody>
          <a:bodyPr vert="eaVert" wrap="square" rtlCol="0">
            <a:spAutoFit/>
          </a:bodyPr>
          <a:p>
            <a:r>
              <a:rPr lang="zh-CN" altLang="en-US" sz="2800" b="1">
                <a:solidFill>
                  <a:srgbClr val="FF0000"/>
                </a:solidFill>
              </a:rPr>
              <a:t>文献收集</a:t>
            </a:r>
            <a:endParaRPr lang="zh-CN" altLang="en-US" sz="2800" b="1">
              <a:solidFill>
                <a:srgbClr val="FF0000"/>
              </a:soli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63905" y="429895"/>
            <a:ext cx="11183620" cy="6247130"/>
          </a:xfrm>
          <a:prstGeom prst="rect">
            <a:avLst/>
          </a:prstGeom>
          <a:noFill/>
        </p:spPr>
        <p:txBody>
          <a:bodyPr wrap="square" rtlCol="0">
            <a:spAutoFit/>
          </a:bodyPr>
          <a:p>
            <a:r>
              <a:rPr lang="zh-CN" altLang="en-US" sz="4000" b="1">
                <a:solidFill>
                  <a:srgbClr val="FF0000"/>
                </a:solidFill>
              </a:rPr>
              <a:t>历史审辨思维素养何以养成？</a:t>
            </a:r>
            <a:endParaRPr lang="zh-CN" altLang="en-US" sz="4000" b="1">
              <a:solidFill>
                <a:srgbClr val="FF0000"/>
              </a:solidFill>
            </a:endParaRPr>
          </a:p>
          <a:p>
            <a:r>
              <a:rPr lang="zh-CN" altLang="en-US" sz="4000" b="1"/>
              <a:t>就是聚焦历史学科特质与审辩思维素养的结合，以历史课程开发与实施为途径，让凝聚人类文化的文物说话，从不同角度精选主题材料，通过理性分析和审辨思维构建独立思考、理性质疑、问题诱惑、实证推理、环环入扣、激励共勉的历史学习模式，从而滋养</a:t>
            </a:r>
            <a:r>
              <a:rPr lang="zh-CN" altLang="en-US" sz="4000" b="1">
                <a:solidFill>
                  <a:srgbClr val="002060"/>
                </a:solidFill>
              </a:rPr>
              <a:t>心灵交互、逻辑思维、机缘发问、事势阅读、时空想象、悬念探究、史料实证、历史解释</a:t>
            </a:r>
            <a:r>
              <a:rPr lang="zh-CN" altLang="en-US" sz="4000" b="1"/>
              <a:t>等学生核心素养基本要点和关键能力。</a:t>
            </a:r>
            <a:endParaRPr lang="zh-CN" altLang="en-US" sz="4000" b="1"/>
          </a:p>
        </p:txBody>
      </p:sp>
      <p:sp>
        <p:nvSpPr>
          <p:cNvPr id="2" name="文本框 1"/>
          <p:cNvSpPr txBox="1"/>
          <p:nvPr/>
        </p:nvSpPr>
        <p:spPr>
          <a:xfrm>
            <a:off x="-20320" y="0"/>
            <a:ext cx="613410" cy="2357755"/>
          </a:xfrm>
          <a:prstGeom prst="rect">
            <a:avLst/>
          </a:prstGeom>
          <a:noFill/>
        </p:spPr>
        <p:txBody>
          <a:bodyPr vert="eaVert" wrap="square" rtlCol="0">
            <a:spAutoFit/>
          </a:bodyPr>
          <a:p>
            <a:r>
              <a:rPr lang="zh-CN" altLang="en-US" sz="2800" b="1">
                <a:solidFill>
                  <a:srgbClr val="FF0000"/>
                </a:solidFill>
              </a:rPr>
              <a:t>学理深度</a:t>
            </a:r>
            <a:endParaRPr lang="zh-CN" altLang="en-US" sz="2800" b="1">
              <a:solidFill>
                <a:srgbClr val="FF0000"/>
              </a:solidFill>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52400" y="0"/>
            <a:ext cx="12039600" cy="6985635"/>
          </a:xfrm>
          <a:prstGeom prst="rect">
            <a:avLst/>
          </a:prstGeom>
          <a:noFill/>
        </p:spPr>
        <p:txBody>
          <a:bodyPr wrap="square" rtlCol="0">
            <a:spAutoFit/>
          </a:bodyPr>
          <a:p>
            <a:r>
              <a:rPr lang="zh-CN" altLang="en-US" sz="2800" b="1">
                <a:solidFill>
                  <a:srgbClr val="FF0000"/>
                </a:solidFill>
              </a:rPr>
              <a:t>思维何以养成历史？</a:t>
            </a:r>
            <a:endParaRPr lang="zh-CN" altLang="en-US" sz="2800" b="1">
              <a:solidFill>
                <a:srgbClr val="FF0000"/>
              </a:solidFill>
            </a:endParaRPr>
          </a:p>
          <a:p>
            <a:r>
              <a:rPr lang="zh-CN" altLang="en-US" sz="2800" b="1"/>
              <a:t>综合其技能和思维特点，概言之，即紧扣课程标准和中心问题，从史料甄别、史料分析概括、史证关联性探究等维度，构建指向质疑、提问、推理、反思的历史思维学习。</a:t>
            </a:r>
            <a:r>
              <a:rPr lang="zh-CN" altLang="en-US" sz="2800" b="1">
                <a:solidFill>
                  <a:srgbClr val="FF0000"/>
                </a:solidFill>
              </a:rPr>
              <a:t>历史思维学习是一个研究或探究历史的认识过程，它的每一步进展都有赖于对历史遗文、遗址解释的进展，有赖于发现过去未被重视的实证史料，在重新审视历史材料或然性的“虚”与确凿性的“实”中获取新的历史见解、教益和价值，甚至牵涉出更为丰富的不一样的学术线索和历史反思。</a:t>
            </a:r>
            <a:r>
              <a:rPr lang="zh-CN" altLang="en-US" sz="2800" b="1"/>
              <a:t>当历史思维学习不再轻易迷信权威文献陈述的真实性，不再重复地被动的接受权威文献的某些主张，且转为主动地搜集考量原始资料，反复质疑、考证和分析历史证据，设法读出历史文献的弦外之音时，那真正的历史思维学习也就应运而生了。为使抽象的历史思维学习方式可视化，本文以《中外历史纲要（下）》第6课“全球航路的开辟”导图“新型航海图”微探为例，遵循历史思维学习路径，力求以图证史，以小见大，</a:t>
            </a:r>
            <a:r>
              <a:rPr lang="zh-CN" altLang="en-US" sz="2800" b="1">
                <a:solidFill>
                  <a:srgbClr val="FF0000"/>
                </a:solidFill>
              </a:rPr>
              <a:t>从航海图“虚”“实”相生辩证关系</a:t>
            </a:r>
            <a:r>
              <a:rPr lang="zh-CN" altLang="en-US" sz="2800" b="1"/>
              <a:t>来认识全球联系形成的过程，进而了解新航路开辟所引发的</a:t>
            </a:r>
            <a:r>
              <a:rPr lang="zh-CN" altLang="en-US" sz="2800" b="1">
                <a:solidFill>
                  <a:srgbClr val="FF0000"/>
                </a:solidFill>
              </a:rPr>
              <a:t>“人类认识世界的视野和能力的改变”，“理解新航路的开辟是人类历史从分散走向整体过程中的重要节点”。</a:t>
            </a:r>
            <a:endParaRPr lang="zh-CN" altLang="en-US" sz="2800" b="1">
              <a:solidFill>
                <a:srgbClr val="FF0000"/>
              </a:solidFill>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733187"/>
            <a:ext cx="4297045" cy="2112010"/>
          </a:xfrm>
          <a:prstGeom prst="rect">
            <a:avLst/>
          </a:prstGeom>
          <a:solidFill>
            <a:srgbClr val="156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200998" y="4974768"/>
            <a:ext cx="1895475" cy="1630045"/>
          </a:xfrm>
          <a:prstGeom prst="rect">
            <a:avLst/>
          </a:prstGeom>
          <a:noFill/>
        </p:spPr>
        <p:txBody>
          <a:bodyPr wrap="square" rtlCol="0">
            <a:spAutoFit/>
          </a:bodyPr>
          <a:lstStyle/>
          <a:p>
            <a:pPr algn="r"/>
            <a:r>
              <a:rPr lang="en-US" altLang="zh-CN" sz="10000" b="1" dirty="0">
                <a:solidFill>
                  <a:schemeClr val="bg1"/>
                </a:solidFill>
                <a:latin typeface="Arial" panose="020B0604020202020204" pitchFamily="34" charset="0"/>
                <a:ea typeface="微软雅黑" panose="020B0503020204020204" pitchFamily="34" charset="-122"/>
                <a:sym typeface="+mn-ea"/>
              </a:rPr>
              <a:t>03.</a:t>
            </a:r>
            <a:endParaRPr lang="en-US" altLang="zh-CN" sz="10000" b="1" dirty="0">
              <a:solidFill>
                <a:schemeClr val="bg1"/>
              </a:solidFill>
              <a:latin typeface="Arial" panose="020B0604020202020204" pitchFamily="34" charset="0"/>
              <a:ea typeface="微软雅黑" panose="020B0503020204020204" pitchFamily="34" charset="-122"/>
              <a:sym typeface="+mn-ea"/>
            </a:endParaRPr>
          </a:p>
        </p:txBody>
      </p:sp>
      <p:pic>
        <p:nvPicPr>
          <p:cNvPr id="1073742851" name="图片 1"/>
          <p:cNvPicPr>
            <a:picLocks noChangeAspect="1"/>
          </p:cNvPicPr>
          <p:nvPr/>
        </p:nvPicPr>
        <p:blipFill>
          <a:blip r:embed="rId1"/>
          <a:stretch>
            <a:fillRect/>
          </a:stretch>
        </p:blipFill>
        <p:spPr>
          <a:xfrm>
            <a:off x="83185" y="1842135"/>
            <a:ext cx="4690745" cy="2341880"/>
          </a:xfrm>
          <a:prstGeom prst="rect">
            <a:avLst/>
          </a:prstGeom>
          <a:noFill/>
          <a:ln w="9525">
            <a:noFill/>
          </a:ln>
        </p:spPr>
      </p:pic>
      <p:sp>
        <p:nvSpPr>
          <p:cNvPr id="2" name="文本框 1"/>
          <p:cNvSpPr txBox="1"/>
          <p:nvPr/>
        </p:nvSpPr>
        <p:spPr>
          <a:xfrm>
            <a:off x="4965065" y="280035"/>
            <a:ext cx="7084060" cy="6000750"/>
          </a:xfrm>
          <a:prstGeom prst="rect">
            <a:avLst/>
          </a:prstGeom>
          <a:noFill/>
        </p:spPr>
        <p:txBody>
          <a:bodyPr wrap="square" rtlCol="0">
            <a:spAutoFit/>
          </a:bodyPr>
          <a:p>
            <a:r>
              <a:rPr lang="zh-CN" altLang="en-US" sz="2400" b="1"/>
              <a:t>试以教材《中外历史纲要（下）》第6课《全球航路的开辟》导图“新型航海图”微探为例，立足审辨思维，对航海图认识的的“实”与“虚”，小切入点，大胆质疑，努力探究</a:t>
            </a:r>
            <a:r>
              <a:rPr lang="zh-CN" altLang="en-US" sz="2400" b="1">
                <a:solidFill>
                  <a:srgbClr val="FF0000"/>
                </a:solidFill>
              </a:rPr>
              <a:t>“13世纪末14世纪初的新型航海图”的新型航路图“新”在何处？对当时全球航路的开辟起到领航还是误导的作用？哥伦布开辟欧洲到美洲的新航路，“新型航路图”究竟有没有发挥应有导航作用？麦哲伦船队到达南美洲南端为何愤怒地将他们的航海图扔进大海？与几乎同一时代的《郑和航海图》在制图原理和基本特征有何异同？现今地图的方位一般都是上北下南、左西右东,而《郑和航海图》反之，存有上南下北、左东右西的方位图，与通识地图指向“南辕北辙”，如何指导航行？13-15世纪中西方航海图均凝结着世人的心血和汗水、传承与创新,因时代局限也存有美中不足之处，彼此“实”与“虚”分别表现在何处？</a:t>
            </a:r>
            <a:endParaRPr lang="zh-CN" altLang="en-US" sz="2400" b="1">
              <a:solidFill>
                <a:srgbClr val="FF0000"/>
              </a:solidFill>
            </a:endParaRPr>
          </a:p>
        </p:txBody>
      </p:sp>
      <p:sp>
        <p:nvSpPr>
          <p:cNvPr id="3" name="文本框 2"/>
          <p:cNvSpPr txBox="1"/>
          <p:nvPr/>
        </p:nvSpPr>
        <p:spPr>
          <a:xfrm>
            <a:off x="140335" y="4184015"/>
            <a:ext cx="4016375" cy="368300"/>
          </a:xfrm>
          <a:prstGeom prst="rect">
            <a:avLst/>
          </a:prstGeom>
          <a:noFill/>
        </p:spPr>
        <p:txBody>
          <a:bodyPr wrap="square" rtlCol="0">
            <a:spAutoFit/>
          </a:bodyPr>
          <a:p>
            <a:pPr algn="ctr"/>
            <a:r>
              <a:rPr lang="zh-CN" altLang="en-US" b="1"/>
              <a:t>13世纪末14世纪初的新型航海图</a:t>
            </a:r>
            <a:endParaRPr lang="zh-CN" altLang="en-US" b="1"/>
          </a:p>
        </p:txBody>
      </p:sp>
      <p:sp>
        <p:nvSpPr>
          <p:cNvPr id="4" name="文本框 3"/>
          <p:cNvSpPr txBox="1"/>
          <p:nvPr/>
        </p:nvSpPr>
        <p:spPr>
          <a:xfrm>
            <a:off x="237490" y="188595"/>
            <a:ext cx="4382135" cy="1476375"/>
          </a:xfrm>
          <a:prstGeom prst="rect">
            <a:avLst/>
          </a:prstGeom>
          <a:noFill/>
        </p:spPr>
        <p:txBody>
          <a:bodyPr wrap="square" rtlCol="0">
            <a:spAutoFit/>
          </a:bodyPr>
          <a:p>
            <a:r>
              <a:rPr lang="en-US" altLang="zh-CN" b="1"/>
              <a:t>      </a:t>
            </a:r>
            <a:r>
              <a:rPr lang="zh-CN" altLang="en-US" b="1"/>
              <a:t>提出适当的研究问题，是做好选题的关键，也是选题的题中之意。爱因斯坦曾经说，提出问题常常比解决问题更重要，因为提出新的、引领性的问题，更需要创造性的想象力。</a:t>
            </a:r>
            <a:endParaRPr lang="zh-CN" altLang="en-US" b="1"/>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188970" cy="6857365"/>
          </a:xfrm>
          <a:prstGeom prst="rect">
            <a:avLst/>
          </a:prstGeom>
          <a:solidFill>
            <a:srgbClr val="156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1"/>
          <a:stretch>
            <a:fillRect/>
          </a:stretch>
        </p:blipFill>
        <p:spPr>
          <a:xfrm>
            <a:off x="-635" y="1659255"/>
            <a:ext cx="5958205" cy="3247390"/>
          </a:xfrm>
          <a:prstGeom prst="rect">
            <a:avLst/>
          </a:prstGeom>
        </p:spPr>
      </p:pic>
      <p:sp>
        <p:nvSpPr>
          <p:cNvPr id="19" name="文本框 18"/>
          <p:cNvSpPr txBox="1"/>
          <p:nvPr/>
        </p:nvSpPr>
        <p:spPr>
          <a:xfrm>
            <a:off x="178729" y="5133793"/>
            <a:ext cx="1895475" cy="1630045"/>
          </a:xfrm>
          <a:prstGeom prst="rect">
            <a:avLst/>
          </a:prstGeom>
          <a:noFill/>
        </p:spPr>
        <p:txBody>
          <a:bodyPr wrap="square" rtlCol="0">
            <a:spAutoFit/>
          </a:bodyPr>
          <a:lstStyle/>
          <a:p>
            <a:pPr algn="r"/>
            <a:r>
              <a:rPr lang="en-US" altLang="zh-CN" sz="10000" b="1" dirty="0">
                <a:solidFill>
                  <a:schemeClr val="bg1"/>
                </a:solidFill>
                <a:latin typeface="Arial" panose="020B0604020202020204" pitchFamily="34" charset="0"/>
                <a:ea typeface="微软雅黑" panose="020B0503020204020204" pitchFamily="34" charset="-122"/>
                <a:sym typeface="+mn-ea"/>
              </a:rPr>
              <a:t>04.</a:t>
            </a:r>
            <a:endParaRPr lang="en-US" altLang="zh-CN" sz="10000" b="1" dirty="0">
              <a:solidFill>
                <a:schemeClr val="bg1"/>
              </a:solidFill>
              <a:latin typeface="Arial" panose="020B0604020202020204" pitchFamily="34" charset="0"/>
              <a:ea typeface="微软雅黑" panose="020B0503020204020204" pitchFamily="34" charset="-122"/>
              <a:sym typeface="+mn-ea"/>
            </a:endParaRPr>
          </a:p>
        </p:txBody>
      </p:sp>
      <p:pic>
        <p:nvPicPr>
          <p:cNvPr id="3" name="图片 2"/>
          <p:cNvPicPr>
            <a:picLocks noChangeAspect="1"/>
          </p:cNvPicPr>
          <p:nvPr/>
        </p:nvPicPr>
        <p:blipFill>
          <a:blip r:embed="rId2"/>
          <a:stretch>
            <a:fillRect/>
          </a:stretch>
        </p:blipFill>
        <p:spPr>
          <a:xfrm>
            <a:off x="7025005" y="0"/>
            <a:ext cx="5166995" cy="6878955"/>
          </a:xfrm>
          <a:prstGeom prst="rect">
            <a:avLst/>
          </a:prstGeom>
        </p:spPr>
      </p:pic>
      <p:sp>
        <p:nvSpPr>
          <p:cNvPr id="4" name="椭圆 3"/>
          <p:cNvSpPr/>
          <p:nvPr/>
        </p:nvSpPr>
        <p:spPr>
          <a:xfrm>
            <a:off x="7226300" y="1042670"/>
            <a:ext cx="3067050" cy="204152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73742852" name="图片 1073742851"/>
          <p:cNvPicPr/>
          <p:nvPr/>
        </p:nvPicPr>
        <p:blipFill>
          <a:blip r:embed="rId3"/>
          <a:stretch>
            <a:fillRect/>
          </a:stretch>
        </p:blipFill>
        <p:spPr>
          <a:xfrm>
            <a:off x="3188970" y="0"/>
            <a:ext cx="3835400" cy="6878955"/>
          </a:xfrm>
          <a:prstGeom prst="rect">
            <a:avLst/>
          </a:prstGeom>
          <a:noFill/>
          <a:ln w="9525">
            <a:noFill/>
          </a:ln>
        </p:spPr>
      </p:pic>
      <p:sp>
        <p:nvSpPr>
          <p:cNvPr id="5" name="文本框 4"/>
          <p:cNvSpPr txBox="1"/>
          <p:nvPr/>
        </p:nvSpPr>
        <p:spPr>
          <a:xfrm>
            <a:off x="332105" y="233045"/>
            <a:ext cx="2654935" cy="1198880"/>
          </a:xfrm>
          <a:prstGeom prst="rect">
            <a:avLst/>
          </a:prstGeom>
          <a:noFill/>
        </p:spPr>
        <p:txBody>
          <a:bodyPr wrap="square" rtlCol="0">
            <a:spAutoFit/>
          </a:bodyPr>
          <a:p>
            <a:pPr algn="ctr"/>
            <a:r>
              <a:rPr lang="zh-CN" altLang="en-US" sz="3600" b="1">
                <a:solidFill>
                  <a:schemeClr val="bg1"/>
                </a:solidFill>
              </a:rPr>
              <a:t>中西航海图对比</a:t>
            </a:r>
            <a:endParaRPr lang="zh-CN" altLang="en-US" sz="3600" b="1">
              <a:solidFill>
                <a:schemeClr val="bg1"/>
              </a:solidFill>
            </a:endParaRPr>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003030" y="635"/>
            <a:ext cx="3188970" cy="6857365"/>
          </a:xfrm>
          <a:prstGeom prst="rect">
            <a:avLst/>
          </a:prstGeom>
          <a:solidFill>
            <a:srgbClr val="156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9805349" y="5320167"/>
            <a:ext cx="1895475" cy="1630045"/>
          </a:xfrm>
          <a:prstGeom prst="rect">
            <a:avLst/>
          </a:prstGeom>
          <a:noFill/>
        </p:spPr>
        <p:txBody>
          <a:bodyPr wrap="square" rtlCol="0">
            <a:spAutoFit/>
          </a:bodyPr>
          <a:lstStyle/>
          <a:p>
            <a:pPr algn="r"/>
            <a:r>
              <a:rPr lang="en-US" altLang="zh-CN" sz="10000" b="1" dirty="0">
                <a:solidFill>
                  <a:schemeClr val="bg1"/>
                </a:solidFill>
                <a:latin typeface="Arial" panose="020B0604020202020204" pitchFamily="34" charset="0"/>
                <a:ea typeface="微软雅黑" panose="020B0503020204020204" pitchFamily="34" charset="-122"/>
                <a:sym typeface="+mn-ea"/>
              </a:rPr>
              <a:t>05.</a:t>
            </a:r>
            <a:endParaRPr lang="en-US" altLang="zh-CN" sz="10000" b="1" dirty="0">
              <a:solidFill>
                <a:schemeClr val="bg1"/>
              </a:solidFill>
              <a:latin typeface="Arial" panose="020B0604020202020204" pitchFamily="34" charset="0"/>
              <a:ea typeface="微软雅黑" panose="020B0503020204020204" pitchFamily="34" charset="-122"/>
              <a:sym typeface="+mn-ea"/>
            </a:endParaRPr>
          </a:p>
        </p:txBody>
      </p:sp>
      <p:pic>
        <p:nvPicPr>
          <p:cNvPr id="6" name="图片 5"/>
          <p:cNvPicPr/>
          <p:nvPr/>
        </p:nvPicPr>
        <p:blipFill>
          <a:blip r:embed="rId1"/>
          <a:stretch>
            <a:fillRect/>
          </a:stretch>
        </p:blipFill>
        <p:spPr>
          <a:xfrm>
            <a:off x="9003665" y="1583690"/>
            <a:ext cx="3188335" cy="3263265"/>
          </a:xfrm>
          <a:prstGeom prst="rect">
            <a:avLst/>
          </a:prstGeom>
          <a:noFill/>
          <a:ln w="9525">
            <a:noFill/>
          </a:ln>
        </p:spPr>
      </p:pic>
      <p:sp>
        <p:nvSpPr>
          <p:cNvPr id="3" name="文本框 2"/>
          <p:cNvSpPr txBox="1"/>
          <p:nvPr/>
        </p:nvSpPr>
        <p:spPr>
          <a:xfrm>
            <a:off x="119380" y="145415"/>
            <a:ext cx="8790305" cy="6739255"/>
          </a:xfrm>
          <a:prstGeom prst="rect">
            <a:avLst/>
          </a:prstGeom>
          <a:noFill/>
        </p:spPr>
        <p:txBody>
          <a:bodyPr wrap="square" rtlCol="0">
            <a:spAutoFit/>
          </a:bodyPr>
          <a:p>
            <a:r>
              <a:rPr lang="zh-CN" altLang="en-US" sz="2400" b="1"/>
              <a:t>《中外历史纲要（下）》第6课《全球航路的开辟》，以“13世纪末14世纪初的新型航海图”为该课引言，图片中所谓“新型航海图”便是“波特兰航海图”( Portolan Chart)，与以往航海图不同，这种航海图呈现海岸海域地貌，布满航海用的放射状罗盘方位线。</a:t>
            </a:r>
            <a:r>
              <a:rPr lang="zh-CN" altLang="en-US" sz="2400" b="1">
                <a:solidFill>
                  <a:srgbClr val="FF0000"/>
                </a:solidFill>
                <a:uFillTx/>
              </a:rPr>
              <a:t>[《中外历史纲要（下）》第6课全球航路的开辟，北京：人民教育出版社，2019年，第34页，]</a:t>
            </a:r>
            <a:r>
              <a:rPr lang="zh-CN" altLang="en-US" sz="2400" b="1"/>
              <a:t>据《教师教学用书·中外历史纲要（下）》进一步解释，图为欧洲现存最古老的新型航海图，是一幅13世纪末14世纪初制作于热那亚的新型航海图“比萨图”，图上有罗盘图示“指南玫瑰”与连接“指南玫瑰”和各个港口之间的放射线，图上还标有海岸港口以及海域地貌,如暗礁、浅滩等。</a:t>
            </a:r>
            <a:r>
              <a:rPr lang="zh-CN" altLang="en-US" sz="2400" b="1">
                <a:solidFill>
                  <a:srgbClr val="FF0000"/>
                </a:solidFill>
              </a:rPr>
              <a:t>[徐蓝、晏绍祥：《教师教学用书·中外历史纲要（下）》，北京：人民教育出版社，2019年，第72页。]</a:t>
            </a:r>
            <a:r>
              <a:rPr lang="zh-CN" altLang="en-US" sz="2400" b="1"/>
              <a:t>“波特兰海图”是人类走向海洋、进行远洋探险的必备导航工具，也自然成为欧洲海图史、世界海图史、西欧航海史和世界多元文化交流史等领域重要研究对象之一。“波特兰海图”被西方史学家溢美赞扬举不胜数，被称为“世界上最早的真正航海地图”等。一旦经探微索隐，</a:t>
            </a:r>
            <a:r>
              <a:rPr lang="zh-CN" altLang="en-US" sz="2400" b="1">
                <a:solidFill>
                  <a:srgbClr val="FF0000"/>
                </a:solidFill>
              </a:rPr>
              <a:t>我们便会发现它其实对新航路开辟的导航实用作用并没有后人美誉的那么高大上，文中会以“实”与“虚”的形式分析说明。</a:t>
            </a:r>
            <a:endParaRPr lang="zh-CN" altLang="en-US" sz="2400" b="1">
              <a:solidFill>
                <a:srgbClr val="FF0000"/>
              </a:solidFill>
            </a:endParaRPr>
          </a:p>
        </p:txBody>
      </p:sp>
      <p:sp>
        <p:nvSpPr>
          <p:cNvPr id="4" name="文本框 3"/>
          <p:cNvSpPr txBox="1"/>
          <p:nvPr/>
        </p:nvSpPr>
        <p:spPr>
          <a:xfrm>
            <a:off x="9221470" y="340360"/>
            <a:ext cx="2654935" cy="1198880"/>
          </a:xfrm>
          <a:prstGeom prst="rect">
            <a:avLst/>
          </a:prstGeom>
          <a:noFill/>
        </p:spPr>
        <p:txBody>
          <a:bodyPr wrap="square" rtlCol="0">
            <a:spAutoFit/>
          </a:bodyPr>
          <a:p>
            <a:pPr algn="ctr"/>
            <a:r>
              <a:rPr lang="zh-CN" altLang="en-US" sz="3600" b="1">
                <a:solidFill>
                  <a:schemeClr val="bg1"/>
                </a:solidFill>
              </a:rPr>
              <a:t>历史教材与教参对比</a:t>
            </a:r>
            <a:endParaRPr lang="zh-CN" altLang="en-US" sz="3600" b="1">
              <a:solidFill>
                <a:schemeClr val="bg1"/>
              </a:solidFill>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7317141" y="0"/>
            <a:ext cx="4874859" cy="6849401"/>
          </a:xfrm>
          <a:prstGeom prst="rect">
            <a:avLst/>
          </a:prstGeom>
        </p:spPr>
      </p:pic>
      <p:sp>
        <p:nvSpPr>
          <p:cNvPr id="9" name="文本框 8"/>
          <p:cNvSpPr txBox="1"/>
          <p:nvPr/>
        </p:nvSpPr>
        <p:spPr>
          <a:xfrm>
            <a:off x="1921013" y="2205456"/>
            <a:ext cx="4287586" cy="2438488"/>
          </a:xfrm>
          <a:prstGeom prst="rect">
            <a:avLst/>
          </a:prstGeom>
          <a:noFill/>
        </p:spPr>
        <p:txBody>
          <a:bodyPr wrap="square" rtlCol="0">
            <a:spAutoFit/>
          </a:bodyPr>
          <a:lstStyle/>
          <a:p>
            <a:pPr algn="l">
              <a:lnSpc>
                <a:spcPct val="150000"/>
              </a:lnSpc>
            </a:pPr>
            <a:r>
              <a:rPr lang="zh-CN" altLang="en-US" sz="5400" dirty="0">
                <a:solidFill>
                  <a:schemeClr val="bg1"/>
                </a:solidFill>
                <a:latin typeface="+mn-ea"/>
                <a:sym typeface="+mn-ea"/>
              </a:rPr>
              <a:t>团结    敬业            精细    卓越</a:t>
            </a:r>
            <a:endParaRPr lang="en-US" altLang="zh-CN" sz="5400" dirty="0">
              <a:solidFill>
                <a:schemeClr val="bg1"/>
              </a:solidFill>
              <a:latin typeface="+mn-ea"/>
              <a:sym typeface="+mn-ea"/>
            </a:endParaRPr>
          </a:p>
        </p:txBody>
      </p:sp>
      <p:sp>
        <p:nvSpPr>
          <p:cNvPr id="3" name="文本框 2"/>
          <p:cNvSpPr txBox="1"/>
          <p:nvPr/>
        </p:nvSpPr>
        <p:spPr>
          <a:xfrm>
            <a:off x="364490" y="303530"/>
            <a:ext cx="6815455" cy="6369685"/>
          </a:xfrm>
          <a:prstGeom prst="rect">
            <a:avLst/>
          </a:prstGeom>
          <a:noFill/>
        </p:spPr>
        <p:txBody>
          <a:bodyPr wrap="square" rtlCol="0">
            <a:spAutoFit/>
          </a:bodyPr>
          <a:p>
            <a:r>
              <a:rPr lang="zh-CN" altLang="en-US" sz="2400" b="1"/>
              <a:t>与西方研究“波特兰航海图”形成鲜明对比的是，我国关于欧洲“新型航海图史”研究起步比较晚，尤其对波特兰海图还缺乏系统的介绍，但它的历史价值已日益引发我国史学家的关注，也涌现出不少“波特兰海图”的研究新成果。察看现行中学历史教材，</a:t>
            </a:r>
            <a:r>
              <a:rPr lang="zh-CN" altLang="en-US" sz="2400" b="1">
                <a:solidFill>
                  <a:srgbClr val="FF0000"/>
                </a:solidFill>
              </a:rPr>
              <a:t>虽然世界历史（上）九年级第15课《探寻新航路》没有涉及“新型航海图”信息，仅仅说“15世纪初,古希腊天文学家、地理学家托勒密的《地理学指南》一书被翻译成拉丁文,地圆学说逐渐流行开来。”</a:t>
            </a:r>
            <a:r>
              <a:rPr lang="zh-CN" altLang="en-US" sz="2400" b="1">
                <a:solidFill>
                  <a:srgbClr val="01015F"/>
                </a:solidFill>
              </a:rPr>
              <a:t>[齐世荣：世界历史（上）九年级第15课《探寻新航路》，北京：人民教育出版社，2018年，71页。]</a:t>
            </a:r>
            <a:r>
              <a:rPr lang="zh-CN" altLang="en-US" sz="2400" b="1"/>
              <a:t>但高中教材《中外历史纲要（下）》的《全球航路的开辟》，已将“波特兰海图”作为导图“开门见山”引入该课教材编订，说明现行中学历史新教材在编撰时，编者已注意和采纳史学界关于“西方新型航海图——波特兰航海图”的学术前沿研究成果。</a:t>
            </a:r>
            <a:endParaRPr lang="zh-CN" altLang="en-US" sz="2400" b="1"/>
          </a:p>
        </p:txBody>
      </p:sp>
      <p:sp>
        <p:nvSpPr>
          <p:cNvPr id="5" name="文本框 4"/>
          <p:cNvSpPr txBox="1"/>
          <p:nvPr/>
        </p:nvSpPr>
        <p:spPr>
          <a:xfrm>
            <a:off x="7765415" y="303530"/>
            <a:ext cx="3689350" cy="1198880"/>
          </a:xfrm>
          <a:prstGeom prst="rect">
            <a:avLst/>
          </a:prstGeom>
          <a:solidFill>
            <a:schemeClr val="tx1">
              <a:lumMod val="50000"/>
              <a:lumOff val="50000"/>
            </a:schemeClr>
          </a:solidFill>
        </p:spPr>
        <p:txBody>
          <a:bodyPr wrap="square" rtlCol="0">
            <a:spAutoFit/>
          </a:bodyPr>
          <a:p>
            <a:pPr algn="ctr"/>
            <a:r>
              <a:rPr lang="zh-CN" altLang="en-US" sz="3600" b="1">
                <a:solidFill>
                  <a:schemeClr val="bg1"/>
                </a:solidFill>
              </a:rPr>
              <a:t>初高中历史教材衔接对比</a:t>
            </a:r>
            <a:endParaRPr lang="zh-CN" altLang="en-US" sz="3600" b="1">
              <a:solidFill>
                <a:schemeClr val="bg1"/>
              </a:solidFill>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4490" y="857250"/>
            <a:ext cx="11676380" cy="6000750"/>
          </a:xfrm>
          <a:prstGeom prst="rect">
            <a:avLst/>
          </a:prstGeom>
          <a:noFill/>
        </p:spPr>
        <p:txBody>
          <a:bodyPr wrap="square" rtlCol="0">
            <a:spAutoFit/>
          </a:bodyPr>
          <a:p>
            <a:r>
              <a:rPr lang="zh-CN" altLang="en-US" sz="3200" b="1"/>
              <a:t>“航海图”不是国外独有，国内也早有之。论及“中国古代航海图”，自然惦记、联想起明朝航海伟人郑和。《中外历史纲要（下）》第6课《全球航路的开辟》“问题探究”，提供的资料就摘自梁启超《祖国大航海家郑和传》，梁启超说“早在1405-1433年,中国的郑和就奉命七次率领庞大的船队进行了远洋航行。……郑君之初航海,当哥伦布发现亚美利加以前六十余年,当维哥达嘉马(达·伽马)发现印度新航路以前七十余年。”</a:t>
            </a:r>
            <a:r>
              <a:rPr lang="zh-CN" altLang="en-US" sz="3200" b="1">
                <a:solidFill>
                  <a:srgbClr val="FF0000"/>
                </a:solidFill>
              </a:rPr>
              <a:t>[《中外历史纲要（下）》第6课全球航路的开辟，北京：人民教育出版社，2019年，第38页。]</a:t>
            </a:r>
            <a:r>
              <a:rPr lang="zh-CN" altLang="en-US" sz="3200" b="1"/>
              <a:t>那比开辟新航路的哥伦布早60多年、达·伽马早70多年的郑和下西洋，备有大量航海图，后载于明代茅元仪所辑之《武备志》，这说明研究古代中国航海图史资料丰盈，与西方相比并不逊色。</a:t>
            </a:r>
            <a:endParaRPr lang="zh-CN" altLang="en-US" sz="3200" b="1"/>
          </a:p>
        </p:txBody>
      </p:sp>
      <p:sp>
        <p:nvSpPr>
          <p:cNvPr id="6" name="文本框 5"/>
          <p:cNvSpPr txBox="1"/>
          <p:nvPr/>
        </p:nvSpPr>
        <p:spPr>
          <a:xfrm>
            <a:off x="938530" y="212725"/>
            <a:ext cx="10580370" cy="583565"/>
          </a:xfrm>
          <a:prstGeom prst="rect">
            <a:avLst/>
          </a:prstGeom>
          <a:noFill/>
        </p:spPr>
        <p:txBody>
          <a:bodyPr wrap="square" rtlCol="0">
            <a:spAutoFit/>
          </a:bodyPr>
          <a:p>
            <a:r>
              <a:rPr lang="zh-CN" altLang="en-US" sz="3200" b="1">
                <a:solidFill>
                  <a:srgbClr val="FF0000"/>
                </a:solidFill>
              </a:rPr>
              <a:t>教材导言与问题探究首尾呼应</a:t>
            </a:r>
            <a:r>
              <a:rPr lang="en-US" altLang="zh-CN" sz="3200" b="1">
                <a:solidFill>
                  <a:srgbClr val="FF0000"/>
                </a:solidFill>
              </a:rPr>
              <a:t>——</a:t>
            </a:r>
            <a:r>
              <a:rPr lang="zh-CN" altLang="en-US" sz="3200" b="1">
                <a:solidFill>
                  <a:srgbClr val="FF0000"/>
                </a:solidFill>
              </a:rPr>
              <a:t>充分挖掘教材资源</a:t>
            </a:r>
            <a:endParaRPr lang="zh-CN" altLang="en-US" sz="3200" b="1">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tretch>
            <a:fillRect/>
          </a:stretch>
        </p:blipFill>
        <p:spPr>
          <a:xfrm>
            <a:off x="7255458" y="-1"/>
            <a:ext cx="4949156" cy="6855459"/>
          </a:xfrm>
          <a:prstGeom prst="rect">
            <a:avLst/>
          </a:prstGeom>
        </p:spPr>
      </p:pic>
      <p:sp>
        <p:nvSpPr>
          <p:cNvPr id="12" name="文本框 11"/>
          <p:cNvSpPr txBox="1"/>
          <p:nvPr/>
        </p:nvSpPr>
        <p:spPr>
          <a:xfrm>
            <a:off x="1569231" y="728474"/>
            <a:ext cx="4636135" cy="707886"/>
          </a:xfrm>
          <a:prstGeom prst="rect">
            <a:avLst/>
          </a:prstGeom>
          <a:noFill/>
        </p:spPr>
        <p:txBody>
          <a:bodyPr wrap="square" rtlCol="0" anchor="t">
            <a:spAutoFit/>
          </a:bodyPr>
          <a:lstStyle/>
          <a:p>
            <a:pPr algn="l"/>
            <a:r>
              <a:rPr lang="zh-CN" altLang="en-US" sz="4000" b="1" dirty="0">
                <a:latin typeface="Arial" panose="020B0604020202020204" pitchFamily="34" charset="0"/>
                <a:ea typeface="微软雅黑" panose="020B0503020204020204" pitchFamily="34" charset="-122"/>
                <a:sym typeface="+mn-ea"/>
              </a:rPr>
              <a:t> </a:t>
            </a:r>
            <a:endParaRPr lang="zh-CN" altLang="en-US" sz="4000" b="1" dirty="0">
              <a:latin typeface="Arial" panose="020B0604020202020204" pitchFamily="34" charset="0"/>
              <a:ea typeface="微软雅黑" panose="020B0503020204020204" pitchFamily="34" charset="-122"/>
              <a:sym typeface="+mn-ea"/>
            </a:endParaRPr>
          </a:p>
        </p:txBody>
      </p:sp>
      <p:pic>
        <p:nvPicPr>
          <p:cNvPr id="2" name="图片 1" descr="2019省规划课题立项（徐继宽、陈小军）"/>
          <p:cNvPicPr>
            <a:picLocks noChangeAspect="1"/>
          </p:cNvPicPr>
          <p:nvPr>
            <p:custDataLst>
              <p:tags r:id="rId3"/>
            </p:custDataLst>
          </p:nvPr>
        </p:nvPicPr>
        <p:blipFill>
          <a:blip r:embed="rId4"/>
          <a:stretch>
            <a:fillRect/>
          </a:stretch>
        </p:blipFill>
        <p:spPr>
          <a:xfrm>
            <a:off x="657860" y="6985"/>
            <a:ext cx="5959475" cy="6792595"/>
          </a:xfrm>
          <a:prstGeom prst="rect">
            <a:avLst/>
          </a:prstGeom>
        </p:spPr>
      </p:pic>
      <p:sp>
        <p:nvSpPr>
          <p:cNvPr id="3" name="文本框 2"/>
          <p:cNvSpPr txBox="1"/>
          <p:nvPr/>
        </p:nvSpPr>
        <p:spPr>
          <a:xfrm>
            <a:off x="7611110" y="1280795"/>
            <a:ext cx="4389755" cy="1814830"/>
          </a:xfrm>
          <a:prstGeom prst="rect">
            <a:avLst/>
          </a:prstGeom>
          <a:solidFill>
            <a:srgbClr val="FAFAFA">
              <a:alpha val="90000"/>
            </a:srgbClr>
          </a:solidFill>
        </p:spPr>
        <p:txBody>
          <a:bodyPr wrap="square" rtlCol="0">
            <a:spAutoFit/>
          </a:bodyPr>
          <a:p>
            <a:pPr algn="ctr"/>
            <a:r>
              <a:rPr lang="zh-CN" altLang="en-US" sz="2800" b="1">
                <a:solidFill>
                  <a:srgbClr val="FF0000"/>
                </a:solidFill>
              </a:rPr>
              <a:t>指向核心素养的高中历史校本课程开发与实施研究</a:t>
            </a:r>
            <a:endParaRPr lang="zh-CN" altLang="en-US" sz="2800" b="1">
              <a:solidFill>
                <a:srgbClr val="FF0000"/>
              </a:solidFill>
            </a:endParaRPr>
          </a:p>
          <a:p>
            <a:pPr algn="ctr"/>
            <a:r>
              <a:rPr lang="zh-CN" altLang="en-US" sz="2800" b="1"/>
              <a:t>（</a:t>
            </a:r>
            <a:r>
              <a:rPr lang="en-US" altLang="zh-CN" sz="2800" b="1"/>
              <a:t>D/2020/02/174)</a:t>
            </a:r>
            <a:endParaRPr lang="en-US" altLang="zh-CN" sz="2800" b="1"/>
          </a:p>
          <a:p>
            <a:pPr algn="ctr"/>
            <a:r>
              <a:rPr lang="zh-CN" altLang="en-US" sz="2800" b="1"/>
              <a:t>主持人：徐继宽、陈小军</a:t>
            </a:r>
            <a:endParaRPr lang="zh-CN" altLang="en-US" sz="2800" b="1"/>
          </a:p>
        </p:txBody>
      </p:sp>
      <p:sp>
        <p:nvSpPr>
          <p:cNvPr id="6" name="文本框 5"/>
          <p:cNvSpPr txBox="1"/>
          <p:nvPr/>
        </p:nvSpPr>
        <p:spPr>
          <a:xfrm>
            <a:off x="-20320" y="734695"/>
            <a:ext cx="613410" cy="1360805"/>
          </a:xfrm>
          <a:prstGeom prst="rect">
            <a:avLst/>
          </a:prstGeom>
          <a:noFill/>
        </p:spPr>
        <p:txBody>
          <a:bodyPr vert="eaVert" wrap="square" rtlCol="0">
            <a:spAutoFit/>
          </a:bodyPr>
          <a:p>
            <a:r>
              <a:rPr lang="zh-CN" altLang="en-US" sz="2800" b="1">
                <a:solidFill>
                  <a:srgbClr val="FF0000"/>
                </a:solidFill>
              </a:rPr>
              <a:t>瞄主题</a:t>
            </a:r>
            <a:endParaRPr lang="zh-CN" altLang="en-US" sz="2800" b="1">
              <a:solidFill>
                <a:srgbClr val="FF0000"/>
              </a:solidFill>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b="6858"/>
          <a:stretch>
            <a:fillRect/>
          </a:stretch>
        </p:blipFill>
        <p:spPr>
          <a:xfrm>
            <a:off x="0" y="0"/>
            <a:ext cx="4903470" cy="6856095"/>
          </a:xfrm>
          <a:prstGeom prst="rect">
            <a:avLst/>
          </a:prstGeom>
        </p:spPr>
      </p:pic>
      <p:sp>
        <p:nvSpPr>
          <p:cNvPr id="3" name="矩形 2"/>
          <p:cNvSpPr/>
          <p:nvPr/>
        </p:nvSpPr>
        <p:spPr>
          <a:xfrm>
            <a:off x="0" y="-1270"/>
            <a:ext cx="4902835" cy="6857365"/>
          </a:xfrm>
          <a:prstGeom prst="rect">
            <a:avLst/>
          </a:prstGeom>
          <a:solidFill>
            <a:srgbClr val="15638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08305" y="4414520"/>
            <a:ext cx="1895475" cy="1630045"/>
          </a:xfrm>
          <a:prstGeom prst="rect">
            <a:avLst/>
          </a:prstGeom>
          <a:noFill/>
        </p:spPr>
        <p:txBody>
          <a:bodyPr wrap="square" rtlCol="0">
            <a:spAutoFit/>
          </a:bodyPr>
          <a:lstStyle/>
          <a:p>
            <a:pPr algn="r"/>
            <a:r>
              <a:rPr lang="en-US" altLang="zh-CN" sz="10000" b="1">
                <a:solidFill>
                  <a:schemeClr val="bg1"/>
                </a:solidFill>
                <a:latin typeface="Arial" panose="020B0604020202020204" pitchFamily="34" charset="0"/>
                <a:ea typeface="微软雅黑" panose="020B0503020204020204" pitchFamily="34" charset="-122"/>
                <a:sym typeface="+mn-ea"/>
              </a:rPr>
              <a:t>06.</a:t>
            </a:r>
            <a:endParaRPr lang="en-US" altLang="zh-CN" sz="10000" b="1">
              <a:solidFill>
                <a:schemeClr val="bg1"/>
              </a:solidFill>
              <a:latin typeface="Arial" panose="020B0604020202020204" pitchFamily="34" charset="0"/>
              <a:ea typeface="微软雅黑" panose="020B0503020204020204" pitchFamily="34" charset="-122"/>
              <a:sym typeface="+mn-ea"/>
            </a:endParaRPr>
          </a:p>
        </p:txBody>
      </p:sp>
      <p:sp>
        <p:nvSpPr>
          <p:cNvPr id="10" name="矩形 9"/>
          <p:cNvSpPr/>
          <p:nvPr/>
        </p:nvSpPr>
        <p:spPr>
          <a:xfrm>
            <a:off x="5840095" y="1134745"/>
            <a:ext cx="5934075" cy="5077460"/>
          </a:xfrm>
          <a:prstGeom prst="rect">
            <a:avLst/>
          </a:prstGeom>
        </p:spPr>
        <p:txBody>
          <a:bodyPr wrap="square">
            <a:spAutoFit/>
          </a:bodyPr>
          <a:lstStyle/>
          <a:p>
            <a:pPr algn="l">
              <a:lnSpc>
                <a:spcPct val="150000"/>
              </a:lnSpc>
            </a:pPr>
            <a:r>
              <a:rPr lang="en-US" altLang="zh-CN" sz="2400" b="1">
                <a:solidFill>
                  <a:schemeClr val="tx1"/>
                </a:solidFill>
                <a:latin typeface="Arial" panose="020B0604020202020204" pitchFamily="34" charset="0"/>
                <a:ea typeface="微软雅黑" panose="020B0503020204020204" pitchFamily="34" charset="-122"/>
                <a:sym typeface="+mn-ea"/>
              </a:rPr>
              <a:t>      </a:t>
            </a:r>
            <a:r>
              <a:rPr lang="zh-CN" altLang="en-US" sz="2400" b="1">
                <a:solidFill>
                  <a:schemeClr val="tx1"/>
                </a:solidFill>
                <a:latin typeface="Arial" panose="020B0604020202020204" pitchFamily="34" charset="0"/>
                <a:ea typeface="微软雅黑" panose="020B0503020204020204" pitchFamily="34" charset="-122"/>
                <a:sym typeface="+mn-ea"/>
              </a:rPr>
              <a:t>新航路开辟的过程其实也是波特兰航海图由推测假想的“虚”转向验证的“实”的渐进拓展和修正的过程。</a:t>
            </a:r>
            <a:endParaRPr lang="zh-CN" altLang="en-US" sz="2400" b="1">
              <a:solidFill>
                <a:schemeClr val="tx1"/>
              </a:solidFill>
              <a:latin typeface="Arial" panose="020B0604020202020204" pitchFamily="34" charset="0"/>
              <a:ea typeface="微软雅黑" panose="020B0503020204020204" pitchFamily="34" charset="-122"/>
              <a:sym typeface="+mn-ea"/>
            </a:endParaRPr>
          </a:p>
          <a:p>
            <a:pPr algn="l">
              <a:lnSpc>
                <a:spcPct val="150000"/>
              </a:lnSpc>
            </a:pPr>
            <a:r>
              <a:rPr lang="en-US" altLang="zh-CN" sz="2400" b="1">
                <a:solidFill>
                  <a:schemeClr val="tx1"/>
                </a:solidFill>
                <a:latin typeface="Arial" panose="020B0604020202020204" pitchFamily="34" charset="0"/>
                <a:ea typeface="微软雅黑" panose="020B0503020204020204" pitchFamily="34" charset="-122"/>
                <a:sym typeface="+mn-ea"/>
              </a:rPr>
              <a:t>      </a:t>
            </a:r>
            <a:r>
              <a:rPr lang="zh-CN" altLang="en-US" sz="2400" b="1">
                <a:solidFill>
                  <a:schemeClr val="tx1"/>
                </a:solidFill>
                <a:latin typeface="Arial" panose="020B0604020202020204" pitchFamily="34" charset="0"/>
                <a:ea typeface="微软雅黑" panose="020B0503020204020204" pitchFamily="34" charset="-122"/>
                <a:sym typeface="+mn-ea"/>
              </a:rPr>
              <a:t>通过中西方几乎同时代航海图的“实”与“虚”的比照，会发现近代西方国家航海技能不断由虚转强，中国明清时期则出现航海能力不断由强转虚的历史现象，</a:t>
            </a:r>
            <a:r>
              <a:rPr lang="zh-CN" altLang="en-US" sz="2400" b="1">
                <a:solidFill>
                  <a:srgbClr val="FF0000"/>
                </a:solidFill>
                <a:latin typeface="Arial" panose="020B0604020202020204" pitchFamily="34" charset="0"/>
                <a:ea typeface="微软雅黑" panose="020B0503020204020204" pitchFamily="34" charset="-122"/>
                <a:sym typeface="+mn-ea"/>
              </a:rPr>
              <a:t>这对反差分明的历史现象均系为人类走向整体世界过程当中的一个重要环节。</a:t>
            </a:r>
            <a:endParaRPr lang="zh-CN" altLang="en-US" sz="2400" b="1">
              <a:solidFill>
                <a:srgbClr val="FF0000"/>
              </a:solidFill>
              <a:latin typeface="Arial" panose="020B0604020202020204" pitchFamily="34" charset="0"/>
              <a:ea typeface="微软雅黑" panose="020B0503020204020204" pitchFamily="34" charset="-122"/>
              <a:sym typeface="+mn-ea"/>
            </a:endParaRPr>
          </a:p>
        </p:txBody>
      </p:sp>
      <p:sp>
        <p:nvSpPr>
          <p:cNvPr id="12" name="文本框 11"/>
          <p:cNvSpPr txBox="1"/>
          <p:nvPr/>
        </p:nvSpPr>
        <p:spPr>
          <a:xfrm>
            <a:off x="5840095" y="452120"/>
            <a:ext cx="4636135" cy="521970"/>
          </a:xfrm>
          <a:prstGeom prst="rect">
            <a:avLst/>
          </a:prstGeom>
          <a:noFill/>
        </p:spPr>
        <p:txBody>
          <a:bodyPr wrap="square" rtlCol="0" anchor="t">
            <a:spAutoFit/>
          </a:bodyPr>
          <a:lstStyle/>
          <a:p>
            <a:pPr algn="l"/>
            <a:r>
              <a:rPr lang="zh-CN" altLang="en-US" sz="2800" b="1">
                <a:solidFill>
                  <a:srgbClr val="FF0000"/>
                </a:solidFill>
                <a:latin typeface="Arial" panose="020B0604020202020204" pitchFamily="34" charset="0"/>
                <a:ea typeface="微软雅黑" panose="020B0503020204020204" pitchFamily="34" charset="-122"/>
                <a:sym typeface="+mn-ea"/>
              </a:rPr>
              <a:t>虚与实的关系有两层意义</a:t>
            </a:r>
            <a:endParaRPr lang="zh-CN" altLang="en-US" sz="2800" b="1">
              <a:solidFill>
                <a:srgbClr val="FF0000"/>
              </a:solidFill>
              <a:latin typeface="Arial" panose="020B0604020202020204" pitchFamily="34" charset="0"/>
              <a:ea typeface="微软雅黑" panose="020B0503020204020204" pitchFamily="34" charset="-122"/>
              <a:sym typeface="+mn-ea"/>
            </a:endParaRPr>
          </a:p>
        </p:txBody>
      </p:sp>
      <p:sp>
        <p:nvSpPr>
          <p:cNvPr id="4" name="文本框 3"/>
          <p:cNvSpPr txBox="1"/>
          <p:nvPr/>
        </p:nvSpPr>
        <p:spPr>
          <a:xfrm>
            <a:off x="95250" y="62865"/>
            <a:ext cx="4782820" cy="1568450"/>
          </a:xfrm>
          <a:prstGeom prst="rect">
            <a:avLst/>
          </a:prstGeom>
          <a:noFill/>
        </p:spPr>
        <p:txBody>
          <a:bodyPr wrap="square" rtlCol="0">
            <a:spAutoFit/>
          </a:bodyPr>
          <a:p>
            <a:r>
              <a:rPr lang="zh-CN" altLang="en-US" sz="2400" b="1">
                <a:solidFill>
                  <a:schemeClr val="bg1"/>
                </a:solidFill>
              </a:rPr>
              <a:t>课程标准：“人类认识世界的视野和能力的改变”，“理解新航路的开辟是人类历史从分散走向整体过程中的重要节点”。</a:t>
            </a:r>
            <a:endParaRPr lang="zh-CN" altLang="en-US" sz="2400" b="1">
              <a:solidFill>
                <a:schemeClr val="bg1"/>
              </a:solidFill>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exels-photo-4386466"/>
          <p:cNvPicPr>
            <a:picLocks noChangeAspect="1"/>
          </p:cNvPicPr>
          <p:nvPr/>
        </p:nvPicPr>
        <p:blipFill>
          <a:blip r:embed="rId1"/>
          <a:srcRect b="42594"/>
          <a:stretch>
            <a:fillRect/>
          </a:stretch>
        </p:blipFill>
        <p:spPr>
          <a:xfrm>
            <a:off x="0" y="0"/>
            <a:ext cx="12192635" cy="4668520"/>
          </a:xfrm>
          <a:prstGeom prst="rect">
            <a:avLst/>
          </a:prstGeom>
        </p:spPr>
      </p:pic>
      <p:sp>
        <p:nvSpPr>
          <p:cNvPr id="3" name="矩形 2"/>
          <p:cNvSpPr/>
          <p:nvPr/>
        </p:nvSpPr>
        <p:spPr>
          <a:xfrm>
            <a:off x="0" y="-1270"/>
            <a:ext cx="12191365" cy="4669155"/>
          </a:xfrm>
          <a:prstGeom prst="rect">
            <a:avLst/>
          </a:prstGeom>
          <a:solidFill>
            <a:srgbClr val="15638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748665" y="2951480"/>
            <a:ext cx="2481580" cy="27419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5" name="圆角矩形 4"/>
          <p:cNvSpPr/>
          <p:nvPr/>
        </p:nvSpPr>
        <p:spPr>
          <a:xfrm>
            <a:off x="3520440" y="2951480"/>
            <a:ext cx="2481580" cy="27419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6" name="圆角矩形 5"/>
          <p:cNvSpPr/>
          <p:nvPr/>
        </p:nvSpPr>
        <p:spPr>
          <a:xfrm>
            <a:off x="6292215" y="2951480"/>
            <a:ext cx="2481580" cy="27419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7" name="圆角矩形 6"/>
          <p:cNvSpPr/>
          <p:nvPr/>
        </p:nvSpPr>
        <p:spPr>
          <a:xfrm>
            <a:off x="9063990" y="2951480"/>
            <a:ext cx="2481580" cy="27419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58" name="文本框 57"/>
          <p:cNvSpPr txBox="1"/>
          <p:nvPr>
            <p:custDataLst>
              <p:tags r:id="rId2"/>
            </p:custDataLst>
          </p:nvPr>
        </p:nvSpPr>
        <p:spPr>
          <a:xfrm>
            <a:off x="918845" y="3614443"/>
            <a:ext cx="1933008" cy="812777"/>
          </a:xfrm>
          <a:prstGeom prst="rect">
            <a:avLst/>
          </a:prstGeom>
          <a:noFill/>
        </p:spPr>
        <p:txBody>
          <a:bodyPr wrap="square" rtlCol="0">
            <a:noAutofit/>
          </a:bodyPr>
          <a:lstStyle/>
          <a:p>
            <a:pPr algn="l">
              <a:lnSpc>
                <a:spcPct val="120000"/>
              </a:lnSpc>
            </a:pPr>
            <a:r>
              <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rPr>
              <a:t>一、问题质疑</a:t>
            </a:r>
            <a:r>
              <a:rPr lang="zh-CN" altLang="en-US" sz="2000" spc="15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rPr>
              <a:t>—由</a:t>
            </a:r>
            <a:r>
              <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rPr>
              <a:t>课文导图衍生的疑惑</a:t>
            </a:r>
            <a:endPar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p:cNvSpPr txBox="1"/>
          <p:nvPr>
            <p:custDataLst>
              <p:tags r:id="rId3"/>
            </p:custDataLst>
          </p:nvPr>
        </p:nvSpPr>
        <p:spPr>
          <a:xfrm>
            <a:off x="3744155" y="3614443"/>
            <a:ext cx="1933008" cy="812777"/>
          </a:xfrm>
          <a:prstGeom prst="rect">
            <a:avLst/>
          </a:prstGeom>
          <a:noFill/>
        </p:spPr>
        <p:txBody>
          <a:bodyPr wrap="square" rtlCol="0">
            <a:noAutofit/>
          </a:bodyPr>
          <a:lstStyle/>
          <a:p>
            <a:pPr algn="l">
              <a:lnSpc>
                <a:spcPct val="120000"/>
              </a:lnSpc>
            </a:pPr>
            <a:r>
              <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rPr>
              <a:t>二、分析论证——虚往实归的波特兰海图</a:t>
            </a:r>
            <a:endPar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4"/>
            </p:custDataLst>
          </p:nvPr>
        </p:nvSpPr>
        <p:spPr>
          <a:xfrm>
            <a:off x="6483678" y="3568105"/>
            <a:ext cx="1933008" cy="812777"/>
          </a:xfrm>
          <a:prstGeom prst="rect">
            <a:avLst/>
          </a:prstGeom>
          <a:noFill/>
        </p:spPr>
        <p:txBody>
          <a:bodyPr wrap="square" rtlCol="0">
            <a:noAutofit/>
          </a:bodyPr>
          <a:lstStyle/>
          <a:p>
            <a:pPr algn="l">
              <a:lnSpc>
                <a:spcPct val="120000"/>
              </a:lnSpc>
            </a:pPr>
            <a:r>
              <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rPr>
              <a:t>三、类比生成——虚实相生的郑和航海图</a:t>
            </a:r>
            <a:endPar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5"/>
            </p:custDataLst>
          </p:nvPr>
        </p:nvSpPr>
        <p:spPr>
          <a:xfrm>
            <a:off x="9223942" y="3614698"/>
            <a:ext cx="1933008" cy="812777"/>
          </a:xfrm>
          <a:prstGeom prst="rect">
            <a:avLst/>
          </a:prstGeom>
          <a:noFill/>
        </p:spPr>
        <p:txBody>
          <a:bodyPr wrap="square" rtlCol="0">
            <a:noAutofit/>
          </a:bodyPr>
          <a:lstStyle/>
          <a:p>
            <a:pPr algn="l">
              <a:lnSpc>
                <a:spcPct val="120000"/>
              </a:lnSpc>
            </a:pPr>
            <a:r>
              <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rPr>
              <a:t>四、反思评估——任重道远的后续探究</a:t>
            </a:r>
            <a:endParaRPr lang="zh-CN" altLang="en-US" sz="2000" b="1" spc="15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nvSpPr>
        <p:spPr>
          <a:xfrm>
            <a:off x="1575435" y="708025"/>
            <a:ext cx="9227185" cy="1568450"/>
          </a:xfrm>
          <a:prstGeom prst="rect">
            <a:avLst/>
          </a:prstGeom>
          <a:solidFill>
            <a:srgbClr val="002060"/>
          </a:solidFill>
        </p:spPr>
        <p:txBody>
          <a:bodyPr wrap="square" rtlCol="0" anchor="t">
            <a:spAutoFit/>
          </a:bodyPr>
          <a:p>
            <a:pPr algn="ctr"/>
            <a:r>
              <a:rPr lang="zh-CN" altLang="en-US" sz="3200" b="1">
                <a:solidFill>
                  <a:schemeClr val="bg1"/>
                </a:solidFill>
                <a:latin typeface="Arial" panose="020B0604020202020204" pitchFamily="34" charset="0"/>
                <a:ea typeface="微软雅黑" panose="020B0503020204020204" pitchFamily="34" charset="-122"/>
                <a:sym typeface="+mn-ea"/>
              </a:rPr>
              <a:t>航海图的“实”与“虚”</a:t>
            </a:r>
            <a:endParaRPr lang="zh-CN" altLang="en-US" sz="3200" b="1">
              <a:solidFill>
                <a:schemeClr val="bg1"/>
              </a:solidFill>
              <a:latin typeface="Arial" panose="020B0604020202020204" pitchFamily="34" charset="0"/>
              <a:ea typeface="微软雅黑" panose="020B0503020204020204" pitchFamily="34" charset="-122"/>
              <a:sym typeface="+mn-ea"/>
            </a:endParaRPr>
          </a:p>
          <a:p>
            <a:pPr algn="ctr"/>
            <a:r>
              <a:rPr lang="zh-CN" altLang="en-US" sz="3200" b="1">
                <a:solidFill>
                  <a:schemeClr val="bg1"/>
                </a:solidFill>
                <a:latin typeface="Arial" panose="020B0604020202020204" pitchFamily="34" charset="0"/>
                <a:ea typeface="微软雅黑" panose="020B0503020204020204" pitchFamily="34" charset="-122"/>
                <a:sym typeface="+mn-ea"/>
              </a:rPr>
              <a:t>——以第6课《全球航路的开辟》导图“新型航海图”微探为例 </a:t>
            </a:r>
            <a:endParaRPr lang="zh-CN" altLang="en-US" sz="3200" b="1">
              <a:solidFill>
                <a:schemeClr val="bg1"/>
              </a:solidFill>
              <a:latin typeface="Arial" panose="020B0604020202020204" pitchFamily="34" charset="0"/>
              <a:ea typeface="微软雅黑" panose="020B0503020204020204" pitchFamily="34" charset="-122"/>
              <a:sym typeface="+mn-ea"/>
            </a:endParaRPr>
          </a:p>
        </p:txBody>
      </p:sp>
    </p:spTree>
    <p:custDataLst>
      <p:tags r:id="rId6"/>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形状 30"/>
          <p:cNvSpPr/>
          <p:nvPr>
            <p:custDataLst>
              <p:tags r:id="rId1"/>
            </p:custDataLst>
          </p:nvPr>
        </p:nvSpPr>
        <p:spPr>
          <a:xfrm>
            <a:off x="4546786" y="2089938"/>
            <a:ext cx="3136900" cy="1803400"/>
          </a:xfrm>
          <a:custGeom>
            <a:avLst/>
            <a:gdLst>
              <a:gd name="connsiteX0" fmla="*/ 0 w 3136900"/>
              <a:gd name="connsiteY0" fmla="*/ 0 h 1803400"/>
              <a:gd name="connsiteX1" fmla="*/ 3136900 w 3136900"/>
              <a:gd name="connsiteY1" fmla="*/ 0 h 1803400"/>
              <a:gd name="connsiteX2" fmla="*/ 1333500 w 3136900"/>
              <a:gd name="connsiteY2" fmla="*/ 1803400 h 1803400"/>
              <a:gd name="connsiteX3" fmla="*/ 0 w 3136900"/>
              <a:gd name="connsiteY3" fmla="*/ 1803400 h 1803400"/>
            </a:gdLst>
            <a:ahLst/>
            <a:cxnLst>
              <a:cxn ang="0">
                <a:pos x="connsiteX0" y="connsiteY0"/>
              </a:cxn>
              <a:cxn ang="0">
                <a:pos x="connsiteX1" y="connsiteY1"/>
              </a:cxn>
              <a:cxn ang="0">
                <a:pos x="connsiteX2" y="connsiteY2"/>
              </a:cxn>
              <a:cxn ang="0">
                <a:pos x="connsiteX3" y="connsiteY3"/>
              </a:cxn>
            </a:cxnLst>
            <a:rect l="l" t="t" r="r" b="b"/>
            <a:pathLst>
              <a:path w="3136900" h="1803400">
                <a:moveTo>
                  <a:pt x="0" y="0"/>
                </a:moveTo>
                <a:lnTo>
                  <a:pt x="3136900" y="0"/>
                </a:lnTo>
                <a:lnTo>
                  <a:pt x="1333500" y="1803400"/>
                </a:lnTo>
                <a:lnTo>
                  <a:pt x="0" y="1803400"/>
                </a:lnTo>
                <a:close/>
              </a:path>
            </a:pathLst>
          </a:custGeom>
          <a:solidFill>
            <a:srgbClr val="002060"/>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pitchFamily="34" charset="-122"/>
            </a:endParaRPr>
          </a:p>
        </p:txBody>
      </p:sp>
      <p:sp>
        <p:nvSpPr>
          <p:cNvPr id="32" name="直角三角形 31"/>
          <p:cNvSpPr/>
          <p:nvPr>
            <p:custDataLst>
              <p:tags r:id="rId2"/>
            </p:custDataLst>
          </p:nvPr>
        </p:nvSpPr>
        <p:spPr>
          <a:xfrm flipH="1">
            <a:off x="5959507" y="2175177"/>
            <a:ext cx="1738784" cy="1727060"/>
          </a:xfrm>
          <a:prstGeom prst="rtTriangle">
            <a:avLst/>
          </a:prstGeom>
          <a:solidFill>
            <a:srgbClr val="A6C5B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pitchFamily="34" charset="-122"/>
            </a:endParaRPr>
          </a:p>
        </p:txBody>
      </p:sp>
      <p:sp>
        <p:nvSpPr>
          <p:cNvPr id="33" name="任意多边形: 形状 32"/>
          <p:cNvSpPr/>
          <p:nvPr>
            <p:custDataLst>
              <p:tags r:id="rId3"/>
            </p:custDataLst>
          </p:nvPr>
        </p:nvSpPr>
        <p:spPr>
          <a:xfrm>
            <a:off x="7809469" y="2098837"/>
            <a:ext cx="3136900" cy="1803400"/>
          </a:xfrm>
          <a:custGeom>
            <a:avLst/>
            <a:gdLst>
              <a:gd name="connsiteX0" fmla="*/ 0 w 3136900"/>
              <a:gd name="connsiteY0" fmla="*/ 0 h 1803400"/>
              <a:gd name="connsiteX1" fmla="*/ 3136900 w 3136900"/>
              <a:gd name="connsiteY1" fmla="*/ 0 h 1803400"/>
              <a:gd name="connsiteX2" fmla="*/ 1333500 w 3136900"/>
              <a:gd name="connsiteY2" fmla="*/ 1803400 h 1803400"/>
              <a:gd name="connsiteX3" fmla="*/ 0 w 3136900"/>
              <a:gd name="connsiteY3" fmla="*/ 1803400 h 1803400"/>
            </a:gdLst>
            <a:ahLst/>
            <a:cxnLst>
              <a:cxn ang="0">
                <a:pos x="connsiteX0" y="connsiteY0"/>
              </a:cxn>
              <a:cxn ang="0">
                <a:pos x="connsiteX1" y="connsiteY1"/>
              </a:cxn>
              <a:cxn ang="0">
                <a:pos x="connsiteX2" y="connsiteY2"/>
              </a:cxn>
              <a:cxn ang="0">
                <a:pos x="connsiteX3" y="connsiteY3"/>
              </a:cxn>
            </a:cxnLst>
            <a:rect l="l" t="t" r="r" b="b"/>
            <a:pathLst>
              <a:path w="3136900" h="1803400">
                <a:moveTo>
                  <a:pt x="0" y="0"/>
                </a:moveTo>
                <a:lnTo>
                  <a:pt x="3136900" y="0"/>
                </a:lnTo>
                <a:lnTo>
                  <a:pt x="1333500" y="1803400"/>
                </a:lnTo>
                <a:lnTo>
                  <a:pt x="0" y="1803400"/>
                </a:lnTo>
                <a:close/>
              </a:path>
            </a:pathLst>
          </a:custGeom>
          <a:solidFill>
            <a:srgbClr val="002060"/>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pitchFamily="34" charset="-122"/>
            </a:endParaRPr>
          </a:p>
        </p:txBody>
      </p:sp>
      <p:sp>
        <p:nvSpPr>
          <p:cNvPr id="34" name="直角三角形 33"/>
          <p:cNvSpPr/>
          <p:nvPr>
            <p:custDataLst>
              <p:tags r:id="rId4"/>
            </p:custDataLst>
          </p:nvPr>
        </p:nvSpPr>
        <p:spPr>
          <a:xfrm flipH="1">
            <a:off x="9222189" y="2184075"/>
            <a:ext cx="1738784" cy="1727060"/>
          </a:xfrm>
          <a:prstGeom prst="rtTriangle">
            <a:avLst/>
          </a:prstGeom>
          <a:solidFill>
            <a:srgbClr val="A6C5B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pitchFamily="34" charset="-122"/>
            </a:endParaRPr>
          </a:p>
        </p:txBody>
      </p:sp>
      <p:sp>
        <p:nvSpPr>
          <p:cNvPr id="35" name="任意多边形: 形状 34"/>
          <p:cNvSpPr/>
          <p:nvPr>
            <p:custDataLst>
              <p:tags r:id="rId5"/>
            </p:custDataLst>
          </p:nvPr>
        </p:nvSpPr>
        <p:spPr>
          <a:xfrm>
            <a:off x="1206246" y="4043685"/>
            <a:ext cx="3136900" cy="1803400"/>
          </a:xfrm>
          <a:custGeom>
            <a:avLst/>
            <a:gdLst>
              <a:gd name="connsiteX0" fmla="*/ 0 w 3136900"/>
              <a:gd name="connsiteY0" fmla="*/ 0 h 1803400"/>
              <a:gd name="connsiteX1" fmla="*/ 3136900 w 3136900"/>
              <a:gd name="connsiteY1" fmla="*/ 0 h 1803400"/>
              <a:gd name="connsiteX2" fmla="*/ 1333500 w 3136900"/>
              <a:gd name="connsiteY2" fmla="*/ 1803400 h 1803400"/>
              <a:gd name="connsiteX3" fmla="*/ 0 w 3136900"/>
              <a:gd name="connsiteY3" fmla="*/ 1803400 h 1803400"/>
            </a:gdLst>
            <a:ahLst/>
            <a:cxnLst>
              <a:cxn ang="0">
                <a:pos x="connsiteX0" y="connsiteY0"/>
              </a:cxn>
              <a:cxn ang="0">
                <a:pos x="connsiteX1" y="connsiteY1"/>
              </a:cxn>
              <a:cxn ang="0">
                <a:pos x="connsiteX2" y="connsiteY2"/>
              </a:cxn>
              <a:cxn ang="0">
                <a:pos x="connsiteX3" y="connsiteY3"/>
              </a:cxn>
            </a:cxnLst>
            <a:rect l="l" t="t" r="r" b="b"/>
            <a:pathLst>
              <a:path w="3136900" h="1803400">
                <a:moveTo>
                  <a:pt x="0" y="0"/>
                </a:moveTo>
                <a:lnTo>
                  <a:pt x="3136900" y="0"/>
                </a:lnTo>
                <a:lnTo>
                  <a:pt x="1333500" y="1803400"/>
                </a:lnTo>
                <a:lnTo>
                  <a:pt x="0" y="1803400"/>
                </a:lnTo>
                <a:close/>
              </a:path>
            </a:pathLst>
          </a:custGeom>
          <a:solidFill>
            <a:srgbClr val="002060"/>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pitchFamily="34" charset="-122"/>
            </a:endParaRPr>
          </a:p>
        </p:txBody>
      </p:sp>
      <p:sp>
        <p:nvSpPr>
          <p:cNvPr id="36" name="直角三角形 35"/>
          <p:cNvSpPr/>
          <p:nvPr>
            <p:custDataLst>
              <p:tags r:id="rId6"/>
            </p:custDataLst>
          </p:nvPr>
        </p:nvSpPr>
        <p:spPr>
          <a:xfrm flipH="1">
            <a:off x="2618967" y="4128924"/>
            <a:ext cx="1738784" cy="1727060"/>
          </a:xfrm>
          <a:prstGeom prst="rtTriangle">
            <a:avLst/>
          </a:prstGeom>
          <a:solidFill>
            <a:srgbClr val="A6C5B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pitchFamily="34" charset="-122"/>
            </a:endParaRPr>
          </a:p>
        </p:txBody>
      </p:sp>
      <p:sp>
        <p:nvSpPr>
          <p:cNvPr id="37" name="任意多边形: 形状 36"/>
          <p:cNvSpPr/>
          <p:nvPr>
            <p:custDataLst>
              <p:tags r:id="rId7"/>
            </p:custDataLst>
          </p:nvPr>
        </p:nvSpPr>
        <p:spPr>
          <a:xfrm>
            <a:off x="4557417" y="4040064"/>
            <a:ext cx="3136900" cy="1803400"/>
          </a:xfrm>
          <a:custGeom>
            <a:avLst/>
            <a:gdLst>
              <a:gd name="connsiteX0" fmla="*/ 0 w 3136900"/>
              <a:gd name="connsiteY0" fmla="*/ 0 h 1803400"/>
              <a:gd name="connsiteX1" fmla="*/ 3136900 w 3136900"/>
              <a:gd name="connsiteY1" fmla="*/ 0 h 1803400"/>
              <a:gd name="connsiteX2" fmla="*/ 1333500 w 3136900"/>
              <a:gd name="connsiteY2" fmla="*/ 1803400 h 1803400"/>
              <a:gd name="connsiteX3" fmla="*/ 0 w 3136900"/>
              <a:gd name="connsiteY3" fmla="*/ 1803400 h 1803400"/>
            </a:gdLst>
            <a:ahLst/>
            <a:cxnLst>
              <a:cxn ang="0">
                <a:pos x="connsiteX0" y="connsiteY0"/>
              </a:cxn>
              <a:cxn ang="0">
                <a:pos x="connsiteX1" y="connsiteY1"/>
              </a:cxn>
              <a:cxn ang="0">
                <a:pos x="connsiteX2" y="connsiteY2"/>
              </a:cxn>
              <a:cxn ang="0">
                <a:pos x="connsiteX3" y="connsiteY3"/>
              </a:cxn>
            </a:cxnLst>
            <a:rect l="l" t="t" r="r" b="b"/>
            <a:pathLst>
              <a:path w="3136900" h="1803400">
                <a:moveTo>
                  <a:pt x="0" y="0"/>
                </a:moveTo>
                <a:lnTo>
                  <a:pt x="3136900" y="0"/>
                </a:lnTo>
                <a:lnTo>
                  <a:pt x="1333500" y="1803400"/>
                </a:lnTo>
                <a:lnTo>
                  <a:pt x="0" y="1803400"/>
                </a:lnTo>
                <a:close/>
              </a:path>
            </a:pathLst>
          </a:custGeom>
          <a:solidFill>
            <a:srgbClr val="002060"/>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pitchFamily="34" charset="-122"/>
            </a:endParaRPr>
          </a:p>
        </p:txBody>
      </p:sp>
      <p:sp>
        <p:nvSpPr>
          <p:cNvPr id="9" name="任意多边形: 形状 8"/>
          <p:cNvSpPr/>
          <p:nvPr>
            <p:custDataLst>
              <p:tags r:id="rId8"/>
            </p:custDataLst>
          </p:nvPr>
        </p:nvSpPr>
        <p:spPr>
          <a:xfrm>
            <a:off x="1204596" y="2076785"/>
            <a:ext cx="3136900" cy="1803400"/>
          </a:xfrm>
          <a:custGeom>
            <a:avLst/>
            <a:gdLst>
              <a:gd name="connsiteX0" fmla="*/ 0 w 3136900"/>
              <a:gd name="connsiteY0" fmla="*/ 0 h 1803400"/>
              <a:gd name="connsiteX1" fmla="*/ 3136900 w 3136900"/>
              <a:gd name="connsiteY1" fmla="*/ 0 h 1803400"/>
              <a:gd name="connsiteX2" fmla="*/ 1333500 w 3136900"/>
              <a:gd name="connsiteY2" fmla="*/ 1803400 h 1803400"/>
              <a:gd name="connsiteX3" fmla="*/ 0 w 3136900"/>
              <a:gd name="connsiteY3" fmla="*/ 1803400 h 1803400"/>
            </a:gdLst>
            <a:ahLst/>
            <a:cxnLst>
              <a:cxn ang="0">
                <a:pos x="connsiteX0" y="connsiteY0"/>
              </a:cxn>
              <a:cxn ang="0">
                <a:pos x="connsiteX1" y="connsiteY1"/>
              </a:cxn>
              <a:cxn ang="0">
                <a:pos x="connsiteX2" y="connsiteY2"/>
              </a:cxn>
              <a:cxn ang="0">
                <a:pos x="connsiteX3" y="connsiteY3"/>
              </a:cxn>
            </a:cxnLst>
            <a:rect l="l" t="t" r="r" b="b"/>
            <a:pathLst>
              <a:path w="3136900" h="1803400">
                <a:moveTo>
                  <a:pt x="0" y="0"/>
                </a:moveTo>
                <a:lnTo>
                  <a:pt x="3136900" y="0"/>
                </a:lnTo>
                <a:lnTo>
                  <a:pt x="1333500" y="1803400"/>
                </a:lnTo>
                <a:lnTo>
                  <a:pt x="0" y="1803400"/>
                </a:lnTo>
                <a:close/>
              </a:path>
            </a:pathLst>
          </a:custGeom>
          <a:solidFill>
            <a:srgbClr val="01015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pitchFamily="34" charset="-122"/>
            </a:endParaRPr>
          </a:p>
        </p:txBody>
      </p:sp>
      <p:sp>
        <p:nvSpPr>
          <p:cNvPr id="2" name="直角三角形 1"/>
          <p:cNvSpPr/>
          <p:nvPr>
            <p:custDataLst>
              <p:tags r:id="rId9"/>
            </p:custDataLst>
          </p:nvPr>
        </p:nvSpPr>
        <p:spPr>
          <a:xfrm flipH="1">
            <a:off x="2617316" y="2162023"/>
            <a:ext cx="1738784" cy="1727060"/>
          </a:xfrm>
          <a:prstGeom prst="rtTriangle">
            <a:avLst/>
          </a:prstGeom>
          <a:solidFill>
            <a:srgbClr val="A6C5B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800">
              <a:latin typeface="Arial" panose="020B0604020202020204" pitchFamily="34" charset="0"/>
              <a:ea typeface="微软雅黑" panose="020B0503020204020204" pitchFamily="34" charset="-122"/>
            </a:endParaRPr>
          </a:p>
        </p:txBody>
      </p:sp>
      <p:sp>
        <p:nvSpPr>
          <p:cNvPr id="25" name="Shape 3694"/>
          <p:cNvSpPr/>
          <p:nvPr>
            <p:custDataLst>
              <p:tags r:id="rId10"/>
            </p:custDataLst>
          </p:nvPr>
        </p:nvSpPr>
        <p:spPr>
          <a:xfrm>
            <a:off x="3748874" y="4962668"/>
            <a:ext cx="406295" cy="558655"/>
          </a:xfrm>
          <a:custGeom>
            <a:avLst/>
            <a:gdLst/>
            <a:ahLst/>
            <a:cxnLst/>
            <a:rect l="0" t="0" r="0" b="0"/>
            <a:pathLst>
              <a:path w="120000" h="120000" extrusionOk="0">
                <a:moveTo>
                  <a:pt x="112500" y="109088"/>
                </a:moveTo>
                <a:cubicBezTo>
                  <a:pt x="112500" y="112100"/>
                  <a:pt x="109138" y="114544"/>
                  <a:pt x="105000" y="114544"/>
                </a:cubicBezTo>
                <a:lnTo>
                  <a:pt x="15000" y="114544"/>
                </a:lnTo>
                <a:cubicBezTo>
                  <a:pt x="10861" y="114544"/>
                  <a:pt x="7500" y="112100"/>
                  <a:pt x="7500" y="109088"/>
                </a:cubicBezTo>
                <a:lnTo>
                  <a:pt x="7500" y="60000"/>
                </a:lnTo>
                <a:cubicBezTo>
                  <a:pt x="7500" y="56988"/>
                  <a:pt x="10861" y="54544"/>
                  <a:pt x="15000" y="54544"/>
                </a:cubicBezTo>
                <a:lnTo>
                  <a:pt x="105000" y="54544"/>
                </a:lnTo>
                <a:cubicBezTo>
                  <a:pt x="109138" y="54544"/>
                  <a:pt x="112500" y="56988"/>
                  <a:pt x="112500" y="60000"/>
                </a:cubicBezTo>
                <a:cubicBezTo>
                  <a:pt x="112500" y="60000"/>
                  <a:pt x="112500" y="109088"/>
                  <a:pt x="112500" y="109088"/>
                </a:cubicBezTo>
                <a:close/>
                <a:moveTo>
                  <a:pt x="22500" y="32727"/>
                </a:moveTo>
                <a:cubicBezTo>
                  <a:pt x="22500" y="17666"/>
                  <a:pt x="39288" y="5455"/>
                  <a:pt x="60000" y="5455"/>
                </a:cubicBezTo>
                <a:cubicBezTo>
                  <a:pt x="80711" y="5455"/>
                  <a:pt x="97500" y="17666"/>
                  <a:pt x="97500" y="32727"/>
                </a:cubicBezTo>
                <a:lnTo>
                  <a:pt x="97500" y="49088"/>
                </a:lnTo>
                <a:lnTo>
                  <a:pt x="22500" y="49088"/>
                </a:lnTo>
                <a:cubicBezTo>
                  <a:pt x="22500" y="49088"/>
                  <a:pt x="22500" y="32727"/>
                  <a:pt x="22500" y="32727"/>
                </a:cubicBezTo>
                <a:close/>
                <a:moveTo>
                  <a:pt x="105000" y="49088"/>
                </a:moveTo>
                <a:lnTo>
                  <a:pt x="105000" y="32727"/>
                </a:lnTo>
                <a:cubicBezTo>
                  <a:pt x="105000" y="14655"/>
                  <a:pt x="84850" y="0"/>
                  <a:pt x="60000" y="0"/>
                </a:cubicBezTo>
                <a:cubicBezTo>
                  <a:pt x="35150" y="0"/>
                  <a:pt x="15000" y="14655"/>
                  <a:pt x="15000" y="32727"/>
                </a:cubicBezTo>
                <a:lnTo>
                  <a:pt x="15000" y="49088"/>
                </a:lnTo>
                <a:cubicBezTo>
                  <a:pt x="6716" y="49088"/>
                  <a:pt x="0" y="53977"/>
                  <a:pt x="0" y="60000"/>
                </a:cubicBezTo>
                <a:lnTo>
                  <a:pt x="0" y="109088"/>
                </a:lnTo>
                <a:cubicBezTo>
                  <a:pt x="0" y="115116"/>
                  <a:pt x="6716" y="120000"/>
                  <a:pt x="15000" y="120000"/>
                </a:cubicBezTo>
                <a:lnTo>
                  <a:pt x="105000" y="120000"/>
                </a:lnTo>
                <a:cubicBezTo>
                  <a:pt x="113283" y="120000"/>
                  <a:pt x="120000" y="115116"/>
                  <a:pt x="120000" y="109088"/>
                </a:cubicBezTo>
                <a:lnTo>
                  <a:pt x="120000" y="60000"/>
                </a:lnTo>
                <a:cubicBezTo>
                  <a:pt x="120000" y="53977"/>
                  <a:pt x="113283" y="49088"/>
                  <a:pt x="105000" y="49088"/>
                </a:cubicBezTo>
                <a:moveTo>
                  <a:pt x="63750" y="86516"/>
                </a:moveTo>
                <a:lnTo>
                  <a:pt x="63750" y="90000"/>
                </a:lnTo>
                <a:cubicBezTo>
                  <a:pt x="63750" y="91511"/>
                  <a:pt x="62066" y="92727"/>
                  <a:pt x="60000" y="92727"/>
                </a:cubicBezTo>
                <a:cubicBezTo>
                  <a:pt x="57933" y="92727"/>
                  <a:pt x="56250" y="91511"/>
                  <a:pt x="56250" y="90000"/>
                </a:cubicBezTo>
                <a:lnTo>
                  <a:pt x="56250" y="86516"/>
                </a:lnTo>
                <a:cubicBezTo>
                  <a:pt x="54016" y="85572"/>
                  <a:pt x="52500" y="83833"/>
                  <a:pt x="52500" y="81816"/>
                </a:cubicBezTo>
                <a:cubicBezTo>
                  <a:pt x="52500" y="78811"/>
                  <a:pt x="55861" y="76361"/>
                  <a:pt x="60000" y="76361"/>
                </a:cubicBezTo>
                <a:cubicBezTo>
                  <a:pt x="64138" y="76361"/>
                  <a:pt x="67500" y="78811"/>
                  <a:pt x="67500" y="81816"/>
                </a:cubicBezTo>
                <a:cubicBezTo>
                  <a:pt x="67500" y="83833"/>
                  <a:pt x="65977" y="85572"/>
                  <a:pt x="63750" y="86516"/>
                </a:cubicBezTo>
                <a:moveTo>
                  <a:pt x="60000" y="70911"/>
                </a:moveTo>
                <a:cubicBezTo>
                  <a:pt x="51716" y="70911"/>
                  <a:pt x="45000" y="75794"/>
                  <a:pt x="45000" y="81816"/>
                </a:cubicBezTo>
                <a:cubicBezTo>
                  <a:pt x="45000" y="84622"/>
                  <a:pt x="46494" y="87150"/>
                  <a:pt x="48877" y="89077"/>
                </a:cubicBezTo>
                <a:cubicBezTo>
                  <a:pt x="48827" y="89383"/>
                  <a:pt x="48750" y="89688"/>
                  <a:pt x="48750" y="90000"/>
                </a:cubicBezTo>
                <a:cubicBezTo>
                  <a:pt x="48750" y="94522"/>
                  <a:pt x="53783" y="98183"/>
                  <a:pt x="60000" y="98183"/>
                </a:cubicBezTo>
                <a:cubicBezTo>
                  <a:pt x="66216" y="98183"/>
                  <a:pt x="71250" y="94522"/>
                  <a:pt x="71250" y="90000"/>
                </a:cubicBezTo>
                <a:cubicBezTo>
                  <a:pt x="71250" y="89688"/>
                  <a:pt x="71166" y="89383"/>
                  <a:pt x="71122" y="89077"/>
                </a:cubicBezTo>
                <a:cubicBezTo>
                  <a:pt x="73505" y="87144"/>
                  <a:pt x="75000" y="84622"/>
                  <a:pt x="75000" y="81816"/>
                </a:cubicBezTo>
                <a:cubicBezTo>
                  <a:pt x="75000" y="75794"/>
                  <a:pt x="68283" y="70911"/>
                  <a:pt x="60000" y="70911"/>
                </a:cubicBezTo>
              </a:path>
            </a:pathLst>
          </a:custGeom>
          <a:solidFill>
            <a:sysClr val="window" lastClr="FFFFFF"/>
          </a:solidFill>
          <a:ln>
            <a:noFill/>
          </a:ln>
        </p:spPr>
        <p:txBody>
          <a:bodyPr lIns="38075" tIns="38075" rIns="38075" bIns="380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endParaRPr sz="3000">
              <a:solidFill>
                <a:sysClr val="windowText" lastClr="000000"/>
              </a:solidFill>
              <a:latin typeface="Arial" panose="020B0604020202020204" pitchFamily="34" charset="0"/>
              <a:ea typeface="微软雅黑" panose="020B0503020204020204" pitchFamily="34" charset="-122"/>
              <a:cs typeface="+mn-cs"/>
              <a:sym typeface="Lato" panose="020F0502020204030203"/>
            </a:endParaRPr>
          </a:p>
        </p:txBody>
      </p:sp>
      <p:sp>
        <p:nvSpPr>
          <p:cNvPr id="26" name="Shape 3717"/>
          <p:cNvSpPr/>
          <p:nvPr>
            <p:custDataLst>
              <p:tags r:id="rId11"/>
            </p:custDataLst>
          </p:nvPr>
        </p:nvSpPr>
        <p:spPr>
          <a:xfrm>
            <a:off x="6836003" y="5080129"/>
            <a:ext cx="558655" cy="558655"/>
          </a:xfrm>
          <a:custGeom>
            <a:avLst/>
            <a:gdLst/>
            <a:ahLst/>
            <a:cxnLst/>
            <a:rect l="0" t="0" r="0" b="0"/>
            <a:pathLst>
              <a:path w="120000" h="120000" extrusionOk="0">
                <a:moveTo>
                  <a:pt x="109750" y="33388"/>
                </a:moveTo>
                <a:lnTo>
                  <a:pt x="103500" y="39644"/>
                </a:lnTo>
                <a:lnTo>
                  <a:pt x="80361" y="16500"/>
                </a:lnTo>
                <a:lnTo>
                  <a:pt x="86611" y="10250"/>
                </a:lnTo>
                <a:cubicBezTo>
                  <a:pt x="86611" y="10250"/>
                  <a:pt x="91061" y="5455"/>
                  <a:pt x="98183" y="5455"/>
                </a:cubicBezTo>
                <a:cubicBezTo>
                  <a:pt x="107222" y="5455"/>
                  <a:pt x="114544" y="12777"/>
                  <a:pt x="114544" y="21816"/>
                </a:cubicBezTo>
                <a:cubicBezTo>
                  <a:pt x="114544" y="26338"/>
                  <a:pt x="112711" y="30427"/>
                  <a:pt x="109750" y="33388"/>
                </a:cubicBezTo>
                <a:moveTo>
                  <a:pt x="40911" y="102233"/>
                </a:moveTo>
                <a:lnTo>
                  <a:pt x="40911" y="81816"/>
                </a:lnTo>
                <a:cubicBezTo>
                  <a:pt x="40911" y="80311"/>
                  <a:pt x="39688" y="79088"/>
                  <a:pt x="38183" y="79088"/>
                </a:cubicBezTo>
                <a:lnTo>
                  <a:pt x="17766" y="79088"/>
                </a:lnTo>
                <a:lnTo>
                  <a:pt x="76500" y="20361"/>
                </a:lnTo>
                <a:lnTo>
                  <a:pt x="99638" y="43500"/>
                </a:lnTo>
                <a:cubicBezTo>
                  <a:pt x="99638" y="43500"/>
                  <a:pt x="40911" y="102233"/>
                  <a:pt x="40911" y="102233"/>
                </a:cubicBezTo>
                <a:close/>
                <a:moveTo>
                  <a:pt x="35455" y="105788"/>
                </a:moveTo>
                <a:lnTo>
                  <a:pt x="16361" y="110250"/>
                </a:lnTo>
                <a:lnTo>
                  <a:pt x="16361" y="103638"/>
                </a:lnTo>
                <a:lnTo>
                  <a:pt x="9750" y="103638"/>
                </a:lnTo>
                <a:lnTo>
                  <a:pt x="14211" y="84544"/>
                </a:lnTo>
                <a:lnTo>
                  <a:pt x="35455" y="84544"/>
                </a:lnTo>
                <a:cubicBezTo>
                  <a:pt x="35455" y="84544"/>
                  <a:pt x="35455" y="105788"/>
                  <a:pt x="35455" y="105788"/>
                </a:cubicBezTo>
                <a:close/>
                <a:moveTo>
                  <a:pt x="98183" y="0"/>
                </a:moveTo>
                <a:cubicBezTo>
                  <a:pt x="92155" y="0"/>
                  <a:pt x="86700" y="2438"/>
                  <a:pt x="82755" y="6394"/>
                </a:cubicBezTo>
                <a:lnTo>
                  <a:pt x="9116" y="80027"/>
                </a:lnTo>
                <a:lnTo>
                  <a:pt x="0" y="120000"/>
                </a:lnTo>
                <a:lnTo>
                  <a:pt x="39972" y="110883"/>
                </a:lnTo>
                <a:lnTo>
                  <a:pt x="113605" y="37244"/>
                </a:lnTo>
                <a:cubicBezTo>
                  <a:pt x="117555" y="33300"/>
                  <a:pt x="120000" y="27844"/>
                  <a:pt x="120000" y="21816"/>
                </a:cubicBezTo>
                <a:cubicBezTo>
                  <a:pt x="120000" y="9766"/>
                  <a:pt x="110233" y="0"/>
                  <a:pt x="98183" y="0"/>
                </a:cubicBezTo>
              </a:path>
            </a:pathLst>
          </a:custGeom>
          <a:solidFill>
            <a:sysClr val="window" lastClr="FFFFFF"/>
          </a:solidFill>
          <a:ln>
            <a:noFill/>
          </a:ln>
        </p:spPr>
        <p:txBody>
          <a:bodyPr lIns="38075" tIns="38075" rIns="38075" bIns="380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endParaRPr sz="3000">
              <a:solidFill>
                <a:sysClr val="windowText" lastClr="000000"/>
              </a:solidFill>
              <a:latin typeface="Arial" panose="020B0604020202020204" pitchFamily="34" charset="0"/>
              <a:ea typeface="微软雅黑" panose="020B0503020204020204" pitchFamily="34" charset="-122"/>
              <a:cs typeface="+mn-cs"/>
              <a:sym typeface="Lato" panose="020F0502020204030203"/>
            </a:endParaRPr>
          </a:p>
        </p:txBody>
      </p:sp>
      <p:sp>
        <p:nvSpPr>
          <p:cNvPr id="28" name="Shape 3829"/>
          <p:cNvSpPr/>
          <p:nvPr>
            <p:custDataLst>
              <p:tags r:id="rId12"/>
            </p:custDataLst>
          </p:nvPr>
        </p:nvSpPr>
        <p:spPr>
          <a:xfrm>
            <a:off x="10181073" y="3085549"/>
            <a:ext cx="558655" cy="558655"/>
          </a:xfrm>
          <a:custGeom>
            <a:avLst/>
            <a:gdLst/>
            <a:ahLst/>
            <a:cxnLst/>
            <a:rect l="0" t="0" r="0" b="0"/>
            <a:pathLst>
              <a:path w="120000" h="120000" extrusionOk="0">
                <a:moveTo>
                  <a:pt x="114544" y="98183"/>
                </a:moveTo>
                <a:cubicBezTo>
                  <a:pt x="114544" y="101194"/>
                  <a:pt x="112100" y="103638"/>
                  <a:pt x="109088" y="103638"/>
                </a:cubicBezTo>
                <a:lnTo>
                  <a:pt x="10911" y="103638"/>
                </a:lnTo>
                <a:cubicBezTo>
                  <a:pt x="7900" y="103638"/>
                  <a:pt x="5455" y="101194"/>
                  <a:pt x="5455" y="98183"/>
                </a:cubicBezTo>
                <a:lnTo>
                  <a:pt x="5455" y="32727"/>
                </a:lnTo>
                <a:cubicBezTo>
                  <a:pt x="5455" y="29716"/>
                  <a:pt x="7900" y="27272"/>
                  <a:pt x="10911" y="27272"/>
                </a:cubicBezTo>
                <a:lnTo>
                  <a:pt x="109088" y="27272"/>
                </a:lnTo>
                <a:cubicBezTo>
                  <a:pt x="112100" y="27272"/>
                  <a:pt x="114544" y="29716"/>
                  <a:pt x="114544" y="32727"/>
                </a:cubicBezTo>
                <a:cubicBezTo>
                  <a:pt x="114544" y="32727"/>
                  <a:pt x="114544" y="98183"/>
                  <a:pt x="114544" y="98183"/>
                </a:cubicBezTo>
                <a:close/>
                <a:moveTo>
                  <a:pt x="109088" y="21816"/>
                </a:moveTo>
                <a:lnTo>
                  <a:pt x="69311" y="21816"/>
                </a:lnTo>
                <a:lnTo>
                  <a:pt x="80422" y="10705"/>
                </a:lnTo>
                <a:cubicBezTo>
                  <a:pt x="80872" y="10827"/>
                  <a:pt x="81333" y="10911"/>
                  <a:pt x="81816" y="10911"/>
                </a:cubicBezTo>
                <a:cubicBezTo>
                  <a:pt x="84827" y="10911"/>
                  <a:pt x="87272" y="8466"/>
                  <a:pt x="87272" y="5455"/>
                </a:cubicBezTo>
                <a:cubicBezTo>
                  <a:pt x="87272" y="2444"/>
                  <a:pt x="84827" y="0"/>
                  <a:pt x="81816" y="0"/>
                </a:cubicBezTo>
                <a:cubicBezTo>
                  <a:pt x="78805" y="0"/>
                  <a:pt x="76361" y="2444"/>
                  <a:pt x="76361" y="5455"/>
                </a:cubicBezTo>
                <a:cubicBezTo>
                  <a:pt x="76361" y="5938"/>
                  <a:pt x="76450" y="6405"/>
                  <a:pt x="76566" y="6850"/>
                </a:cubicBezTo>
                <a:lnTo>
                  <a:pt x="61600" y="21816"/>
                </a:lnTo>
                <a:lnTo>
                  <a:pt x="58405" y="21816"/>
                </a:lnTo>
                <a:lnTo>
                  <a:pt x="43433" y="6850"/>
                </a:lnTo>
                <a:cubicBezTo>
                  <a:pt x="43550" y="6405"/>
                  <a:pt x="43638" y="5938"/>
                  <a:pt x="43638" y="5455"/>
                </a:cubicBezTo>
                <a:cubicBezTo>
                  <a:pt x="43638" y="2444"/>
                  <a:pt x="41194" y="0"/>
                  <a:pt x="38183" y="0"/>
                </a:cubicBezTo>
                <a:cubicBezTo>
                  <a:pt x="35172" y="0"/>
                  <a:pt x="32727" y="2444"/>
                  <a:pt x="32727" y="5455"/>
                </a:cubicBezTo>
                <a:cubicBezTo>
                  <a:pt x="32727" y="8466"/>
                  <a:pt x="35172" y="10911"/>
                  <a:pt x="38183" y="10911"/>
                </a:cubicBezTo>
                <a:cubicBezTo>
                  <a:pt x="38666" y="10911"/>
                  <a:pt x="39127" y="10827"/>
                  <a:pt x="39577" y="10705"/>
                </a:cubicBezTo>
                <a:lnTo>
                  <a:pt x="50688" y="21816"/>
                </a:lnTo>
                <a:lnTo>
                  <a:pt x="10911" y="21816"/>
                </a:lnTo>
                <a:cubicBezTo>
                  <a:pt x="4883" y="21816"/>
                  <a:pt x="0" y="26700"/>
                  <a:pt x="0" y="32727"/>
                </a:cubicBezTo>
                <a:lnTo>
                  <a:pt x="0" y="98183"/>
                </a:lnTo>
                <a:cubicBezTo>
                  <a:pt x="0" y="104205"/>
                  <a:pt x="4883" y="109094"/>
                  <a:pt x="10911" y="109094"/>
                </a:cubicBezTo>
                <a:lnTo>
                  <a:pt x="21816" y="109094"/>
                </a:lnTo>
                <a:lnTo>
                  <a:pt x="21816" y="117272"/>
                </a:lnTo>
                <a:cubicBezTo>
                  <a:pt x="21816" y="118783"/>
                  <a:pt x="23038" y="120000"/>
                  <a:pt x="24544" y="120000"/>
                </a:cubicBezTo>
                <a:cubicBezTo>
                  <a:pt x="26050" y="120000"/>
                  <a:pt x="27272" y="118783"/>
                  <a:pt x="27272" y="117272"/>
                </a:cubicBezTo>
                <a:lnTo>
                  <a:pt x="27272" y="114544"/>
                </a:lnTo>
                <a:lnTo>
                  <a:pt x="92727" y="114544"/>
                </a:lnTo>
                <a:lnTo>
                  <a:pt x="92727" y="117272"/>
                </a:lnTo>
                <a:cubicBezTo>
                  <a:pt x="92727" y="118783"/>
                  <a:pt x="93950" y="120000"/>
                  <a:pt x="95455" y="120000"/>
                </a:cubicBezTo>
                <a:cubicBezTo>
                  <a:pt x="96961" y="120000"/>
                  <a:pt x="98183" y="118783"/>
                  <a:pt x="98183" y="117272"/>
                </a:cubicBezTo>
                <a:lnTo>
                  <a:pt x="98183" y="109094"/>
                </a:lnTo>
                <a:lnTo>
                  <a:pt x="109088" y="109094"/>
                </a:lnTo>
                <a:cubicBezTo>
                  <a:pt x="115116" y="109094"/>
                  <a:pt x="120000" y="104205"/>
                  <a:pt x="120000" y="98183"/>
                </a:cubicBezTo>
                <a:lnTo>
                  <a:pt x="120000" y="32727"/>
                </a:lnTo>
                <a:cubicBezTo>
                  <a:pt x="120000" y="26700"/>
                  <a:pt x="115116" y="21816"/>
                  <a:pt x="109088" y="21816"/>
                </a:cubicBezTo>
              </a:path>
            </a:pathLst>
          </a:custGeom>
          <a:solidFill>
            <a:sysClr val="window" lastClr="FFFFFF"/>
          </a:solidFill>
          <a:ln>
            <a:noFill/>
          </a:ln>
        </p:spPr>
        <p:txBody>
          <a:bodyPr lIns="38075" tIns="38075" rIns="38075" bIns="380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endParaRPr sz="3000">
              <a:solidFill>
                <a:sysClr val="windowText" lastClr="000000"/>
              </a:solidFill>
              <a:latin typeface="Arial" panose="020B0604020202020204" pitchFamily="34" charset="0"/>
              <a:ea typeface="微软雅黑" panose="020B0503020204020204" pitchFamily="34" charset="-122"/>
              <a:cs typeface="+mn-cs"/>
              <a:sym typeface="Lato" panose="020F0502020204030203"/>
            </a:endParaRPr>
          </a:p>
        </p:txBody>
      </p:sp>
      <p:sp>
        <p:nvSpPr>
          <p:cNvPr id="29" name="Shape 3799"/>
          <p:cNvSpPr/>
          <p:nvPr>
            <p:custDataLst>
              <p:tags r:id="rId13"/>
            </p:custDataLst>
          </p:nvPr>
        </p:nvSpPr>
        <p:spPr>
          <a:xfrm>
            <a:off x="6881842" y="3222968"/>
            <a:ext cx="558655" cy="558655"/>
          </a:xfrm>
          <a:custGeom>
            <a:avLst/>
            <a:gdLst/>
            <a:ahLst/>
            <a:cxnLst/>
            <a:rect l="0" t="0" r="0" b="0"/>
            <a:pathLst>
              <a:path w="120000" h="120000" extrusionOk="0">
                <a:moveTo>
                  <a:pt x="67466" y="101855"/>
                </a:moveTo>
                <a:lnTo>
                  <a:pt x="86572" y="38183"/>
                </a:lnTo>
                <a:lnTo>
                  <a:pt x="112044" y="38183"/>
                </a:lnTo>
                <a:cubicBezTo>
                  <a:pt x="112044" y="38183"/>
                  <a:pt x="67466" y="101855"/>
                  <a:pt x="67466" y="101855"/>
                </a:cubicBezTo>
                <a:close/>
                <a:moveTo>
                  <a:pt x="60000" y="107794"/>
                </a:moveTo>
                <a:lnTo>
                  <a:pt x="39116" y="38183"/>
                </a:lnTo>
                <a:lnTo>
                  <a:pt x="80883" y="38183"/>
                </a:lnTo>
                <a:cubicBezTo>
                  <a:pt x="80883" y="38183"/>
                  <a:pt x="60000" y="107794"/>
                  <a:pt x="60000" y="107794"/>
                </a:cubicBezTo>
                <a:close/>
                <a:moveTo>
                  <a:pt x="7955" y="38183"/>
                </a:moveTo>
                <a:lnTo>
                  <a:pt x="33427" y="38183"/>
                </a:lnTo>
                <a:lnTo>
                  <a:pt x="52533" y="101855"/>
                </a:lnTo>
                <a:cubicBezTo>
                  <a:pt x="52533" y="101855"/>
                  <a:pt x="7955" y="38183"/>
                  <a:pt x="7955" y="38183"/>
                </a:cubicBezTo>
                <a:close/>
                <a:moveTo>
                  <a:pt x="36544" y="5455"/>
                </a:moveTo>
                <a:lnTo>
                  <a:pt x="47422" y="5455"/>
                </a:lnTo>
                <a:lnTo>
                  <a:pt x="33788" y="32727"/>
                </a:lnTo>
                <a:lnTo>
                  <a:pt x="9272" y="32727"/>
                </a:lnTo>
                <a:cubicBezTo>
                  <a:pt x="9272" y="32727"/>
                  <a:pt x="36544" y="5455"/>
                  <a:pt x="36544" y="5455"/>
                </a:cubicBezTo>
                <a:close/>
                <a:moveTo>
                  <a:pt x="66516" y="5455"/>
                </a:moveTo>
                <a:lnTo>
                  <a:pt x="80150" y="32727"/>
                </a:lnTo>
                <a:lnTo>
                  <a:pt x="39850" y="32727"/>
                </a:lnTo>
                <a:lnTo>
                  <a:pt x="53483" y="5455"/>
                </a:lnTo>
                <a:cubicBezTo>
                  <a:pt x="53483" y="5455"/>
                  <a:pt x="66516" y="5455"/>
                  <a:pt x="66516" y="5455"/>
                </a:cubicBezTo>
                <a:close/>
                <a:moveTo>
                  <a:pt x="83455" y="5455"/>
                </a:moveTo>
                <a:lnTo>
                  <a:pt x="110727" y="32727"/>
                </a:lnTo>
                <a:lnTo>
                  <a:pt x="86211" y="32727"/>
                </a:lnTo>
                <a:lnTo>
                  <a:pt x="72577" y="5455"/>
                </a:lnTo>
                <a:cubicBezTo>
                  <a:pt x="72577" y="5455"/>
                  <a:pt x="83455" y="5455"/>
                  <a:pt x="83455" y="5455"/>
                </a:cubicBezTo>
                <a:close/>
                <a:moveTo>
                  <a:pt x="120000" y="35455"/>
                </a:moveTo>
                <a:cubicBezTo>
                  <a:pt x="120000" y="34844"/>
                  <a:pt x="119761" y="34305"/>
                  <a:pt x="119416" y="33850"/>
                </a:cubicBezTo>
                <a:lnTo>
                  <a:pt x="119455" y="33822"/>
                </a:lnTo>
                <a:lnTo>
                  <a:pt x="119283" y="33650"/>
                </a:lnTo>
                <a:cubicBezTo>
                  <a:pt x="119216" y="33577"/>
                  <a:pt x="119155" y="33511"/>
                  <a:pt x="119077" y="33444"/>
                </a:cubicBezTo>
                <a:lnTo>
                  <a:pt x="86727" y="1094"/>
                </a:lnTo>
                <a:lnTo>
                  <a:pt x="86688" y="1116"/>
                </a:lnTo>
                <a:cubicBezTo>
                  <a:pt x="86188" y="455"/>
                  <a:pt x="85438" y="0"/>
                  <a:pt x="84544" y="0"/>
                </a:cubicBezTo>
                <a:lnTo>
                  <a:pt x="35455" y="0"/>
                </a:lnTo>
                <a:cubicBezTo>
                  <a:pt x="34561" y="0"/>
                  <a:pt x="33811" y="455"/>
                  <a:pt x="33311" y="1116"/>
                </a:cubicBezTo>
                <a:lnTo>
                  <a:pt x="33272" y="1094"/>
                </a:lnTo>
                <a:lnTo>
                  <a:pt x="922" y="33444"/>
                </a:lnTo>
                <a:cubicBezTo>
                  <a:pt x="844" y="33511"/>
                  <a:pt x="783" y="33577"/>
                  <a:pt x="716" y="33650"/>
                </a:cubicBezTo>
                <a:lnTo>
                  <a:pt x="544" y="33822"/>
                </a:lnTo>
                <a:lnTo>
                  <a:pt x="583" y="33850"/>
                </a:lnTo>
                <a:cubicBezTo>
                  <a:pt x="238" y="34305"/>
                  <a:pt x="0" y="34844"/>
                  <a:pt x="0" y="35455"/>
                </a:cubicBezTo>
                <a:cubicBezTo>
                  <a:pt x="0" y="36105"/>
                  <a:pt x="255" y="36677"/>
                  <a:pt x="638" y="37144"/>
                </a:cubicBezTo>
                <a:lnTo>
                  <a:pt x="605" y="37166"/>
                </a:lnTo>
                <a:lnTo>
                  <a:pt x="57877" y="118988"/>
                </a:lnTo>
                <a:lnTo>
                  <a:pt x="57911" y="118961"/>
                </a:lnTo>
                <a:cubicBezTo>
                  <a:pt x="58411" y="119583"/>
                  <a:pt x="59144" y="120000"/>
                  <a:pt x="60000" y="120000"/>
                </a:cubicBezTo>
                <a:cubicBezTo>
                  <a:pt x="60855" y="120000"/>
                  <a:pt x="61588" y="119583"/>
                  <a:pt x="62088" y="118961"/>
                </a:cubicBezTo>
                <a:lnTo>
                  <a:pt x="62122" y="118988"/>
                </a:lnTo>
                <a:lnTo>
                  <a:pt x="119394" y="37166"/>
                </a:lnTo>
                <a:lnTo>
                  <a:pt x="119361" y="37144"/>
                </a:lnTo>
                <a:cubicBezTo>
                  <a:pt x="119738" y="36677"/>
                  <a:pt x="120000" y="36105"/>
                  <a:pt x="120000" y="35455"/>
                </a:cubicBezTo>
              </a:path>
            </a:pathLst>
          </a:custGeom>
          <a:solidFill>
            <a:sysClr val="window" lastClr="FFFFFF"/>
          </a:solidFill>
          <a:ln>
            <a:noFill/>
          </a:ln>
        </p:spPr>
        <p:txBody>
          <a:bodyPr lIns="38075" tIns="38075" rIns="38075" bIns="380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endParaRPr sz="3000">
              <a:solidFill>
                <a:sysClr val="windowText" lastClr="000000"/>
              </a:solidFill>
              <a:latin typeface="Arial" panose="020B0604020202020204" pitchFamily="34" charset="0"/>
              <a:ea typeface="微软雅黑" panose="020B0503020204020204" pitchFamily="34" charset="-122"/>
              <a:cs typeface="+mn-cs"/>
              <a:sym typeface="Lato" panose="020F0502020204030203"/>
            </a:endParaRPr>
          </a:p>
        </p:txBody>
      </p:sp>
      <p:sp>
        <p:nvSpPr>
          <p:cNvPr id="30" name="Shape 3798"/>
          <p:cNvSpPr/>
          <p:nvPr>
            <p:custDataLst>
              <p:tags r:id="rId14"/>
            </p:custDataLst>
          </p:nvPr>
        </p:nvSpPr>
        <p:spPr>
          <a:xfrm>
            <a:off x="3694786" y="3162553"/>
            <a:ext cx="457081" cy="558655"/>
          </a:xfrm>
          <a:custGeom>
            <a:avLst/>
            <a:gdLst/>
            <a:ahLst/>
            <a:cxnLst/>
            <a:rect l="0" t="0" r="0" b="0"/>
            <a:pathLst>
              <a:path w="120000" h="120000" extrusionOk="0">
                <a:moveTo>
                  <a:pt x="60000" y="98183"/>
                </a:moveTo>
                <a:cubicBezTo>
                  <a:pt x="25488" y="98183"/>
                  <a:pt x="6666" y="89172"/>
                  <a:pt x="6666" y="84544"/>
                </a:cubicBezTo>
                <a:cubicBezTo>
                  <a:pt x="6666" y="81611"/>
                  <a:pt x="7527" y="79305"/>
                  <a:pt x="8950" y="77200"/>
                </a:cubicBezTo>
                <a:cubicBezTo>
                  <a:pt x="18083" y="83150"/>
                  <a:pt x="37477" y="87272"/>
                  <a:pt x="60000" y="87272"/>
                </a:cubicBezTo>
                <a:cubicBezTo>
                  <a:pt x="82533" y="87272"/>
                  <a:pt x="101916" y="83144"/>
                  <a:pt x="111038" y="77188"/>
                </a:cubicBezTo>
                <a:cubicBezTo>
                  <a:pt x="112466" y="79294"/>
                  <a:pt x="113333" y="81605"/>
                  <a:pt x="113333" y="84544"/>
                </a:cubicBezTo>
                <a:cubicBezTo>
                  <a:pt x="113333" y="89172"/>
                  <a:pt x="94505" y="98183"/>
                  <a:pt x="60000" y="98183"/>
                </a:cubicBezTo>
                <a:moveTo>
                  <a:pt x="60000" y="114544"/>
                </a:moveTo>
                <a:cubicBezTo>
                  <a:pt x="52638" y="114544"/>
                  <a:pt x="46666" y="109661"/>
                  <a:pt x="46666" y="103638"/>
                </a:cubicBezTo>
                <a:cubicBezTo>
                  <a:pt x="46666" y="103472"/>
                  <a:pt x="46711" y="103316"/>
                  <a:pt x="46716" y="103150"/>
                </a:cubicBezTo>
                <a:cubicBezTo>
                  <a:pt x="50994" y="103461"/>
                  <a:pt x="55427" y="103638"/>
                  <a:pt x="60000" y="103638"/>
                </a:cubicBezTo>
                <a:cubicBezTo>
                  <a:pt x="64572" y="103638"/>
                  <a:pt x="69005" y="103461"/>
                  <a:pt x="73283" y="103150"/>
                </a:cubicBezTo>
                <a:cubicBezTo>
                  <a:pt x="73288" y="103316"/>
                  <a:pt x="73333" y="103472"/>
                  <a:pt x="73333" y="103638"/>
                </a:cubicBezTo>
                <a:cubicBezTo>
                  <a:pt x="73333" y="109661"/>
                  <a:pt x="67361" y="114544"/>
                  <a:pt x="60000" y="114544"/>
                </a:cubicBezTo>
                <a:moveTo>
                  <a:pt x="16377" y="69727"/>
                </a:moveTo>
                <a:cubicBezTo>
                  <a:pt x="23933" y="63266"/>
                  <a:pt x="33333" y="55216"/>
                  <a:pt x="33333" y="38183"/>
                </a:cubicBezTo>
                <a:cubicBezTo>
                  <a:pt x="33333" y="29066"/>
                  <a:pt x="40211" y="21250"/>
                  <a:pt x="49933" y="17994"/>
                </a:cubicBezTo>
                <a:cubicBezTo>
                  <a:pt x="52377" y="20316"/>
                  <a:pt x="55955" y="21816"/>
                  <a:pt x="60000" y="21816"/>
                </a:cubicBezTo>
                <a:cubicBezTo>
                  <a:pt x="64044" y="21816"/>
                  <a:pt x="67622" y="20316"/>
                  <a:pt x="70061" y="17994"/>
                </a:cubicBezTo>
                <a:cubicBezTo>
                  <a:pt x="79788" y="21250"/>
                  <a:pt x="86666" y="29066"/>
                  <a:pt x="86666" y="38183"/>
                </a:cubicBezTo>
                <a:cubicBezTo>
                  <a:pt x="86666" y="55216"/>
                  <a:pt x="96066" y="63266"/>
                  <a:pt x="103622" y="69727"/>
                </a:cubicBezTo>
                <a:cubicBezTo>
                  <a:pt x="105061" y="70961"/>
                  <a:pt x="106400" y="72105"/>
                  <a:pt x="107588" y="73238"/>
                </a:cubicBezTo>
                <a:cubicBezTo>
                  <a:pt x="101205" y="78205"/>
                  <a:pt x="82361" y="81816"/>
                  <a:pt x="60000" y="81816"/>
                </a:cubicBezTo>
                <a:cubicBezTo>
                  <a:pt x="37661" y="81816"/>
                  <a:pt x="18794" y="78216"/>
                  <a:pt x="12388" y="73255"/>
                </a:cubicBezTo>
                <a:cubicBezTo>
                  <a:pt x="13588" y="72116"/>
                  <a:pt x="14927" y="70966"/>
                  <a:pt x="16377" y="69727"/>
                </a:cubicBezTo>
                <a:moveTo>
                  <a:pt x="60000" y="5455"/>
                </a:moveTo>
                <a:cubicBezTo>
                  <a:pt x="63677" y="5455"/>
                  <a:pt x="66666" y="7900"/>
                  <a:pt x="66666" y="10911"/>
                </a:cubicBezTo>
                <a:cubicBezTo>
                  <a:pt x="66666" y="13922"/>
                  <a:pt x="63677" y="16361"/>
                  <a:pt x="60000" y="16361"/>
                </a:cubicBezTo>
                <a:cubicBezTo>
                  <a:pt x="56322" y="16361"/>
                  <a:pt x="53333" y="13922"/>
                  <a:pt x="53333" y="10911"/>
                </a:cubicBezTo>
                <a:cubicBezTo>
                  <a:pt x="53333" y="7900"/>
                  <a:pt x="56322" y="5455"/>
                  <a:pt x="60000" y="5455"/>
                </a:cubicBezTo>
                <a:moveTo>
                  <a:pt x="120000" y="84544"/>
                </a:moveTo>
                <a:cubicBezTo>
                  <a:pt x="120000" y="65455"/>
                  <a:pt x="93333" y="65455"/>
                  <a:pt x="93333" y="38183"/>
                </a:cubicBezTo>
                <a:cubicBezTo>
                  <a:pt x="93333" y="26916"/>
                  <a:pt x="84977" y="17250"/>
                  <a:pt x="73066" y="13088"/>
                </a:cubicBezTo>
                <a:cubicBezTo>
                  <a:pt x="73238" y="12383"/>
                  <a:pt x="73333" y="11655"/>
                  <a:pt x="73333" y="10911"/>
                </a:cubicBezTo>
                <a:cubicBezTo>
                  <a:pt x="73333" y="4883"/>
                  <a:pt x="67361" y="0"/>
                  <a:pt x="60000" y="0"/>
                </a:cubicBezTo>
                <a:cubicBezTo>
                  <a:pt x="52638" y="0"/>
                  <a:pt x="46666" y="4883"/>
                  <a:pt x="46666" y="10911"/>
                </a:cubicBezTo>
                <a:cubicBezTo>
                  <a:pt x="46666" y="11655"/>
                  <a:pt x="46761" y="12383"/>
                  <a:pt x="46933" y="13088"/>
                </a:cubicBezTo>
                <a:cubicBezTo>
                  <a:pt x="35022" y="17250"/>
                  <a:pt x="26666" y="26916"/>
                  <a:pt x="26666" y="38183"/>
                </a:cubicBezTo>
                <a:cubicBezTo>
                  <a:pt x="26666" y="65455"/>
                  <a:pt x="0" y="65455"/>
                  <a:pt x="0" y="84544"/>
                </a:cubicBezTo>
                <a:cubicBezTo>
                  <a:pt x="0" y="92866"/>
                  <a:pt x="16755" y="99922"/>
                  <a:pt x="40094" y="102538"/>
                </a:cubicBezTo>
                <a:cubicBezTo>
                  <a:pt x="40061" y="102905"/>
                  <a:pt x="40000" y="103261"/>
                  <a:pt x="40000" y="103638"/>
                </a:cubicBezTo>
                <a:cubicBezTo>
                  <a:pt x="40000" y="112677"/>
                  <a:pt x="48955" y="120000"/>
                  <a:pt x="60000" y="120000"/>
                </a:cubicBezTo>
                <a:cubicBezTo>
                  <a:pt x="71044" y="120000"/>
                  <a:pt x="80000" y="112677"/>
                  <a:pt x="80000" y="103638"/>
                </a:cubicBezTo>
                <a:cubicBezTo>
                  <a:pt x="80000" y="103261"/>
                  <a:pt x="79938" y="102905"/>
                  <a:pt x="79905" y="102538"/>
                </a:cubicBezTo>
                <a:cubicBezTo>
                  <a:pt x="103244" y="99922"/>
                  <a:pt x="120000" y="92866"/>
                  <a:pt x="120000" y="84544"/>
                </a:cubicBezTo>
              </a:path>
            </a:pathLst>
          </a:custGeom>
          <a:solidFill>
            <a:sysClr val="window" lastClr="FFFFFF"/>
          </a:solidFill>
          <a:ln>
            <a:noFill/>
          </a:ln>
        </p:spPr>
        <p:txBody>
          <a:bodyPr lIns="38075" tIns="38075" rIns="38075" bIns="380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endParaRPr sz="3000">
              <a:solidFill>
                <a:sysClr val="windowText" lastClr="000000"/>
              </a:solidFill>
              <a:latin typeface="Arial" panose="020B0604020202020204" pitchFamily="34" charset="0"/>
              <a:ea typeface="微软雅黑" panose="020B0503020204020204" pitchFamily="34" charset="-122"/>
              <a:cs typeface="+mn-cs"/>
              <a:sym typeface="Lato" panose="020F0502020204030203"/>
            </a:endParaRPr>
          </a:p>
        </p:txBody>
      </p:sp>
      <p:sp>
        <p:nvSpPr>
          <p:cNvPr id="41" name="文本框 40"/>
          <p:cNvSpPr txBox="1"/>
          <p:nvPr>
            <p:custDataLst>
              <p:tags r:id="rId15"/>
            </p:custDataLst>
          </p:nvPr>
        </p:nvSpPr>
        <p:spPr>
          <a:xfrm>
            <a:off x="1293753" y="2630812"/>
            <a:ext cx="2056936" cy="494751"/>
          </a:xfrm>
          <a:prstGeom prst="rect">
            <a:avLst/>
          </a:prstGeom>
          <a:solidFill>
            <a:schemeClr val="tx2">
              <a:lumMod val="90000"/>
              <a:lumOff val="10000"/>
            </a:schemeClr>
          </a:solidFill>
        </p:spPr>
        <p:txBody>
          <a:bodyPr wrap="square" tIns="46800" bIns="46800" rtlCol="0" anchor="t">
            <a:noAutofit/>
          </a:bodyPr>
          <a:lstStyle/>
          <a:p>
            <a:pPr algn="l" defTabSz="914400">
              <a:lnSpc>
                <a:spcPct val="120000"/>
              </a:lnSpc>
            </a:pPr>
            <a:r>
              <a:rPr lang="zh-CN" altLang="en-US" sz="1500" b="1">
                <a:solidFill>
                  <a:sysClr val="window" lastClr="FFFFFF"/>
                </a:solidFill>
                <a:latin typeface="Arial" panose="020B0604020202020204" pitchFamily="34" charset="0"/>
                <a:ea typeface="微软雅黑" panose="020B0503020204020204" pitchFamily="34" charset="-122"/>
                <a:sym typeface="+mn-ea"/>
              </a:rPr>
              <a:t>（</a:t>
            </a:r>
            <a:r>
              <a:rPr lang="en-US" altLang="zh-CN" sz="1500" b="1">
                <a:solidFill>
                  <a:sysClr val="window" lastClr="FFFFFF"/>
                </a:solidFill>
                <a:latin typeface="Arial" panose="020B0604020202020204" pitchFamily="34" charset="0"/>
                <a:ea typeface="微软雅黑" panose="020B0503020204020204" pitchFamily="34" charset="-122"/>
                <a:sym typeface="+mn-ea"/>
              </a:rPr>
              <a:t>1</a:t>
            </a:r>
            <a:r>
              <a:rPr lang="zh-CN" altLang="en-US" sz="1500" b="1">
                <a:solidFill>
                  <a:sysClr val="window" lastClr="FFFFFF"/>
                </a:solidFill>
                <a:latin typeface="Arial" panose="020B0604020202020204" pitchFamily="34" charset="0"/>
                <a:ea typeface="微软雅黑" panose="020B0503020204020204" pitchFamily="34" charset="-122"/>
                <a:sym typeface="+mn-ea"/>
              </a:rPr>
              <a:t>）浸水不腐</a:t>
            </a:r>
            <a:endParaRPr lang="zh-CN" altLang="en-US" sz="1500" b="1">
              <a:solidFill>
                <a:sysClr val="window" lastClr="FFFFFF"/>
              </a:solidFill>
              <a:latin typeface="Arial" panose="020B0604020202020204" pitchFamily="34" charset="0"/>
              <a:ea typeface="微软雅黑" panose="020B0503020204020204" pitchFamily="34" charset="-122"/>
              <a:sym typeface="+mn-ea"/>
            </a:endParaRPr>
          </a:p>
          <a:p>
            <a:pPr algn="l" defTabSz="914400">
              <a:lnSpc>
                <a:spcPct val="120000"/>
              </a:lnSpc>
            </a:pPr>
            <a:r>
              <a:rPr lang="zh-CN" altLang="en-US" sz="1500" b="1">
                <a:solidFill>
                  <a:sysClr val="window" lastClr="FFFFFF"/>
                </a:solidFill>
                <a:latin typeface="Arial" panose="020B0604020202020204" pitchFamily="34" charset="0"/>
                <a:ea typeface="微软雅黑" panose="020B0503020204020204" pitchFamily="34" charset="-122"/>
                <a:sym typeface="+mn-ea"/>
              </a:rPr>
              <a:t>（</a:t>
            </a:r>
            <a:r>
              <a:rPr lang="en-US" altLang="zh-CN" sz="1500" b="1">
                <a:solidFill>
                  <a:sysClr val="window" lastClr="FFFFFF"/>
                </a:solidFill>
                <a:latin typeface="Arial" panose="020B0604020202020204" pitchFamily="34" charset="0"/>
                <a:ea typeface="微软雅黑" panose="020B0503020204020204" pitchFamily="34" charset="-122"/>
                <a:sym typeface="+mn-ea"/>
              </a:rPr>
              <a:t>2</a:t>
            </a:r>
            <a:r>
              <a:rPr lang="zh-CN" altLang="en-US" sz="1500" b="1">
                <a:solidFill>
                  <a:sysClr val="window" lastClr="FFFFFF"/>
                </a:solidFill>
                <a:latin typeface="Arial" panose="020B0604020202020204" pitchFamily="34" charset="0"/>
                <a:ea typeface="微软雅黑" panose="020B0503020204020204" pitchFamily="34" charset="-122"/>
                <a:sym typeface="+mn-ea"/>
              </a:rPr>
              <a:t>）定位精准</a:t>
            </a:r>
            <a:endParaRPr lang="zh-CN" altLang="en-US" sz="1500" b="1">
              <a:solidFill>
                <a:sysClr val="window" lastClr="FFFFFF"/>
              </a:solidFill>
              <a:latin typeface="Arial" panose="020B0604020202020204" pitchFamily="34" charset="0"/>
              <a:ea typeface="微软雅黑" panose="020B0503020204020204" pitchFamily="34" charset="-122"/>
              <a:sym typeface="+mn-ea"/>
            </a:endParaRPr>
          </a:p>
        </p:txBody>
      </p:sp>
      <p:sp>
        <p:nvSpPr>
          <p:cNvPr id="42" name="文本框 41"/>
          <p:cNvSpPr txBox="1"/>
          <p:nvPr>
            <p:custDataLst>
              <p:tags r:id="rId16"/>
            </p:custDataLst>
          </p:nvPr>
        </p:nvSpPr>
        <p:spPr>
          <a:xfrm>
            <a:off x="1303276" y="2222718"/>
            <a:ext cx="2031325" cy="303801"/>
          </a:xfrm>
          <a:prstGeom prst="rect">
            <a:avLst/>
          </a:prstGeom>
          <a:noFill/>
        </p:spPr>
        <p:txBody>
          <a:bodyPr wrap="square" tIns="46800" bIns="46800" rtlCol="0" anchor="t">
            <a:noAutofit/>
          </a:bodyPr>
          <a:lstStyle/>
          <a:p>
            <a:pPr algn="l" defTabSz="914400">
              <a:lnSpc>
                <a:spcPct val="120000"/>
              </a:lnSpc>
            </a:pPr>
            <a:r>
              <a:rPr lang="zh-CN" altLang="en-US" sz="1500" b="1">
                <a:solidFill>
                  <a:sysClr val="window" lastClr="FFFFFF"/>
                </a:solidFill>
                <a:latin typeface="Arial" panose="020B0604020202020204" pitchFamily="34" charset="0"/>
                <a:ea typeface="微软雅黑" panose="020B0503020204020204" pitchFamily="34" charset="-122"/>
                <a:cs typeface="+mj-cs"/>
                <a:sym typeface="+mn-ea"/>
              </a:rPr>
              <a:t>1.革故鼎新——实</a:t>
            </a:r>
            <a:endParaRPr lang="zh-CN" altLang="en-US" sz="1500" b="1">
              <a:solidFill>
                <a:sysClr val="window" lastClr="FFFFFF"/>
              </a:solidFill>
              <a:latin typeface="Arial" panose="020B0604020202020204" pitchFamily="34" charset="0"/>
              <a:ea typeface="微软雅黑" panose="020B0503020204020204" pitchFamily="34" charset="-122"/>
              <a:cs typeface="+mj-cs"/>
              <a:sym typeface="+mn-ea"/>
            </a:endParaRPr>
          </a:p>
        </p:txBody>
      </p:sp>
      <p:sp>
        <p:nvSpPr>
          <p:cNvPr id="43" name="文本框 42"/>
          <p:cNvSpPr txBox="1"/>
          <p:nvPr>
            <p:custDataLst>
              <p:tags r:id="rId17"/>
            </p:custDataLst>
          </p:nvPr>
        </p:nvSpPr>
        <p:spPr>
          <a:xfrm>
            <a:off x="4633501" y="2630812"/>
            <a:ext cx="2056936" cy="494751"/>
          </a:xfrm>
          <a:prstGeom prst="rect">
            <a:avLst/>
          </a:prstGeom>
          <a:noFill/>
        </p:spPr>
        <p:txBody>
          <a:bodyPr wrap="square" tIns="46800" bIns="46800" rtlCol="0" anchor="t">
            <a:noAutofit/>
          </a:bodyPr>
          <a:lstStyle/>
          <a:p>
            <a:pPr algn="l" defTabSz="914400">
              <a:lnSpc>
                <a:spcPct val="120000"/>
              </a:lnSpc>
            </a:pPr>
            <a:r>
              <a:rPr lang="zh-CN" altLang="en-US" sz="1500" b="1">
                <a:solidFill>
                  <a:sysClr val="window" lastClr="FFFFFF"/>
                </a:solidFill>
                <a:latin typeface="Arial" panose="020B0604020202020204" pitchFamily="34" charset="0"/>
                <a:ea typeface="微软雅黑" panose="020B0503020204020204" pitchFamily="34" charset="-122"/>
                <a:sym typeface="+mn-ea"/>
              </a:rPr>
              <a:t>（1）信念至上</a:t>
            </a:r>
            <a:endParaRPr lang="zh-CN" altLang="en-US" sz="1500" b="1">
              <a:solidFill>
                <a:sysClr val="window" lastClr="FFFFFF"/>
              </a:solidFill>
              <a:latin typeface="Arial" panose="020B0604020202020204" pitchFamily="34" charset="0"/>
              <a:ea typeface="微软雅黑" panose="020B0503020204020204" pitchFamily="34" charset="-122"/>
              <a:sym typeface="+mn-ea"/>
            </a:endParaRPr>
          </a:p>
          <a:p>
            <a:pPr algn="l" defTabSz="914400">
              <a:lnSpc>
                <a:spcPct val="120000"/>
              </a:lnSpc>
            </a:pPr>
            <a:r>
              <a:rPr lang="zh-CN" altLang="en-US" sz="1500" b="1">
                <a:solidFill>
                  <a:sysClr val="window" lastClr="FFFFFF"/>
                </a:solidFill>
                <a:latin typeface="Arial" panose="020B0604020202020204" pitchFamily="34" charset="0"/>
                <a:ea typeface="微软雅黑" panose="020B0503020204020204" pitchFamily="34" charset="-122"/>
                <a:sym typeface="+mn-ea"/>
              </a:rPr>
              <a:t>（2）深受其害</a:t>
            </a:r>
            <a:endParaRPr lang="zh-CN" altLang="en-US" sz="1500" b="1">
              <a:solidFill>
                <a:sysClr val="window" lastClr="FFFFFF"/>
              </a:solidFill>
              <a:latin typeface="Arial" panose="020B0604020202020204" pitchFamily="34" charset="0"/>
              <a:ea typeface="微软雅黑" panose="020B0503020204020204" pitchFamily="34" charset="-122"/>
              <a:sym typeface="+mn-ea"/>
            </a:endParaRPr>
          </a:p>
          <a:p>
            <a:pPr algn="l" defTabSz="914400">
              <a:lnSpc>
                <a:spcPct val="120000"/>
              </a:lnSpc>
            </a:pPr>
            <a:endParaRPr lang="zh-CN" altLang="en-US" sz="1100" b="1">
              <a:solidFill>
                <a:sysClr val="window" lastClr="FFFFFF"/>
              </a:solidFill>
              <a:latin typeface="Arial" panose="020B0604020202020204" pitchFamily="34" charset="0"/>
              <a:ea typeface="微软雅黑" panose="020B0503020204020204" pitchFamily="34" charset="-122"/>
              <a:sym typeface="+mn-ea"/>
            </a:endParaRPr>
          </a:p>
        </p:txBody>
      </p:sp>
      <p:sp>
        <p:nvSpPr>
          <p:cNvPr id="44" name="文本框 43"/>
          <p:cNvSpPr txBox="1"/>
          <p:nvPr>
            <p:custDataLst>
              <p:tags r:id="rId18"/>
            </p:custDataLst>
          </p:nvPr>
        </p:nvSpPr>
        <p:spPr>
          <a:xfrm>
            <a:off x="4633595" y="2222500"/>
            <a:ext cx="2472690" cy="303530"/>
          </a:xfrm>
          <a:prstGeom prst="rect">
            <a:avLst/>
          </a:prstGeom>
          <a:noFill/>
        </p:spPr>
        <p:txBody>
          <a:bodyPr wrap="square" tIns="46800" bIns="46800" rtlCol="0" anchor="t">
            <a:noAutofit/>
          </a:bodyPr>
          <a:lstStyle/>
          <a:p>
            <a:pPr algn="l" defTabSz="914400">
              <a:lnSpc>
                <a:spcPct val="120000"/>
              </a:lnSpc>
            </a:pPr>
            <a:r>
              <a:rPr lang="en-US" altLang="zh-CN" sz="1600" b="1">
                <a:solidFill>
                  <a:sysClr val="window" lastClr="FFFFFF"/>
                </a:solidFill>
                <a:latin typeface="Arial" panose="020B0604020202020204" pitchFamily="34" charset="0"/>
                <a:ea typeface="微软雅黑" panose="020B0503020204020204" pitchFamily="34" charset="-122"/>
                <a:cs typeface="+mj-cs"/>
                <a:sym typeface="+mn-ea"/>
              </a:rPr>
              <a:t>2.</a:t>
            </a:r>
            <a:r>
              <a:rPr lang="zh-CN" altLang="en-US" sz="1600" b="1">
                <a:solidFill>
                  <a:sysClr val="window" lastClr="FFFFFF"/>
                </a:solidFill>
                <a:latin typeface="Arial" panose="020B0604020202020204" pitchFamily="34" charset="0"/>
                <a:ea typeface="微软雅黑" panose="020B0503020204020204" pitchFamily="34" charset="-122"/>
                <a:cs typeface="+mj-cs"/>
                <a:sym typeface="+mn-ea"/>
              </a:rPr>
              <a:t>凭空想象——虚</a:t>
            </a:r>
            <a:endParaRPr lang="zh-CN" altLang="en-US" sz="1600" b="1">
              <a:solidFill>
                <a:sysClr val="window" lastClr="FFFFFF"/>
              </a:solidFill>
              <a:latin typeface="Arial" panose="020B0604020202020204" pitchFamily="34" charset="0"/>
              <a:ea typeface="微软雅黑" panose="020B0503020204020204" pitchFamily="34" charset="-122"/>
              <a:cs typeface="+mj-cs"/>
              <a:sym typeface="+mn-ea"/>
            </a:endParaRPr>
          </a:p>
        </p:txBody>
      </p:sp>
      <p:sp>
        <p:nvSpPr>
          <p:cNvPr id="45" name="文本框 44"/>
          <p:cNvSpPr txBox="1"/>
          <p:nvPr>
            <p:custDataLst>
              <p:tags r:id="rId19"/>
            </p:custDataLst>
          </p:nvPr>
        </p:nvSpPr>
        <p:spPr>
          <a:xfrm>
            <a:off x="7902892" y="2630636"/>
            <a:ext cx="2056936" cy="494751"/>
          </a:xfrm>
          <a:prstGeom prst="rect">
            <a:avLst/>
          </a:prstGeom>
          <a:noFill/>
        </p:spPr>
        <p:txBody>
          <a:bodyPr wrap="square" tIns="46800" bIns="46800" rtlCol="0" anchor="t">
            <a:noAutofit/>
          </a:bodyPr>
          <a:lstStyle/>
          <a:p>
            <a:pPr algn="l" defTabSz="914400">
              <a:lnSpc>
                <a:spcPct val="120000"/>
              </a:lnSpc>
            </a:pPr>
            <a:r>
              <a:rPr lang="zh-CN" altLang="en-US" sz="1500" b="1">
                <a:solidFill>
                  <a:sysClr val="window" lastClr="FFFFFF"/>
                </a:solidFill>
                <a:latin typeface="Arial" panose="020B0604020202020204" pitchFamily="34" charset="0"/>
                <a:ea typeface="微软雅黑" panose="020B0503020204020204" pitchFamily="34" charset="-122"/>
                <a:sym typeface="+mn-ea"/>
              </a:rPr>
              <a:t>（1）新科技的应用</a:t>
            </a:r>
            <a:endParaRPr lang="zh-CN" altLang="en-US" sz="1500" b="1">
              <a:solidFill>
                <a:sysClr val="window" lastClr="FFFFFF"/>
              </a:solidFill>
              <a:latin typeface="Arial" panose="020B0604020202020204" pitchFamily="34" charset="0"/>
              <a:ea typeface="微软雅黑" panose="020B0503020204020204" pitchFamily="34" charset="-122"/>
              <a:sym typeface="+mn-ea"/>
            </a:endParaRPr>
          </a:p>
          <a:p>
            <a:pPr algn="l" defTabSz="914400">
              <a:lnSpc>
                <a:spcPct val="120000"/>
              </a:lnSpc>
            </a:pPr>
            <a:r>
              <a:rPr lang="zh-CN" altLang="en-US" sz="1500" b="1">
                <a:solidFill>
                  <a:sysClr val="window" lastClr="FFFFFF"/>
                </a:solidFill>
                <a:latin typeface="Arial" panose="020B0604020202020204" pitchFamily="34" charset="0"/>
                <a:ea typeface="微软雅黑" panose="020B0503020204020204" pitchFamily="34" charset="-122"/>
                <a:sym typeface="+mn-ea"/>
              </a:rPr>
              <a:t>（2）新航路的开辟</a:t>
            </a:r>
            <a:endParaRPr lang="zh-CN" altLang="en-US" sz="1500" b="1">
              <a:solidFill>
                <a:sysClr val="window" lastClr="FFFFFF"/>
              </a:solidFill>
              <a:latin typeface="Arial" panose="020B0604020202020204" pitchFamily="34" charset="0"/>
              <a:ea typeface="微软雅黑" panose="020B0503020204020204" pitchFamily="34" charset="-122"/>
              <a:sym typeface="+mn-ea"/>
            </a:endParaRPr>
          </a:p>
          <a:p>
            <a:pPr algn="l" defTabSz="914400">
              <a:lnSpc>
                <a:spcPct val="120000"/>
              </a:lnSpc>
            </a:pPr>
            <a:r>
              <a:rPr lang="zh-CN" altLang="en-US" sz="1500" b="1">
                <a:solidFill>
                  <a:sysClr val="window" lastClr="FFFFFF"/>
                </a:solidFill>
                <a:latin typeface="Arial" panose="020B0604020202020204" pitchFamily="34" charset="0"/>
                <a:ea typeface="微软雅黑" panose="020B0503020204020204" pitchFamily="34" charset="-122"/>
                <a:sym typeface="+mn-ea"/>
              </a:rPr>
              <a:t>（3）其他航路成果</a:t>
            </a:r>
            <a:endParaRPr lang="zh-CN" altLang="en-US" sz="1500" b="1">
              <a:solidFill>
                <a:sysClr val="window" lastClr="FFFFFF"/>
              </a:solidFill>
              <a:latin typeface="Arial" panose="020B0604020202020204" pitchFamily="34" charset="0"/>
              <a:ea typeface="微软雅黑" panose="020B0503020204020204" pitchFamily="34" charset="-122"/>
              <a:sym typeface="+mn-ea"/>
            </a:endParaRPr>
          </a:p>
          <a:p>
            <a:pPr algn="l" defTabSz="914400">
              <a:lnSpc>
                <a:spcPct val="120000"/>
              </a:lnSpc>
            </a:pPr>
            <a:endParaRPr lang="zh-CN" altLang="en-US" sz="700" b="1">
              <a:solidFill>
                <a:sysClr val="window" lastClr="FFFFFF"/>
              </a:solidFill>
              <a:latin typeface="Arial" panose="020B0604020202020204" pitchFamily="34" charset="0"/>
              <a:ea typeface="微软雅黑" panose="020B0503020204020204" pitchFamily="34" charset="-122"/>
              <a:sym typeface="+mn-ea"/>
            </a:endParaRPr>
          </a:p>
        </p:txBody>
      </p:sp>
      <p:sp>
        <p:nvSpPr>
          <p:cNvPr id="46" name="文本框 45"/>
          <p:cNvSpPr txBox="1"/>
          <p:nvPr>
            <p:custDataLst>
              <p:tags r:id="rId20"/>
            </p:custDataLst>
          </p:nvPr>
        </p:nvSpPr>
        <p:spPr>
          <a:xfrm>
            <a:off x="7921305" y="2223176"/>
            <a:ext cx="2031325" cy="303801"/>
          </a:xfrm>
          <a:prstGeom prst="rect">
            <a:avLst/>
          </a:prstGeom>
          <a:noFill/>
        </p:spPr>
        <p:txBody>
          <a:bodyPr wrap="square" tIns="46800" bIns="46800" rtlCol="0" anchor="t">
            <a:noAutofit/>
          </a:bodyPr>
          <a:lstStyle/>
          <a:p>
            <a:pPr algn="l" defTabSz="914400">
              <a:lnSpc>
                <a:spcPct val="120000"/>
              </a:lnSpc>
            </a:pPr>
            <a:r>
              <a:rPr lang="zh-CN" altLang="en-US" sz="1600" b="1">
                <a:solidFill>
                  <a:sysClr val="window" lastClr="FFFFFF"/>
                </a:solidFill>
                <a:latin typeface="Arial" panose="020B0604020202020204" pitchFamily="34" charset="0"/>
                <a:ea typeface="微软雅黑" panose="020B0503020204020204" pitchFamily="34" charset="-122"/>
                <a:cs typeface="+mj-cs"/>
                <a:sym typeface="+mn-ea"/>
              </a:rPr>
              <a:t>3.虚往实归——转</a:t>
            </a:r>
            <a:endParaRPr lang="zh-CN" altLang="en-US" sz="1600" b="1">
              <a:solidFill>
                <a:sysClr val="window" lastClr="FFFFFF"/>
              </a:solidFill>
              <a:latin typeface="Arial" panose="020B0604020202020204" pitchFamily="34" charset="0"/>
              <a:ea typeface="微软雅黑" panose="020B0503020204020204" pitchFamily="34" charset="-122"/>
              <a:cs typeface="+mj-cs"/>
              <a:sym typeface="+mn-ea"/>
            </a:endParaRPr>
          </a:p>
        </p:txBody>
      </p:sp>
      <p:sp>
        <p:nvSpPr>
          <p:cNvPr id="58" name="文本框 57"/>
          <p:cNvSpPr txBox="1"/>
          <p:nvPr>
            <p:custDataLst>
              <p:tags r:id="rId21"/>
            </p:custDataLst>
          </p:nvPr>
        </p:nvSpPr>
        <p:spPr>
          <a:xfrm>
            <a:off x="8096250" y="4284980"/>
            <a:ext cx="2725420" cy="1313180"/>
          </a:xfrm>
          <a:prstGeom prst="rect">
            <a:avLst/>
          </a:prstGeom>
          <a:noFill/>
        </p:spPr>
        <p:txBody>
          <a:bodyPr wrap="square" rtlCol="0">
            <a:noAutofit/>
          </a:bodyPr>
          <a:lstStyle/>
          <a:p>
            <a:pPr algn="l">
              <a:lnSpc>
                <a:spcPct val="120000"/>
              </a:lnSpc>
            </a:pPr>
            <a:r>
              <a:rPr lang="zh-CN" altLang="en-US" b="1">
                <a:solidFill>
                  <a:schemeClr val="tx1"/>
                </a:solidFill>
                <a:latin typeface="Arial" panose="020B0604020202020204" pitchFamily="34" charset="0"/>
                <a:ea typeface="微软雅黑" panose="020B0503020204020204" pitchFamily="34" charset="-122"/>
                <a:sym typeface="+mn-ea"/>
              </a:rPr>
              <a:t>对历史问题的分析论证，离不开对多元史料的收集、辨析、判断，以此实现多角度、多维度的合理对照，进而作出基于证据的推理论证和理性思考。</a:t>
            </a:r>
            <a:endParaRPr lang="zh-CN" altLang="en-US" b="1">
              <a:solidFill>
                <a:schemeClr val="tx1"/>
              </a:solidFill>
              <a:latin typeface="Arial" panose="020B0604020202020204" pitchFamily="34" charset="0"/>
              <a:ea typeface="微软雅黑" panose="020B0503020204020204" pitchFamily="34" charset="-122"/>
              <a:sym typeface="+mn-ea"/>
            </a:endParaRPr>
          </a:p>
        </p:txBody>
      </p:sp>
      <p:sp>
        <p:nvSpPr>
          <p:cNvPr id="3" name="文本框 2"/>
          <p:cNvSpPr txBox="1"/>
          <p:nvPr/>
        </p:nvSpPr>
        <p:spPr>
          <a:xfrm>
            <a:off x="1308100" y="702945"/>
            <a:ext cx="9918700" cy="768350"/>
          </a:xfrm>
          <a:prstGeom prst="rect">
            <a:avLst/>
          </a:prstGeom>
          <a:noFill/>
        </p:spPr>
        <p:txBody>
          <a:bodyPr wrap="square" rtlCol="0" anchor="t">
            <a:spAutoFit/>
          </a:bodyPr>
          <a:p>
            <a:pPr algn="ctr"/>
            <a:r>
              <a:rPr lang="zh-CN" altLang="en-US" sz="4400" b="1" dirty="0">
                <a:solidFill>
                  <a:srgbClr val="FF0000"/>
                </a:solidFill>
                <a:latin typeface="Arial" panose="020B0604020202020204" pitchFamily="34" charset="0"/>
                <a:ea typeface="微软雅黑" panose="020B0503020204020204" pitchFamily="34" charset="-122"/>
                <a:sym typeface="+mn-ea"/>
              </a:rPr>
              <a:t>分析论证</a:t>
            </a:r>
            <a:r>
              <a:rPr lang="zh-CN" altLang="en-US" sz="4400" b="1" dirty="0">
                <a:solidFill>
                  <a:schemeClr val="tx1">
                    <a:lumMod val="75000"/>
                    <a:lumOff val="25000"/>
                  </a:schemeClr>
                </a:solidFill>
                <a:latin typeface="Arial" panose="020B0604020202020204" pitchFamily="34" charset="0"/>
                <a:ea typeface="微软雅黑" panose="020B0503020204020204" pitchFamily="34" charset="-122"/>
                <a:sym typeface="+mn-ea"/>
              </a:rPr>
              <a:t>——虚往实归的波特兰海图</a:t>
            </a:r>
            <a:endParaRPr lang="zh-CN" altLang="en-US" sz="4400" b="1" dirty="0">
              <a:solidFill>
                <a:schemeClr val="tx1">
                  <a:lumMod val="75000"/>
                  <a:lumOff val="25000"/>
                </a:schemeClr>
              </a:solidFill>
              <a:latin typeface="Arial" panose="020B0604020202020204" pitchFamily="34" charset="0"/>
              <a:ea typeface="微软雅黑" panose="020B0503020204020204" pitchFamily="34" charset="-122"/>
              <a:sym typeface="+mn-ea"/>
            </a:endParaRPr>
          </a:p>
        </p:txBody>
      </p:sp>
      <p:sp>
        <p:nvSpPr>
          <p:cNvPr id="7" name="文本框 6"/>
          <p:cNvSpPr txBox="1"/>
          <p:nvPr/>
        </p:nvSpPr>
        <p:spPr>
          <a:xfrm>
            <a:off x="134620" y="154940"/>
            <a:ext cx="675005" cy="1255395"/>
          </a:xfrm>
          <a:prstGeom prst="rect">
            <a:avLst/>
          </a:prstGeom>
          <a:noFill/>
        </p:spPr>
        <p:txBody>
          <a:bodyPr vert="eaVert" wrap="square" rtlCol="0">
            <a:spAutoFit/>
          </a:bodyPr>
          <a:p>
            <a:r>
              <a:rPr lang="zh-CN" altLang="en-US" sz="3200" b="1"/>
              <a:t>问题</a:t>
            </a:r>
            <a:endParaRPr lang="zh-CN" altLang="en-US" sz="3200" b="1"/>
          </a:p>
        </p:txBody>
      </p:sp>
    </p:spTree>
    <p:custDataLst>
      <p:tags r:id="rId2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482090" y="1080770"/>
            <a:ext cx="9227185" cy="768350"/>
          </a:xfrm>
          <a:prstGeom prst="rect">
            <a:avLst/>
          </a:prstGeom>
          <a:noFill/>
        </p:spPr>
        <p:txBody>
          <a:bodyPr wrap="square" rtlCol="0" anchor="t">
            <a:spAutoFit/>
          </a:bodyPr>
          <a:lstStyle/>
          <a:p>
            <a:pPr algn="ctr"/>
            <a:r>
              <a:rPr lang="zh-CN" altLang="en-US" sz="4400" b="1">
                <a:solidFill>
                  <a:srgbClr val="FF0000"/>
                </a:solidFill>
                <a:latin typeface="Arial" panose="020B0604020202020204" pitchFamily="34" charset="0"/>
                <a:ea typeface="微软雅黑" panose="020B0503020204020204" pitchFamily="34" charset="-122"/>
                <a:sym typeface="+mn-ea"/>
              </a:rPr>
              <a:t>类比生成</a:t>
            </a:r>
            <a:r>
              <a:rPr lang="zh-CN" altLang="en-US" sz="4400" b="1">
                <a:latin typeface="Arial" panose="020B0604020202020204" pitchFamily="34" charset="0"/>
                <a:ea typeface="微软雅黑" panose="020B0503020204020204" pitchFamily="34" charset="-122"/>
                <a:sym typeface="+mn-ea"/>
              </a:rPr>
              <a:t>——虚实相生的郑和航海图</a:t>
            </a:r>
            <a:endParaRPr lang="zh-CN" altLang="en-US" sz="4400" b="1">
              <a:latin typeface="Arial" panose="020B0604020202020204" pitchFamily="34" charset="0"/>
              <a:ea typeface="微软雅黑" panose="020B0503020204020204" pitchFamily="34" charset="-122"/>
              <a:sym typeface="+mn-ea"/>
            </a:endParaRPr>
          </a:p>
        </p:txBody>
      </p:sp>
      <p:sp>
        <p:nvSpPr>
          <p:cNvPr id="4" name="矩形 3"/>
          <p:cNvSpPr/>
          <p:nvPr/>
        </p:nvSpPr>
        <p:spPr>
          <a:xfrm>
            <a:off x="0" y="3651885"/>
            <a:ext cx="12192635" cy="3206115"/>
          </a:xfrm>
          <a:prstGeom prst="rect">
            <a:avLst/>
          </a:prstGeom>
          <a:solidFill>
            <a:srgbClr val="59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212215" y="2595245"/>
            <a:ext cx="2969260" cy="30048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634865" y="2595245"/>
            <a:ext cx="2969260" cy="30048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154035" y="2595245"/>
            <a:ext cx="2969260" cy="30048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custDataLst>
              <p:tags r:id="rId1"/>
            </p:custDataLst>
          </p:nvPr>
        </p:nvSpPr>
        <p:spPr>
          <a:xfrm>
            <a:off x="1317625" y="3503930"/>
            <a:ext cx="2767965" cy="824230"/>
          </a:xfrm>
          <a:prstGeom prst="rect">
            <a:avLst/>
          </a:prstGeom>
          <a:noFill/>
        </p:spPr>
        <p:txBody>
          <a:bodyPr wrap="square" rtlCol="0">
            <a:noAutofit/>
          </a:bodyPr>
          <a:lstStyle/>
          <a:p>
            <a:pPr algn="l">
              <a:lnSpc>
                <a:spcPct val="120000"/>
              </a:lnSpc>
            </a:pPr>
            <a:r>
              <a:rPr lang="zh-CN" altLang="en-US" sz="1600" b="1" spc="150">
                <a:solidFill>
                  <a:schemeClr val="bg1"/>
                </a:solidFill>
                <a:latin typeface="Arial" panose="020B0604020202020204" pitchFamily="34" charset="0"/>
                <a:ea typeface="微软雅黑" panose="020B0503020204020204" pitchFamily="34" charset="-122"/>
                <a:sym typeface="Arial" panose="020B0604020202020204" pitchFamily="34" charset="0"/>
              </a:rPr>
              <a:t>航海者航行时展阅“山水画”，沿“景”而行，不费太多周折就可达到目的地。</a:t>
            </a:r>
            <a:endParaRPr lang="zh-CN" altLang="en-US" sz="1600" b="1" spc="15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文本框 58"/>
          <p:cNvSpPr txBox="1"/>
          <p:nvPr>
            <p:custDataLst>
              <p:tags r:id="rId2"/>
            </p:custDataLst>
          </p:nvPr>
        </p:nvSpPr>
        <p:spPr>
          <a:xfrm>
            <a:off x="1317625" y="3037840"/>
            <a:ext cx="2767965" cy="419100"/>
          </a:xfrm>
          <a:prstGeom prst="rect">
            <a:avLst/>
          </a:prstGeom>
          <a:noFill/>
        </p:spPr>
        <p:txBody>
          <a:bodyPr wrap="square" rtlCol="0">
            <a:normAutofit fontScale="97500" lnSpcReduction="20000"/>
          </a:bodyPr>
          <a:lstStyle/>
          <a:p>
            <a:pPr algn="ctr">
              <a:lnSpc>
                <a:spcPct val="120000"/>
              </a:lnSpc>
            </a:pPr>
            <a:r>
              <a:rPr lang="en-US" altLang="zh-CN" sz="2000" b="1" spc="300">
                <a:solidFill>
                  <a:schemeClr val="bg1"/>
                </a:solidFill>
                <a:latin typeface="Arial" panose="020B0604020202020204" pitchFamily="34" charset="0"/>
                <a:ea typeface="微软雅黑" panose="020B0503020204020204" pitchFamily="34" charset="-122"/>
                <a:sym typeface="Arial" panose="020B0604020202020204" pitchFamily="34" charset="0"/>
              </a:rPr>
              <a:t>1.</a:t>
            </a:r>
            <a:r>
              <a:rPr lang="zh-CN" altLang="en-US" sz="2000" b="1" spc="300">
                <a:solidFill>
                  <a:schemeClr val="bg1"/>
                </a:solidFill>
                <a:latin typeface="Arial" panose="020B0604020202020204" pitchFamily="34" charset="0"/>
                <a:ea typeface="微软雅黑" panose="020B0503020204020204" pitchFamily="34" charset="-122"/>
                <a:sym typeface="Arial" panose="020B0604020202020204" pitchFamily="34" charset="0"/>
              </a:rPr>
              <a:t>按图索骥——实</a:t>
            </a:r>
            <a:endParaRPr lang="zh-CN" altLang="en-US" sz="2000" b="1" spc="3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3"/>
            </p:custDataLst>
          </p:nvPr>
        </p:nvSpPr>
        <p:spPr>
          <a:xfrm>
            <a:off x="4818380" y="3503930"/>
            <a:ext cx="2767965" cy="824230"/>
          </a:xfrm>
          <a:prstGeom prst="rect">
            <a:avLst/>
          </a:prstGeom>
          <a:noFill/>
        </p:spPr>
        <p:txBody>
          <a:bodyPr wrap="square" rtlCol="0">
            <a:noAutofit/>
          </a:bodyPr>
          <a:lstStyle/>
          <a:p>
            <a:pPr algn="l">
              <a:lnSpc>
                <a:spcPct val="120000"/>
              </a:lnSpc>
            </a:pPr>
            <a:r>
              <a:rPr lang="zh-CN" altLang="en-US" sz="1500" b="1" spc="150">
                <a:solidFill>
                  <a:schemeClr val="bg1"/>
                </a:solidFill>
                <a:latin typeface="Arial" panose="020B0604020202020204" pitchFamily="34" charset="0"/>
                <a:ea typeface="微软雅黑" panose="020B0503020204020204" pitchFamily="34" charset="-122"/>
                <a:sym typeface="Arial" panose="020B0604020202020204" pitchFamily="34" charset="0"/>
              </a:rPr>
              <a:t>在对地理情况很熟悉的地方，画得很详细，那些知之甚少的地方，则画得很简略</a:t>
            </a:r>
            <a:endParaRPr lang="zh-CN" altLang="en-US" sz="1500" b="1" spc="15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custDataLst>
              <p:tags r:id="rId4"/>
            </p:custDataLst>
          </p:nvPr>
        </p:nvSpPr>
        <p:spPr>
          <a:xfrm>
            <a:off x="4818380" y="3037840"/>
            <a:ext cx="2767965" cy="419100"/>
          </a:xfrm>
          <a:prstGeom prst="rect">
            <a:avLst/>
          </a:prstGeom>
          <a:noFill/>
        </p:spPr>
        <p:txBody>
          <a:bodyPr wrap="square" rtlCol="0">
            <a:normAutofit fontScale="97500" lnSpcReduction="20000"/>
          </a:bodyPr>
          <a:lstStyle/>
          <a:p>
            <a:pPr algn="ctr">
              <a:lnSpc>
                <a:spcPct val="120000"/>
              </a:lnSpc>
            </a:pPr>
            <a:r>
              <a:rPr lang="zh-CN" altLang="en-US" sz="2000" b="1" spc="300">
                <a:solidFill>
                  <a:schemeClr val="bg1"/>
                </a:solidFill>
                <a:latin typeface="Arial" panose="020B0604020202020204" pitchFamily="34" charset="0"/>
                <a:ea typeface="微软雅黑" panose="020B0503020204020204" pitchFamily="34" charset="-122"/>
                <a:sym typeface="Arial" panose="020B0604020202020204" pitchFamily="34" charset="0"/>
              </a:rPr>
              <a:t>2.瑜中含瑕——虚</a:t>
            </a:r>
            <a:endParaRPr lang="zh-CN" altLang="en-US" sz="2000" b="1" spc="3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5"/>
            </p:custDataLst>
          </p:nvPr>
        </p:nvSpPr>
        <p:spPr>
          <a:xfrm>
            <a:off x="8360410" y="3456940"/>
            <a:ext cx="2767965" cy="824230"/>
          </a:xfrm>
          <a:prstGeom prst="rect">
            <a:avLst/>
          </a:prstGeom>
          <a:noFill/>
        </p:spPr>
        <p:txBody>
          <a:bodyPr wrap="square" rtlCol="0">
            <a:noAutofit/>
          </a:bodyPr>
          <a:lstStyle/>
          <a:p>
            <a:pPr algn="l">
              <a:lnSpc>
                <a:spcPct val="120000"/>
              </a:lnSpc>
            </a:pPr>
            <a:r>
              <a:rPr lang="zh-CN" altLang="en-US" sz="1600" b="1" spc="150">
                <a:solidFill>
                  <a:schemeClr val="bg1"/>
                </a:solidFill>
                <a:latin typeface="Arial" panose="020B0604020202020204" pitchFamily="34" charset="0"/>
                <a:ea typeface="微软雅黑" panose="020B0503020204020204" pitchFamily="34" charset="-122"/>
                <a:sym typeface="Arial" panose="020B0604020202020204" pitchFamily="34" charset="0"/>
              </a:rPr>
              <a:t>下令停航的明朝仁宣两朝，正是明朝最昌盛时期，史称仁宣盛世</a:t>
            </a:r>
            <a:endParaRPr lang="zh-CN" altLang="en-US" sz="1600" b="1" spc="15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custDataLst>
              <p:tags r:id="rId6"/>
            </p:custDataLst>
          </p:nvPr>
        </p:nvSpPr>
        <p:spPr>
          <a:xfrm>
            <a:off x="8360410" y="2990850"/>
            <a:ext cx="2767965" cy="419100"/>
          </a:xfrm>
          <a:prstGeom prst="rect">
            <a:avLst/>
          </a:prstGeom>
          <a:noFill/>
        </p:spPr>
        <p:txBody>
          <a:bodyPr wrap="square" rtlCol="0">
            <a:normAutofit fontScale="97500" lnSpcReduction="20000"/>
          </a:bodyPr>
          <a:lstStyle/>
          <a:p>
            <a:pPr algn="ctr">
              <a:lnSpc>
                <a:spcPct val="120000"/>
              </a:lnSpc>
            </a:pPr>
            <a:r>
              <a:rPr lang="zh-CN" altLang="en-US" sz="2000" b="1" spc="300">
                <a:solidFill>
                  <a:schemeClr val="bg1"/>
                </a:solidFill>
                <a:latin typeface="Arial" panose="020B0604020202020204" pitchFamily="34" charset="0"/>
                <a:ea typeface="微软雅黑" panose="020B0503020204020204" pitchFamily="34" charset="-122"/>
                <a:sym typeface="Arial" panose="020B0604020202020204" pitchFamily="34" charset="0"/>
              </a:rPr>
              <a:t>3.戛然而止——停</a:t>
            </a:r>
            <a:endParaRPr lang="zh-CN" altLang="en-US" sz="2000" b="1" spc="3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p:cNvSpPr txBox="1"/>
          <p:nvPr/>
        </p:nvSpPr>
        <p:spPr>
          <a:xfrm>
            <a:off x="134620" y="154940"/>
            <a:ext cx="675005" cy="1255395"/>
          </a:xfrm>
          <a:prstGeom prst="rect">
            <a:avLst/>
          </a:prstGeom>
          <a:noFill/>
        </p:spPr>
        <p:txBody>
          <a:bodyPr vert="eaVert" wrap="square" rtlCol="0">
            <a:spAutoFit/>
          </a:bodyPr>
          <a:p>
            <a:r>
              <a:rPr lang="zh-CN" altLang="en-US" sz="3200" b="1"/>
              <a:t>问题</a:t>
            </a:r>
            <a:endParaRPr lang="zh-CN" altLang="en-US" sz="3200" b="1"/>
          </a:p>
        </p:txBody>
      </p:sp>
    </p:spTree>
    <p:custDataLst>
      <p:tags r:id="rId7"/>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29845" y="2392045"/>
            <a:ext cx="12221845" cy="4465955"/>
          </a:xfrm>
          <a:custGeom>
            <a:avLst/>
            <a:gdLst>
              <a:gd name="connsiteX0" fmla="*/ 0 w 19247"/>
              <a:gd name="connsiteY0" fmla="*/ 7013 h 7033"/>
              <a:gd name="connsiteX1" fmla="*/ 19245 w 19247"/>
              <a:gd name="connsiteY1" fmla="*/ 0 h 7033"/>
              <a:gd name="connsiteX2" fmla="*/ 19247 w 19247"/>
              <a:gd name="connsiteY2" fmla="*/ 7033 h 7033"/>
              <a:gd name="connsiteX3" fmla="*/ 46 w 19247"/>
              <a:gd name="connsiteY3" fmla="*/ 7033 h 7033"/>
              <a:gd name="connsiteX4" fmla="*/ 0 w 19247"/>
              <a:gd name="connsiteY4" fmla="*/ 7013 h 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7" h="7033">
                <a:moveTo>
                  <a:pt x="0" y="7013"/>
                </a:moveTo>
                <a:lnTo>
                  <a:pt x="19245" y="0"/>
                </a:lnTo>
                <a:lnTo>
                  <a:pt x="19247" y="7033"/>
                </a:lnTo>
                <a:lnTo>
                  <a:pt x="46" y="7033"/>
                </a:lnTo>
                <a:lnTo>
                  <a:pt x="0" y="7013"/>
                </a:lnTo>
                <a:close/>
              </a:path>
            </a:pathLst>
          </a:custGeom>
          <a:solidFill>
            <a:srgbClr val="67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直角三角形 1"/>
          <p:cNvSpPr/>
          <p:nvPr/>
        </p:nvSpPr>
        <p:spPr>
          <a:xfrm>
            <a:off x="-29845" y="3749675"/>
            <a:ext cx="6979285" cy="3110230"/>
          </a:xfrm>
          <a:prstGeom prst="rtTriangle">
            <a:avLst/>
          </a:prstGeom>
          <a:solidFill>
            <a:srgbClr val="508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表 2"/>
          <p:cNvGraphicFramePr/>
          <p:nvPr/>
        </p:nvGraphicFramePr>
        <p:xfrm>
          <a:off x="302895" y="831215"/>
          <a:ext cx="3943684" cy="3384416"/>
        </p:xfrm>
        <a:graphic>
          <a:graphicData uri="http://schemas.openxmlformats.org/drawingml/2006/chart">
            <c:chart xmlns:c="http://schemas.openxmlformats.org/drawingml/2006/chart" xmlns:r="http://schemas.openxmlformats.org/officeDocument/2006/relationships" r:id="rId1"/>
          </a:graphicData>
        </a:graphic>
      </p:graphicFrame>
      <p:sp>
        <p:nvSpPr>
          <p:cNvPr id="5" name="TextBox 3"/>
          <p:cNvSpPr txBox="1"/>
          <p:nvPr/>
        </p:nvSpPr>
        <p:spPr>
          <a:xfrm>
            <a:off x="2012936" y="1744232"/>
            <a:ext cx="979668" cy="829945"/>
          </a:xfrm>
          <a:prstGeom prst="rect">
            <a:avLst/>
          </a:prstGeom>
          <a:noFill/>
        </p:spPr>
        <p:txBody>
          <a:bodyPr wrap="square" rtlCol="0">
            <a:spAutoFit/>
          </a:bodyPr>
          <a:lstStyle/>
          <a:p>
            <a:r>
              <a:rPr lang="zh-CN" altLang="en-US" sz="2400" dirty="0">
                <a:solidFill>
                  <a:schemeClr val="tx1">
                    <a:lumMod val="75000"/>
                    <a:lumOff val="25000"/>
                  </a:schemeClr>
                </a:solidFill>
                <a:cs typeface="+mn-ea"/>
                <a:sym typeface="+mn-lt"/>
              </a:rPr>
              <a:t>学思结合</a:t>
            </a:r>
            <a:endParaRPr lang="zh-CN" altLang="en-US" sz="2400" dirty="0">
              <a:solidFill>
                <a:schemeClr val="tx1">
                  <a:lumMod val="75000"/>
                  <a:lumOff val="25000"/>
                </a:schemeClr>
              </a:solidFill>
              <a:cs typeface="+mn-ea"/>
              <a:sym typeface="+mn-lt"/>
            </a:endParaRPr>
          </a:p>
        </p:txBody>
      </p:sp>
      <p:sp>
        <p:nvSpPr>
          <p:cNvPr id="18" name="文本框 17"/>
          <p:cNvSpPr txBox="1"/>
          <p:nvPr/>
        </p:nvSpPr>
        <p:spPr>
          <a:xfrm>
            <a:off x="1608718" y="2689211"/>
            <a:ext cx="1502435" cy="368300"/>
          </a:xfrm>
          <a:prstGeom prst="rect">
            <a:avLst/>
          </a:prstGeom>
          <a:noFill/>
        </p:spPr>
        <p:txBody>
          <a:bodyPr wrap="square" rtlCol="0" anchor="t">
            <a:spAutoFit/>
          </a:bodyPr>
          <a:lstStyle/>
          <a:p>
            <a:pPr algn="ctr">
              <a:lnSpc>
                <a:spcPct val="150000"/>
              </a:lnSpc>
            </a:pPr>
            <a:r>
              <a:rPr lang="zh-CN" altLang="en-US" sz="1200">
                <a:solidFill>
                  <a:schemeClr val="tx1"/>
                </a:solidFill>
                <a:latin typeface="Arial" panose="020B0604020202020204" pitchFamily="34" charset="0"/>
                <a:ea typeface="微软雅黑" panose="020B0503020204020204" pitchFamily="34" charset="-122"/>
                <a:sym typeface="+mn-ea"/>
              </a:rPr>
              <a:t>见微知著</a:t>
            </a:r>
            <a:endParaRPr lang="zh-CN" altLang="en-US" sz="1200" dirty="0">
              <a:solidFill>
                <a:schemeClr val="tx1"/>
              </a:solidFill>
              <a:latin typeface="Arial" panose="020B0604020202020204" pitchFamily="34" charset="0"/>
              <a:ea typeface="微软雅黑" panose="020B0503020204020204" pitchFamily="34" charset="-122"/>
              <a:sym typeface="+mn-ea"/>
            </a:endParaRPr>
          </a:p>
        </p:txBody>
      </p:sp>
      <p:sp>
        <p:nvSpPr>
          <p:cNvPr id="12" name="文本框 11"/>
          <p:cNvSpPr txBox="1"/>
          <p:nvPr/>
        </p:nvSpPr>
        <p:spPr>
          <a:xfrm>
            <a:off x="3529330" y="732790"/>
            <a:ext cx="8662670" cy="768350"/>
          </a:xfrm>
          <a:prstGeom prst="rect">
            <a:avLst/>
          </a:prstGeom>
          <a:noFill/>
        </p:spPr>
        <p:txBody>
          <a:bodyPr wrap="square" rtlCol="0" anchor="t">
            <a:spAutoFit/>
          </a:bodyPr>
          <a:lstStyle/>
          <a:p>
            <a:pPr algn="l"/>
            <a:r>
              <a:rPr lang="zh-CN" altLang="en-US" sz="4400" b="1">
                <a:solidFill>
                  <a:srgbClr val="FF0000"/>
                </a:solidFill>
                <a:latin typeface="Arial" panose="020B0604020202020204" pitchFamily="34" charset="0"/>
                <a:ea typeface="微软雅黑" panose="020B0503020204020204" pitchFamily="34" charset="-122"/>
                <a:sym typeface="+mn-ea"/>
              </a:rPr>
              <a:t>反思评估</a:t>
            </a:r>
            <a:r>
              <a:rPr lang="zh-CN" altLang="en-US" sz="4400" b="1">
                <a:solidFill>
                  <a:schemeClr val="tx1"/>
                </a:solidFill>
                <a:latin typeface="Arial" panose="020B0604020202020204" pitchFamily="34" charset="0"/>
                <a:ea typeface="微软雅黑" panose="020B0503020204020204" pitchFamily="34" charset="-122"/>
                <a:sym typeface="+mn-ea"/>
              </a:rPr>
              <a:t>——任重道远的后续探究</a:t>
            </a:r>
            <a:endParaRPr lang="zh-CN" altLang="en-US" sz="4400" b="1">
              <a:solidFill>
                <a:schemeClr val="tx1"/>
              </a:solidFill>
              <a:latin typeface="Arial" panose="020B0604020202020204" pitchFamily="34" charset="0"/>
              <a:ea typeface="微软雅黑" panose="020B0503020204020204" pitchFamily="34" charset="-122"/>
              <a:sym typeface="+mn-ea"/>
            </a:endParaRPr>
          </a:p>
        </p:txBody>
      </p:sp>
      <p:sp>
        <p:nvSpPr>
          <p:cNvPr id="6" name="矩形 5"/>
          <p:cNvSpPr/>
          <p:nvPr/>
        </p:nvSpPr>
        <p:spPr>
          <a:xfrm>
            <a:off x="4170045" y="1858010"/>
            <a:ext cx="4006850" cy="2030095"/>
          </a:xfrm>
          <a:prstGeom prst="rect">
            <a:avLst/>
          </a:prstGeom>
        </p:spPr>
        <p:txBody>
          <a:bodyPr wrap="square">
            <a:spAutoFit/>
          </a:bodyPr>
          <a:lstStyle/>
          <a:p>
            <a:pPr algn="l">
              <a:lnSpc>
                <a:spcPct val="150000"/>
              </a:lnSpc>
            </a:pPr>
            <a:r>
              <a:rPr lang="zh-CN" altLang="en-US" sz="2800" b="1">
                <a:solidFill>
                  <a:schemeClr val="tx1"/>
                </a:solidFill>
                <a:latin typeface="Arial" panose="020B0604020202020204" pitchFamily="34" charset="0"/>
                <a:ea typeface="微软雅黑" panose="020B0503020204020204" pitchFamily="34" charset="-122"/>
                <a:sym typeface="+mn-ea"/>
              </a:rPr>
              <a:t>1.文治教化——实</a:t>
            </a:r>
            <a:endParaRPr lang="zh-CN" altLang="en-US" sz="2800" b="1">
              <a:solidFill>
                <a:schemeClr val="tx1"/>
              </a:solidFill>
              <a:latin typeface="Arial" panose="020B0604020202020204" pitchFamily="34" charset="0"/>
              <a:ea typeface="微软雅黑" panose="020B0503020204020204" pitchFamily="34" charset="-122"/>
              <a:sym typeface="+mn-ea"/>
            </a:endParaRPr>
          </a:p>
          <a:p>
            <a:pPr algn="l">
              <a:lnSpc>
                <a:spcPct val="150000"/>
              </a:lnSpc>
            </a:pPr>
            <a:r>
              <a:rPr lang="zh-CN" altLang="en-US" sz="2800" b="1">
                <a:solidFill>
                  <a:schemeClr val="tx1"/>
                </a:solidFill>
                <a:latin typeface="Arial" panose="020B0604020202020204" pitchFamily="34" charset="0"/>
                <a:ea typeface="微软雅黑" panose="020B0503020204020204" pitchFamily="34" charset="-122"/>
                <a:sym typeface="+mn-ea"/>
              </a:rPr>
              <a:t>2.史料实证——虚</a:t>
            </a:r>
            <a:endParaRPr lang="zh-CN" altLang="en-US" sz="2800" b="1">
              <a:solidFill>
                <a:schemeClr val="tx1"/>
              </a:solidFill>
              <a:latin typeface="Arial" panose="020B0604020202020204" pitchFamily="34" charset="0"/>
              <a:ea typeface="微软雅黑" panose="020B0503020204020204" pitchFamily="34" charset="-122"/>
              <a:sym typeface="+mn-ea"/>
            </a:endParaRPr>
          </a:p>
          <a:p>
            <a:pPr algn="l">
              <a:lnSpc>
                <a:spcPct val="150000"/>
              </a:lnSpc>
            </a:pPr>
            <a:r>
              <a:rPr lang="en-US" altLang="zh-CN" sz="2800" b="1">
                <a:solidFill>
                  <a:schemeClr val="tx1"/>
                </a:solidFill>
                <a:latin typeface="Arial" panose="020B0604020202020204" pitchFamily="34" charset="0"/>
                <a:ea typeface="微软雅黑" panose="020B0503020204020204" pitchFamily="34" charset="-122"/>
                <a:sym typeface="+mn-ea"/>
              </a:rPr>
              <a:t>3.虚往实归——热</a:t>
            </a:r>
            <a:endParaRPr lang="en-US" altLang="zh-CN" sz="2800" b="1">
              <a:solidFill>
                <a:schemeClr val="tx1"/>
              </a:solidFill>
              <a:latin typeface="Arial" panose="020B0604020202020204" pitchFamily="34" charset="0"/>
              <a:ea typeface="微软雅黑" panose="020B0503020204020204" pitchFamily="34" charset="-122"/>
              <a:sym typeface="+mn-ea"/>
            </a:endParaRPr>
          </a:p>
        </p:txBody>
      </p:sp>
      <p:sp>
        <p:nvSpPr>
          <p:cNvPr id="7" name="文本框 6"/>
          <p:cNvSpPr txBox="1"/>
          <p:nvPr/>
        </p:nvSpPr>
        <p:spPr>
          <a:xfrm>
            <a:off x="134620" y="154940"/>
            <a:ext cx="675005" cy="1255395"/>
          </a:xfrm>
          <a:prstGeom prst="rect">
            <a:avLst/>
          </a:prstGeom>
          <a:noFill/>
        </p:spPr>
        <p:txBody>
          <a:bodyPr vert="eaVert" wrap="square" rtlCol="0">
            <a:spAutoFit/>
          </a:bodyPr>
          <a:p>
            <a:r>
              <a:rPr lang="zh-CN" altLang="en-US" sz="3200" b="1"/>
              <a:t>谜题</a:t>
            </a:r>
            <a:endParaRPr lang="zh-CN" altLang="en-US" sz="3200" b="1"/>
          </a:p>
        </p:txBody>
      </p:sp>
      <p:sp>
        <p:nvSpPr>
          <p:cNvPr id="8" name="文本框 7"/>
          <p:cNvSpPr txBox="1"/>
          <p:nvPr/>
        </p:nvSpPr>
        <p:spPr>
          <a:xfrm>
            <a:off x="369570" y="4883785"/>
            <a:ext cx="1895475" cy="1630045"/>
          </a:xfrm>
          <a:prstGeom prst="rect">
            <a:avLst/>
          </a:prstGeom>
          <a:noFill/>
        </p:spPr>
        <p:txBody>
          <a:bodyPr wrap="square" rtlCol="0">
            <a:spAutoFit/>
          </a:bodyPr>
          <a:p>
            <a:pPr algn="r"/>
            <a:r>
              <a:rPr lang="en-US" altLang="zh-CN" sz="10000" b="1">
                <a:solidFill>
                  <a:schemeClr val="bg1"/>
                </a:solidFill>
                <a:latin typeface="Arial" panose="020B0604020202020204" pitchFamily="34" charset="0"/>
                <a:ea typeface="微软雅黑" panose="020B0503020204020204" pitchFamily="34" charset="-122"/>
                <a:sym typeface="+mn-ea"/>
              </a:rPr>
              <a:t>07.</a:t>
            </a:r>
            <a:endParaRPr lang="en-US" altLang="zh-CN" sz="10000" b="1">
              <a:solidFill>
                <a:schemeClr val="bg1"/>
              </a:solidFill>
              <a:latin typeface="Arial" panose="020B0604020202020204" pitchFamily="34" charset="0"/>
              <a:ea typeface="微软雅黑" panose="020B0503020204020204" pitchFamily="34" charset="-122"/>
              <a:sym typeface="+mn-ea"/>
            </a:endParaRPr>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35610" y="1127760"/>
            <a:ext cx="11619230" cy="5449570"/>
          </a:xfrm>
          <a:prstGeom prst="rect">
            <a:avLst/>
          </a:prstGeom>
        </p:spPr>
      </p:pic>
      <p:sp>
        <p:nvSpPr>
          <p:cNvPr id="5" name="文本框 4"/>
          <p:cNvSpPr txBox="1"/>
          <p:nvPr/>
        </p:nvSpPr>
        <p:spPr>
          <a:xfrm>
            <a:off x="765810" y="408940"/>
            <a:ext cx="4255135" cy="706755"/>
          </a:xfrm>
          <a:prstGeom prst="rect">
            <a:avLst/>
          </a:prstGeom>
          <a:noFill/>
        </p:spPr>
        <p:txBody>
          <a:bodyPr wrap="square" rtlCol="0">
            <a:spAutoFit/>
          </a:bodyPr>
          <a:p>
            <a:r>
              <a:rPr lang="zh-CN" altLang="en-US" sz="2000" b="1">
                <a:solidFill>
                  <a:srgbClr val="FF0000"/>
                </a:solidFill>
              </a:rPr>
              <a:t>展望明天，尽心尽力，</a:t>
            </a:r>
            <a:endParaRPr lang="zh-CN" altLang="en-US" sz="2000" b="1">
              <a:solidFill>
                <a:srgbClr val="FF0000"/>
              </a:solidFill>
            </a:endParaRPr>
          </a:p>
          <a:p>
            <a:r>
              <a:rPr lang="zh-CN" altLang="en-US" sz="2000" b="1">
                <a:solidFill>
                  <a:srgbClr val="FF0000"/>
                </a:solidFill>
              </a:rPr>
              <a:t>不辜负大组长的要求</a:t>
            </a:r>
            <a:endParaRPr lang="zh-CN" altLang="en-US" sz="2000" b="1">
              <a:solidFill>
                <a:srgbClr val="FF0000"/>
              </a:solidFill>
            </a:endParaRPr>
          </a:p>
        </p:txBody>
      </p:sp>
      <p:sp>
        <p:nvSpPr>
          <p:cNvPr id="6" name="文本框 5"/>
          <p:cNvSpPr txBox="1"/>
          <p:nvPr/>
        </p:nvSpPr>
        <p:spPr>
          <a:xfrm>
            <a:off x="197485" y="1255395"/>
            <a:ext cx="488950" cy="1383665"/>
          </a:xfrm>
          <a:prstGeom prst="rect">
            <a:avLst/>
          </a:prstGeom>
          <a:noFill/>
        </p:spPr>
        <p:txBody>
          <a:bodyPr wrap="square" rtlCol="0">
            <a:spAutoFit/>
          </a:bodyPr>
          <a:p>
            <a:r>
              <a:rPr lang="zh-CN" altLang="en-US" sz="2800" b="1">
                <a:solidFill>
                  <a:srgbClr val="FF0000"/>
                </a:solidFill>
              </a:rPr>
              <a:t>不懈怠</a:t>
            </a:r>
            <a:endParaRPr lang="zh-CN" altLang="en-US" sz="2800" b="1">
              <a:solidFill>
                <a:srgbClr val="FF0000"/>
              </a:solidFill>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028440" y="3137535"/>
            <a:ext cx="8163560" cy="3189605"/>
          </a:xfrm>
          <a:prstGeom prst="rect">
            <a:avLst/>
          </a:prstGeom>
          <a:solidFill>
            <a:srgbClr val="508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276090" y="3970655"/>
            <a:ext cx="7103110" cy="1106805"/>
          </a:xfrm>
          <a:prstGeom prst="rect">
            <a:avLst/>
          </a:prstGeom>
          <a:noFill/>
        </p:spPr>
        <p:txBody>
          <a:bodyPr wrap="square" rtlCol="0" anchor="t">
            <a:spAutoFit/>
          </a:bodyPr>
          <a:lstStyle/>
          <a:p>
            <a:pPr algn="r"/>
            <a:r>
              <a:rPr lang="en-US" sz="6600" b="1">
                <a:solidFill>
                  <a:schemeClr val="bg1"/>
                </a:solidFill>
                <a:latin typeface="Arial" panose="020B0604020202020204" pitchFamily="34" charset="0"/>
                <a:ea typeface="微软雅黑" panose="020B0503020204020204" pitchFamily="34" charset="-122"/>
                <a:sym typeface="+mn-ea"/>
              </a:rPr>
              <a:t>THANK YOU</a:t>
            </a:r>
            <a:endParaRPr lang="en-US" sz="6000" b="1">
              <a:solidFill>
                <a:schemeClr val="bg1"/>
              </a:solidFill>
              <a:latin typeface="Arial" panose="020B0604020202020204" pitchFamily="34" charset="0"/>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335305" y="862512"/>
            <a:ext cx="5310026" cy="3108079"/>
          </a:xfrm>
          <a:prstGeom prst="rect">
            <a:avLst/>
          </a:prstGeom>
        </p:spPr>
      </p:pic>
      <p:sp>
        <p:nvSpPr>
          <p:cNvPr id="4" name="文本框 3"/>
          <p:cNvSpPr txBox="1"/>
          <p:nvPr/>
        </p:nvSpPr>
        <p:spPr>
          <a:xfrm>
            <a:off x="1843405" y="5666740"/>
            <a:ext cx="7220585" cy="521970"/>
          </a:xfrm>
          <a:prstGeom prst="rect">
            <a:avLst/>
          </a:prstGeom>
          <a:noFill/>
        </p:spPr>
        <p:txBody>
          <a:bodyPr wrap="square" rtlCol="0">
            <a:spAutoFit/>
          </a:bodyPr>
          <a:p>
            <a:r>
              <a:rPr lang="zh-CN" altLang="en-US" sz="2800" dirty="0">
                <a:solidFill>
                  <a:schemeClr val="accent3">
                    <a:lumMod val="50000"/>
                  </a:schemeClr>
                </a:solidFill>
                <a:uFillTx/>
                <a:latin typeface="微软雅黑" panose="020B0503020204020204" pitchFamily="34" charset="-122"/>
                <a:ea typeface="微软雅黑" panose="020B0503020204020204" pitchFamily="34" charset="-122"/>
              </a:rPr>
              <a:t>苏州工业园区</a:t>
            </a:r>
            <a:r>
              <a:rPr lang="zh-CN" altLang="en-US" sz="2800" dirty="0">
                <a:solidFill>
                  <a:srgbClr val="FAFAFA"/>
                </a:solidFill>
                <a:uFillTx/>
                <a:latin typeface="微软雅黑" panose="020B0503020204020204" pitchFamily="34" charset="-122"/>
                <a:ea typeface="微软雅黑" panose="020B0503020204020204" pitchFamily="34" charset="-122"/>
              </a:rPr>
              <a:t>星海实验中学</a:t>
            </a:r>
            <a:r>
              <a:rPr lang="en-US" altLang="zh-CN" sz="2800" dirty="0">
                <a:solidFill>
                  <a:srgbClr val="FAFAFA"/>
                </a:solidFill>
                <a:uFillTx/>
                <a:latin typeface="微软雅黑" panose="020B0503020204020204" pitchFamily="34" charset="-122"/>
                <a:ea typeface="微软雅黑" panose="020B0503020204020204" pitchFamily="34" charset="-122"/>
              </a:rPr>
              <a:t>     </a:t>
            </a:r>
            <a:r>
              <a:rPr lang="zh-CN" sz="2800" dirty="0">
                <a:solidFill>
                  <a:schemeClr val="bg1"/>
                </a:solidFill>
                <a:latin typeface="Arial" panose="020B0604020202020204" pitchFamily="34" charset="0"/>
                <a:ea typeface="微软雅黑" panose="020B0503020204020204" pitchFamily="34" charset="-122"/>
                <a:sym typeface="+mn-ea"/>
              </a:rPr>
              <a:t>陈小军</a:t>
            </a:r>
            <a:endParaRPr lang="zh-CN" altLang="en-US" sz="2800" dirty="0">
              <a:solidFill>
                <a:srgbClr val="FAFAFA"/>
              </a:solidFill>
              <a:uFillTx/>
              <a:latin typeface="微软雅黑" panose="020B0503020204020204" pitchFamily="34" charset="-122"/>
              <a:ea typeface="微软雅黑" panose="020B0503020204020204" pitchFamily="34" charset="-122"/>
            </a:endParaRPr>
          </a:p>
        </p:txBody>
      </p:sp>
      <p:sp>
        <p:nvSpPr>
          <p:cNvPr id="2" name="文本框 1"/>
          <p:cNvSpPr txBox="1"/>
          <p:nvPr/>
        </p:nvSpPr>
        <p:spPr>
          <a:xfrm>
            <a:off x="8890" y="109855"/>
            <a:ext cx="6690360" cy="368300"/>
          </a:xfrm>
          <a:prstGeom prst="rect">
            <a:avLst/>
          </a:prstGeom>
          <a:noFill/>
        </p:spPr>
        <p:txBody>
          <a:bodyPr wrap="square" rtlCol="0">
            <a:spAutoFit/>
          </a:bodyPr>
          <a:p>
            <a:r>
              <a:rPr lang="zh-CN" altLang="en-US">
                <a:solidFill>
                  <a:srgbClr val="156389"/>
                </a:solidFill>
              </a:rPr>
              <a:t>园区新课程、新教材、新高考背景下的历史教学思考</a:t>
            </a:r>
            <a:endParaRPr lang="zh-CN" altLang="en-US">
              <a:solidFill>
                <a:srgbClr val="156389"/>
              </a:solidFill>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8598"/>
            <a:ext cx="4874859" cy="6849401"/>
          </a:xfrm>
          <a:prstGeom prst="rect">
            <a:avLst/>
          </a:prstGeom>
        </p:spPr>
      </p:pic>
      <p:sp>
        <p:nvSpPr>
          <p:cNvPr id="8" name="矩形 7"/>
          <p:cNvSpPr/>
          <p:nvPr/>
        </p:nvSpPr>
        <p:spPr>
          <a:xfrm>
            <a:off x="0" y="-1270"/>
            <a:ext cx="4902835" cy="6857365"/>
          </a:xfrm>
          <a:prstGeom prst="rect">
            <a:avLst/>
          </a:prstGeom>
          <a:solidFill>
            <a:srgbClr val="678F8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225675" y="264795"/>
            <a:ext cx="921385" cy="6210935"/>
          </a:xfrm>
          <a:prstGeom prst="rect">
            <a:avLst/>
          </a:prstGeom>
          <a:noFill/>
        </p:spPr>
        <p:txBody>
          <a:bodyPr vert="eaVert" wrap="square" rtlCol="0">
            <a:spAutoFit/>
          </a:bodyPr>
          <a:lstStyle/>
          <a:p>
            <a:r>
              <a:rPr lang="zh-CN" altLang="en-US" sz="4800" b="1" dirty="0">
                <a:solidFill>
                  <a:schemeClr val="bg1"/>
                </a:solidFill>
                <a:sym typeface="+mn-ea"/>
              </a:rPr>
              <a:t>指向审辨思维论文撰写</a:t>
            </a:r>
            <a:endParaRPr lang="zh-CN" altLang="en-US" sz="4800" b="1" dirty="0">
              <a:solidFill>
                <a:schemeClr val="bg1"/>
              </a:solidFill>
            </a:endParaRPr>
          </a:p>
        </p:txBody>
      </p:sp>
      <p:graphicFrame>
        <p:nvGraphicFramePr>
          <p:cNvPr id="2" name="表格 1"/>
          <p:cNvGraphicFramePr/>
          <p:nvPr>
            <p:custDataLst>
              <p:tags r:id="rId2"/>
            </p:custDataLst>
          </p:nvPr>
        </p:nvGraphicFramePr>
        <p:xfrm>
          <a:off x="5060315" y="30480"/>
          <a:ext cx="7005320" cy="6827520"/>
        </p:xfrm>
        <a:graphic>
          <a:graphicData uri="http://schemas.openxmlformats.org/drawingml/2006/table">
            <a:tbl>
              <a:tblPr firstRow="1" bandRow="1">
                <a:tableStyleId>{5940675A-B579-460E-94D1-54222C63F5DA}</a:tableStyleId>
              </a:tblPr>
              <a:tblGrid>
                <a:gridCol w="2742565"/>
                <a:gridCol w="1022350"/>
                <a:gridCol w="3240405"/>
              </a:tblGrid>
              <a:tr h="853440">
                <a:tc>
                  <a:txBody>
                    <a:bodyPr/>
                    <a:p>
                      <a:pPr indent="0" algn="ctr">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指向审辨思维</a:t>
                      </a:r>
                      <a:r>
                        <a:rPr lang="zh-CN"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的</a:t>
                      </a: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论题</a:t>
                      </a:r>
                      <a:endParaRPr lang="en-US"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时间</a:t>
                      </a:r>
                      <a:endParaRPr lang="en-US"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发表时间、期刊</a:t>
                      </a:r>
                      <a:endParaRPr lang="en-US"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53440">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《审辨式历史教学的构思与实践》</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201808</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江苏省凤凰出版社《教学研究与评论》</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80160">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《指向审辨思维的历史概念教学策略》</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202104</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西藏自治区新闻出版局《教学考试》</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06880">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《陶行知教育思想在指向“人”的历史教学中的应用》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202105</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中国陶行知研究会《生活教育》</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80160">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《基于哲学思维品质的连环式板书创设与解析》</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202107</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浙江外国语学院《教学月刊》</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53440">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《航海图认识的“实”与“虚”》</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202110</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天津历史出版社《历史教学》</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审辨1"/>
          <p:cNvPicPr>
            <a:picLocks noChangeAspect="1"/>
          </p:cNvPicPr>
          <p:nvPr/>
        </p:nvPicPr>
        <p:blipFill>
          <a:blip r:embed="rId1"/>
          <a:stretch>
            <a:fillRect/>
          </a:stretch>
        </p:blipFill>
        <p:spPr>
          <a:xfrm>
            <a:off x="6436995" y="67310"/>
            <a:ext cx="5755005" cy="6858000"/>
          </a:xfrm>
          <a:prstGeom prst="rect">
            <a:avLst/>
          </a:prstGeom>
        </p:spPr>
      </p:pic>
      <p:pic>
        <p:nvPicPr>
          <p:cNvPr id="5" name="图片 4" descr="审辨历史教学"/>
          <p:cNvPicPr>
            <a:picLocks noChangeAspect="1"/>
          </p:cNvPicPr>
          <p:nvPr/>
        </p:nvPicPr>
        <p:blipFill>
          <a:blip r:embed="rId2"/>
          <a:stretch>
            <a:fillRect/>
          </a:stretch>
        </p:blipFill>
        <p:spPr>
          <a:xfrm>
            <a:off x="0" y="0"/>
            <a:ext cx="6340475" cy="6858000"/>
          </a:xfrm>
          <a:prstGeom prst="rect">
            <a:avLst/>
          </a:prstGeom>
        </p:spPr>
      </p:pic>
      <p:sp>
        <p:nvSpPr>
          <p:cNvPr id="6" name="文本框 5"/>
          <p:cNvSpPr txBox="1"/>
          <p:nvPr/>
        </p:nvSpPr>
        <p:spPr>
          <a:xfrm>
            <a:off x="7215505" y="509905"/>
            <a:ext cx="4197985" cy="645160"/>
          </a:xfrm>
          <a:prstGeom prst="rect">
            <a:avLst/>
          </a:prstGeom>
          <a:noFill/>
        </p:spPr>
        <p:txBody>
          <a:bodyPr wrap="square" rtlCol="0">
            <a:spAutoFit/>
          </a:bodyPr>
          <a:p>
            <a:pPr algn="ctr"/>
            <a:r>
              <a:rPr lang="en-US" altLang="zh-CN" b="1">
                <a:solidFill>
                  <a:srgbClr val="FF0000"/>
                </a:solidFill>
              </a:rPr>
              <a:t>“</a:t>
            </a:r>
            <a:r>
              <a:rPr lang="zh-CN" altLang="en-US" b="1">
                <a:solidFill>
                  <a:srgbClr val="FF0000"/>
                </a:solidFill>
              </a:rPr>
              <a:t>审辨式</a:t>
            </a:r>
            <a:r>
              <a:rPr lang="en-US" altLang="zh-CN" b="1">
                <a:solidFill>
                  <a:srgbClr val="FF0000"/>
                </a:solidFill>
              </a:rPr>
              <a:t>”</a:t>
            </a:r>
            <a:r>
              <a:rPr lang="zh-CN" altLang="en-US" b="1">
                <a:solidFill>
                  <a:srgbClr val="FF0000"/>
                </a:solidFill>
              </a:rPr>
              <a:t>历史教学的构思与实践</a:t>
            </a:r>
            <a:endParaRPr lang="zh-CN" altLang="en-US" b="1">
              <a:solidFill>
                <a:srgbClr val="FF0000"/>
              </a:solidFill>
            </a:endParaRPr>
          </a:p>
          <a:p>
            <a:pPr algn="ctr"/>
            <a:r>
              <a:rPr lang="en-US" altLang="zh-CN" b="1">
                <a:solidFill>
                  <a:srgbClr val="FF0000"/>
                </a:solidFill>
              </a:rPr>
              <a:t>——2018</a:t>
            </a:r>
            <a:r>
              <a:rPr lang="zh-CN" altLang="en-US" b="1">
                <a:solidFill>
                  <a:srgbClr val="FF0000"/>
                </a:solidFill>
              </a:rPr>
              <a:t>年</a:t>
            </a:r>
            <a:r>
              <a:rPr lang="en-US" altLang="zh-CN" b="1">
                <a:solidFill>
                  <a:srgbClr val="FF0000"/>
                </a:solidFill>
              </a:rPr>
              <a:t>8</a:t>
            </a:r>
            <a:r>
              <a:rPr lang="zh-CN" altLang="en-US" b="1">
                <a:solidFill>
                  <a:srgbClr val="FF0000"/>
                </a:solidFill>
              </a:rPr>
              <a:t>期《教育研究与评价》</a:t>
            </a:r>
            <a:endParaRPr lang="zh-CN" altLang="en-US" b="1">
              <a:solidFill>
                <a:srgbClr val="FF0000"/>
              </a:solidFill>
            </a:endParaRPr>
          </a:p>
        </p:txBody>
      </p:sp>
      <p:sp>
        <p:nvSpPr>
          <p:cNvPr id="7" name="文本框 6"/>
          <p:cNvSpPr txBox="1"/>
          <p:nvPr/>
        </p:nvSpPr>
        <p:spPr>
          <a:xfrm>
            <a:off x="1513205" y="3432810"/>
            <a:ext cx="3805555" cy="953135"/>
          </a:xfrm>
          <a:prstGeom prst="rect">
            <a:avLst/>
          </a:prstGeom>
          <a:noFill/>
        </p:spPr>
        <p:txBody>
          <a:bodyPr wrap="square" rtlCol="0">
            <a:spAutoFit/>
          </a:bodyPr>
          <a:p>
            <a:r>
              <a:rPr lang="zh-CN" altLang="en-US" sz="2800" b="1">
                <a:solidFill>
                  <a:srgbClr val="FF0000"/>
                </a:solidFill>
              </a:rPr>
              <a:t>初次接触：指向审辩思维的历史课程实践研究</a:t>
            </a:r>
            <a:endParaRPr lang="zh-CN" altLang="en-US" sz="2800" b="1">
              <a:solidFill>
                <a:srgbClr val="FF0000"/>
              </a:solidFill>
            </a:endParaRPr>
          </a:p>
        </p:txBody>
      </p:sp>
      <p:sp>
        <p:nvSpPr>
          <p:cNvPr id="2" name="文本框 1"/>
          <p:cNvSpPr txBox="1"/>
          <p:nvPr/>
        </p:nvSpPr>
        <p:spPr>
          <a:xfrm>
            <a:off x="5615305" y="509905"/>
            <a:ext cx="488950" cy="1383665"/>
          </a:xfrm>
          <a:prstGeom prst="rect">
            <a:avLst/>
          </a:prstGeom>
          <a:noFill/>
        </p:spPr>
        <p:txBody>
          <a:bodyPr wrap="square" rtlCol="0">
            <a:spAutoFit/>
          </a:bodyPr>
          <a:p>
            <a:r>
              <a:rPr lang="zh-CN" altLang="en-US" sz="2800" b="1">
                <a:solidFill>
                  <a:srgbClr val="FF0000"/>
                </a:solidFill>
              </a:rPr>
              <a:t>找感觉</a:t>
            </a:r>
            <a:endParaRPr lang="zh-CN" altLang="en-US" sz="2800" b="1">
              <a:solidFill>
                <a:srgbClr val="FF00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7155" y="71120"/>
            <a:ext cx="11830685" cy="5410835"/>
          </a:xfrm>
          <a:prstGeom prst="rect">
            <a:avLst/>
          </a:prstGeom>
        </p:spPr>
      </p:pic>
      <p:sp>
        <p:nvSpPr>
          <p:cNvPr id="5" name="文本框 4"/>
          <p:cNvSpPr txBox="1"/>
          <p:nvPr/>
        </p:nvSpPr>
        <p:spPr>
          <a:xfrm>
            <a:off x="693420" y="857885"/>
            <a:ext cx="10742930" cy="521970"/>
          </a:xfrm>
          <a:prstGeom prst="rect">
            <a:avLst/>
          </a:prstGeom>
          <a:noFill/>
        </p:spPr>
        <p:txBody>
          <a:bodyPr wrap="none" rtlCol="0" anchor="t">
            <a:spAutoFit/>
          </a:bodyPr>
          <a:p>
            <a:pPr indent="0" algn="ctr">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《指向审辨思维的历史概念教学策略》</a:t>
            </a:r>
            <a:r>
              <a:rPr lang="zh-CN"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发表在《教学考试》</a:t>
            </a:r>
            <a:r>
              <a:rPr lang="en-US" altLang="zh-CN"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202104</a:t>
            </a:r>
            <a:endParaRPr lang="en-US" altLang="zh-CN"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6" name="图片 5"/>
          <p:cNvPicPr>
            <a:picLocks noChangeAspect="1"/>
          </p:cNvPicPr>
          <p:nvPr/>
        </p:nvPicPr>
        <p:blipFill>
          <a:blip r:embed="rId2"/>
          <a:stretch>
            <a:fillRect/>
          </a:stretch>
        </p:blipFill>
        <p:spPr>
          <a:xfrm>
            <a:off x="8169910" y="-18415"/>
            <a:ext cx="4162425" cy="6894830"/>
          </a:xfrm>
          <a:prstGeom prst="rect">
            <a:avLst/>
          </a:prstGeom>
        </p:spPr>
      </p:pic>
      <p:sp>
        <p:nvSpPr>
          <p:cNvPr id="2" name="文本框 1"/>
          <p:cNvSpPr txBox="1"/>
          <p:nvPr/>
        </p:nvSpPr>
        <p:spPr>
          <a:xfrm>
            <a:off x="334645" y="1511300"/>
            <a:ext cx="488950" cy="1383665"/>
          </a:xfrm>
          <a:prstGeom prst="rect">
            <a:avLst/>
          </a:prstGeom>
          <a:noFill/>
        </p:spPr>
        <p:txBody>
          <a:bodyPr wrap="square" rtlCol="0">
            <a:spAutoFit/>
          </a:bodyPr>
          <a:p>
            <a:r>
              <a:rPr lang="zh-CN" altLang="en-US" sz="2800" b="1">
                <a:solidFill>
                  <a:srgbClr val="FF0000"/>
                </a:solidFill>
              </a:rPr>
              <a:t>多积累</a:t>
            </a:r>
            <a:endParaRPr lang="zh-CN" altLang="en-US" sz="2800" b="1">
              <a:solidFill>
                <a:srgbClr val="FF00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696720" y="5988685"/>
            <a:ext cx="9131935" cy="368300"/>
          </a:xfrm>
          <a:prstGeom prst="rect">
            <a:avLst/>
          </a:prstGeom>
          <a:noFill/>
        </p:spPr>
        <p:txBody>
          <a:bodyPr wrap="square" rtlCol="0">
            <a:spAutoFit/>
          </a:bodyPr>
          <a:p>
            <a:r>
              <a:rPr lang="zh-CN" altLang="en-US" b="1">
                <a:solidFill>
                  <a:srgbClr val="FF0000"/>
                </a:solidFill>
              </a:rPr>
              <a:t>《陶行知教育思想在指向“人”的历史教学中的应用》发表在《生活教育》</a:t>
            </a:r>
            <a:r>
              <a:rPr lang="en-US" altLang="zh-CN" b="1">
                <a:solidFill>
                  <a:srgbClr val="FF0000"/>
                </a:solidFill>
              </a:rPr>
              <a:t>2021</a:t>
            </a:r>
            <a:r>
              <a:rPr lang="zh-CN" altLang="en-US" b="1">
                <a:solidFill>
                  <a:srgbClr val="FF0000"/>
                </a:solidFill>
              </a:rPr>
              <a:t>年第</a:t>
            </a:r>
            <a:r>
              <a:rPr lang="en-US" altLang="zh-CN" b="1">
                <a:solidFill>
                  <a:srgbClr val="FF0000"/>
                </a:solidFill>
              </a:rPr>
              <a:t>5</a:t>
            </a:r>
            <a:r>
              <a:rPr lang="zh-CN" altLang="en-US" b="1">
                <a:solidFill>
                  <a:srgbClr val="FF0000"/>
                </a:solidFill>
              </a:rPr>
              <a:t>期</a:t>
            </a:r>
            <a:endParaRPr lang="zh-CN" altLang="en-US" b="1">
              <a:solidFill>
                <a:srgbClr val="FF0000"/>
              </a:solidFill>
            </a:endParaRPr>
          </a:p>
        </p:txBody>
      </p:sp>
      <p:pic>
        <p:nvPicPr>
          <p:cNvPr id="6" name="图片 5"/>
          <p:cNvPicPr>
            <a:picLocks noChangeAspect="1"/>
          </p:cNvPicPr>
          <p:nvPr/>
        </p:nvPicPr>
        <p:blipFill>
          <a:blip r:embed="rId1"/>
          <a:stretch>
            <a:fillRect/>
          </a:stretch>
        </p:blipFill>
        <p:spPr>
          <a:xfrm>
            <a:off x="1549400" y="262890"/>
            <a:ext cx="9279255" cy="5391150"/>
          </a:xfrm>
          <a:prstGeom prst="rect">
            <a:avLst/>
          </a:prstGeom>
        </p:spPr>
      </p:pic>
      <p:pic>
        <p:nvPicPr>
          <p:cNvPr id="7" name="图片 6"/>
          <p:cNvPicPr>
            <a:picLocks noChangeAspect="1"/>
          </p:cNvPicPr>
          <p:nvPr/>
        </p:nvPicPr>
        <p:blipFill>
          <a:blip r:embed="rId2"/>
          <a:stretch>
            <a:fillRect/>
          </a:stretch>
        </p:blipFill>
        <p:spPr>
          <a:xfrm>
            <a:off x="1696720" y="2960370"/>
            <a:ext cx="9131935" cy="819150"/>
          </a:xfrm>
          <a:prstGeom prst="rect">
            <a:avLst/>
          </a:prstGeom>
        </p:spPr>
      </p:pic>
      <p:sp>
        <p:nvSpPr>
          <p:cNvPr id="2" name="文本框 1"/>
          <p:cNvSpPr txBox="1"/>
          <p:nvPr/>
        </p:nvSpPr>
        <p:spPr>
          <a:xfrm>
            <a:off x="334645" y="1511300"/>
            <a:ext cx="488950" cy="1383665"/>
          </a:xfrm>
          <a:prstGeom prst="rect">
            <a:avLst/>
          </a:prstGeom>
          <a:noFill/>
        </p:spPr>
        <p:txBody>
          <a:bodyPr wrap="square" rtlCol="0">
            <a:spAutoFit/>
          </a:bodyPr>
          <a:p>
            <a:r>
              <a:rPr lang="zh-CN" altLang="en-US" sz="2800" b="1">
                <a:solidFill>
                  <a:srgbClr val="FF0000"/>
                </a:solidFill>
              </a:rPr>
              <a:t>广积粮</a:t>
            </a:r>
            <a:endParaRPr lang="zh-CN" altLang="en-US" sz="2800" b="1">
              <a:solidFill>
                <a:srgbClr val="FF0000"/>
              </a:solidFill>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65430" y="0"/>
            <a:ext cx="9246235" cy="6670675"/>
          </a:xfrm>
          <a:prstGeom prst="rect">
            <a:avLst/>
          </a:prstGeom>
        </p:spPr>
      </p:pic>
      <p:sp>
        <p:nvSpPr>
          <p:cNvPr id="5" name="文本框 4"/>
          <p:cNvSpPr txBox="1"/>
          <p:nvPr/>
        </p:nvSpPr>
        <p:spPr>
          <a:xfrm>
            <a:off x="9363710" y="965200"/>
            <a:ext cx="2683510" cy="2245360"/>
          </a:xfrm>
          <a:prstGeom prst="rect">
            <a:avLst/>
          </a:prstGeom>
          <a:noFill/>
        </p:spPr>
        <p:txBody>
          <a:bodyPr wrap="square" rtlCol="0">
            <a:spAutoFit/>
          </a:bodyPr>
          <a:p>
            <a:r>
              <a:rPr lang="zh-CN" altLang="en-US" sz="2800" b="1">
                <a:solidFill>
                  <a:srgbClr val="FF0000"/>
                </a:solidFill>
              </a:rPr>
              <a:t>《基于哲学思维品质的连环式板书创设与解析》发表在《教学月刊》第</a:t>
            </a:r>
            <a:r>
              <a:rPr lang="en-US" altLang="zh-CN" sz="2800" b="1">
                <a:solidFill>
                  <a:srgbClr val="FF0000"/>
                </a:solidFill>
              </a:rPr>
              <a:t>7-8</a:t>
            </a:r>
            <a:r>
              <a:rPr lang="zh-CN" altLang="en-US" sz="2800" b="1">
                <a:solidFill>
                  <a:srgbClr val="FF0000"/>
                </a:solidFill>
              </a:rPr>
              <a:t>期</a:t>
            </a:r>
            <a:endParaRPr lang="zh-CN" altLang="en-US" sz="2800" b="1">
              <a:solidFill>
                <a:srgbClr val="FF0000"/>
              </a:solidFill>
            </a:endParaRPr>
          </a:p>
        </p:txBody>
      </p:sp>
      <p:pic>
        <p:nvPicPr>
          <p:cNvPr id="6" name="图片 5"/>
          <p:cNvPicPr>
            <a:picLocks noChangeAspect="1"/>
          </p:cNvPicPr>
          <p:nvPr/>
        </p:nvPicPr>
        <p:blipFill>
          <a:blip r:embed="rId2"/>
          <a:stretch>
            <a:fillRect/>
          </a:stretch>
        </p:blipFill>
        <p:spPr>
          <a:xfrm>
            <a:off x="265430" y="288925"/>
            <a:ext cx="6858000" cy="1021080"/>
          </a:xfrm>
          <a:prstGeom prst="rect">
            <a:avLst/>
          </a:prstGeom>
        </p:spPr>
      </p:pic>
      <p:sp>
        <p:nvSpPr>
          <p:cNvPr id="2" name="文本框 1"/>
          <p:cNvSpPr txBox="1"/>
          <p:nvPr/>
        </p:nvSpPr>
        <p:spPr>
          <a:xfrm>
            <a:off x="265430" y="2239645"/>
            <a:ext cx="488950" cy="1383665"/>
          </a:xfrm>
          <a:prstGeom prst="rect">
            <a:avLst/>
          </a:prstGeom>
          <a:noFill/>
        </p:spPr>
        <p:txBody>
          <a:bodyPr wrap="square" rtlCol="0">
            <a:spAutoFit/>
          </a:bodyPr>
          <a:p>
            <a:r>
              <a:rPr lang="zh-CN" altLang="en-US" sz="2800" b="1">
                <a:solidFill>
                  <a:srgbClr val="FF0000"/>
                </a:solidFill>
              </a:rPr>
              <a:t>应时代</a:t>
            </a:r>
            <a:endParaRPr lang="zh-CN" altLang="en-US" sz="2800" b="1">
              <a:solidFill>
                <a:srgbClr val="FF0000"/>
              </a:solidFill>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2133982" y="1412667"/>
            <a:ext cx="1607725" cy="1919899"/>
            <a:chOff x="1165259" y="16473"/>
            <a:chExt cx="2290430" cy="2693357"/>
          </a:xfrm>
          <a:effectLst/>
        </p:grpSpPr>
        <p:sp>
          <p:nvSpPr>
            <p:cNvPr id="34" name="弧形 33"/>
            <p:cNvSpPr/>
            <p:nvPr>
              <p:custDataLst>
                <p:tags r:id="rId2"/>
              </p:custDataLst>
            </p:nvPr>
          </p:nvSpPr>
          <p:spPr>
            <a:xfrm>
              <a:off x="1165259" y="16473"/>
              <a:ext cx="2290430" cy="2214924"/>
            </a:xfrm>
            <a:prstGeom prst="arc">
              <a:avLst>
                <a:gd name="adj1" fmla="val 10808516"/>
                <a:gd name="adj2" fmla="val 5379996"/>
              </a:avLst>
            </a:prstGeom>
            <a:noFill/>
            <a:ln w="28575" cap="flat" cmpd="sng" algn="ctr">
              <a:solidFill>
                <a:srgbClr val="678F8F"/>
              </a:solidFill>
              <a:prstDash val="solid"/>
              <a:miter lim="800000"/>
            </a:ln>
            <a:effectLst/>
          </p:spPr>
          <p:txBody>
            <a:bodyPr rot="0" spcFirstLastPara="0" vert="horz" wrap="square" lIns="31639" tIns="15819" rIns="31639" bIns="15819" numCol="1" spcCol="0" rtlCol="0" fromWordArt="0" anchor="ctr" anchorCtr="0" forceAA="0" compatLnSpc="1">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cxnSp>
          <p:nvCxnSpPr>
            <p:cNvPr id="35" name="直接连接符 34"/>
            <p:cNvCxnSpPr/>
            <p:nvPr>
              <p:custDataLst>
                <p:tags r:id="rId3"/>
              </p:custDataLst>
            </p:nvPr>
          </p:nvCxnSpPr>
          <p:spPr>
            <a:xfrm>
              <a:off x="2310473" y="2231399"/>
              <a:ext cx="0" cy="298765"/>
            </a:xfrm>
            <a:prstGeom prst="line">
              <a:avLst/>
            </a:prstGeom>
            <a:noFill/>
            <a:ln w="28575" cap="flat" cmpd="sng" algn="ctr">
              <a:solidFill>
                <a:srgbClr val="678F8F"/>
              </a:solidFill>
              <a:prstDash val="solid"/>
              <a:miter lim="800000"/>
            </a:ln>
            <a:effectLst/>
          </p:spPr>
        </p:cxnSp>
        <p:sp>
          <p:nvSpPr>
            <p:cNvPr id="36" name="等腰三角形 35"/>
            <p:cNvSpPr/>
            <p:nvPr>
              <p:custDataLst>
                <p:tags r:id="rId4"/>
              </p:custDataLst>
            </p:nvPr>
          </p:nvSpPr>
          <p:spPr>
            <a:xfrm rot="10800000">
              <a:off x="2179200" y="2530157"/>
              <a:ext cx="262551" cy="179673"/>
            </a:xfrm>
            <a:prstGeom prst="triangle">
              <a:avLst/>
            </a:prstGeom>
            <a:noFill/>
            <a:ln w="28575" cap="flat" cmpd="sng" algn="ctr">
              <a:solidFill>
                <a:srgbClr val="678F8F"/>
              </a:solidFill>
              <a:prstDash val="solid"/>
              <a:miter lim="800000"/>
            </a:ln>
            <a:effectLst/>
          </p:spPr>
          <p:txBody>
            <a:bodyPr rot="0" spcFirstLastPara="0" vert="horz" wrap="square" lIns="31639" tIns="15819" rIns="31639" bIns="15819" numCol="1" spcCol="0" rtlCol="0" fromWordArt="0" anchor="ctr" anchorCtr="0" forceAA="0" compatLnSpc="1">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grpSp>
      <p:sp>
        <p:nvSpPr>
          <p:cNvPr id="6" name="矩形 5"/>
          <p:cNvSpPr/>
          <p:nvPr>
            <p:custDataLst>
              <p:tags r:id="rId5"/>
            </p:custDataLst>
          </p:nvPr>
        </p:nvSpPr>
        <p:spPr>
          <a:xfrm>
            <a:off x="2563793" y="1877779"/>
            <a:ext cx="682434" cy="631433"/>
          </a:xfrm>
          <a:prstGeom prst="rect">
            <a:avLst/>
          </a:prstGeom>
          <a:noFill/>
          <a:ln w="12700" cap="flat" cmpd="sng" algn="ctr">
            <a:noFill/>
            <a:prstDash val="solid"/>
            <a:miter lim="800000"/>
          </a:ln>
          <a:effectLst/>
        </p:spPr>
        <p:txBody>
          <a:bodyPr rtlCol="0" anchor="ctr">
            <a:noAutofit/>
          </a:bodyPr>
          <a:lstStyle/>
          <a:p>
            <a:pPr algn="ctr">
              <a:lnSpc>
                <a:spcPct val="80000"/>
              </a:lnSpc>
              <a:spcAft>
                <a:spcPts val="0"/>
              </a:spcAft>
            </a:pPr>
            <a:r>
              <a:rPr lang="en-US" sz="7200" b="1" kern="1200" dirty="0">
                <a:solidFill>
                  <a:srgbClr val="678F8F"/>
                </a:solidFill>
                <a:effectLst/>
                <a:latin typeface="Arial" panose="020B0604020202020204" pitchFamily="34" charset="0"/>
                <a:ea typeface="微软雅黑" panose="020B0503020204020204" pitchFamily="34" charset="-122"/>
                <a:sym typeface="Arial" panose="020B0604020202020204" pitchFamily="34" charset="0"/>
              </a:rPr>
              <a:t>1</a:t>
            </a:r>
            <a:endParaRPr lang="en-US" sz="7200" b="1" kern="1200" dirty="0">
              <a:solidFill>
                <a:srgbClr val="678F8F"/>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7" name="矩形 6"/>
          <p:cNvSpPr/>
          <p:nvPr>
            <p:custDataLst>
              <p:tags r:id="rId6"/>
            </p:custDataLst>
          </p:nvPr>
        </p:nvSpPr>
        <p:spPr>
          <a:xfrm>
            <a:off x="2563793" y="4257221"/>
            <a:ext cx="682434" cy="631433"/>
          </a:xfrm>
          <a:prstGeom prst="rect">
            <a:avLst/>
          </a:prstGeom>
          <a:noFill/>
          <a:ln w="12700" cap="flat" cmpd="sng" algn="ctr">
            <a:noFill/>
            <a:prstDash val="solid"/>
            <a:miter lim="800000"/>
          </a:ln>
          <a:effectLst/>
        </p:spPr>
        <p:txBody>
          <a:bodyPr rtlCol="0" anchor="ctr">
            <a:noAutofit/>
          </a:bodyPr>
          <a:lstStyle/>
          <a:p>
            <a:pPr algn="ctr">
              <a:lnSpc>
                <a:spcPct val="80000"/>
              </a:lnSpc>
              <a:spcAft>
                <a:spcPts val="0"/>
              </a:spcAft>
            </a:pPr>
            <a:r>
              <a:rPr lang="en-US" sz="6600" b="1" kern="1200" dirty="0">
                <a:solidFill>
                  <a:srgbClr val="678F8F"/>
                </a:solidFill>
                <a:effectLst/>
                <a:latin typeface="Arial" panose="020B0604020202020204" pitchFamily="34" charset="0"/>
                <a:ea typeface="微软雅黑" panose="020B0503020204020204" pitchFamily="34" charset="-122"/>
                <a:sym typeface="Arial" panose="020B0604020202020204" pitchFamily="34" charset="0"/>
              </a:rPr>
              <a:t>3</a:t>
            </a:r>
            <a:endParaRPr lang="en-US" sz="6600" b="1" kern="1200" dirty="0">
              <a:solidFill>
                <a:srgbClr val="678F8F"/>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p:custDataLst>
              <p:tags r:id="rId7"/>
            </p:custDataLst>
          </p:nvPr>
        </p:nvSpPr>
        <p:spPr>
          <a:xfrm>
            <a:off x="5892942" y="1877779"/>
            <a:ext cx="682434" cy="631433"/>
          </a:xfrm>
          <a:prstGeom prst="rect">
            <a:avLst/>
          </a:prstGeom>
          <a:noFill/>
          <a:ln w="12700" cap="flat" cmpd="sng" algn="ctr">
            <a:noFill/>
            <a:prstDash val="solid"/>
            <a:miter lim="800000"/>
          </a:ln>
          <a:effectLst/>
        </p:spPr>
        <p:txBody>
          <a:bodyPr rtlCol="0" anchor="ctr">
            <a:noAutofit/>
          </a:bodyPr>
          <a:lstStyle/>
          <a:p>
            <a:pPr algn="ctr">
              <a:lnSpc>
                <a:spcPct val="80000"/>
              </a:lnSpc>
              <a:spcAft>
                <a:spcPts val="0"/>
              </a:spcAft>
            </a:pPr>
            <a:r>
              <a:rPr lang="en-US" sz="7200" b="1" kern="1200" dirty="0">
                <a:solidFill>
                  <a:srgbClr val="678F8F"/>
                </a:solidFill>
                <a:effectLst/>
                <a:latin typeface="Arial" panose="020B0604020202020204" pitchFamily="34" charset="0"/>
                <a:ea typeface="微软雅黑" panose="020B0503020204020204" pitchFamily="34" charset="-122"/>
                <a:sym typeface="Arial" panose="020B0604020202020204" pitchFamily="34" charset="0"/>
              </a:rPr>
              <a:t>2</a:t>
            </a:r>
            <a:endParaRPr lang="en-US" sz="7200" b="1" kern="1200" dirty="0">
              <a:solidFill>
                <a:srgbClr val="678F8F"/>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custDataLst>
              <p:tags r:id="rId8"/>
            </p:custDataLst>
          </p:nvPr>
        </p:nvSpPr>
        <p:spPr>
          <a:xfrm>
            <a:off x="5892942" y="4257221"/>
            <a:ext cx="682434" cy="631433"/>
          </a:xfrm>
          <a:prstGeom prst="rect">
            <a:avLst/>
          </a:prstGeom>
          <a:noFill/>
          <a:ln w="12700" cap="flat" cmpd="sng" algn="ctr">
            <a:noFill/>
            <a:prstDash val="solid"/>
            <a:miter lim="800000"/>
          </a:ln>
          <a:effectLst/>
        </p:spPr>
        <p:txBody>
          <a:bodyPr rtlCol="0" anchor="ctr">
            <a:noAutofit/>
          </a:bodyPr>
          <a:lstStyle/>
          <a:p>
            <a:pPr algn="ctr">
              <a:lnSpc>
                <a:spcPct val="80000"/>
              </a:lnSpc>
              <a:spcAft>
                <a:spcPts val="0"/>
              </a:spcAft>
            </a:pPr>
            <a:r>
              <a:rPr lang="en-US" sz="7200" b="1" kern="1200" dirty="0">
                <a:solidFill>
                  <a:srgbClr val="678F8F"/>
                </a:solidFill>
                <a:effectLst/>
                <a:latin typeface="Arial" panose="020B0604020202020204" pitchFamily="34" charset="0"/>
                <a:ea typeface="微软雅黑" panose="020B0503020204020204" pitchFamily="34" charset="-122"/>
                <a:sym typeface="Arial" panose="020B0604020202020204" pitchFamily="34" charset="0"/>
              </a:rPr>
              <a:t>4</a:t>
            </a:r>
            <a:endParaRPr lang="en-US" sz="7200" b="1" kern="1200" dirty="0">
              <a:solidFill>
                <a:srgbClr val="678F8F"/>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p:custDataLst>
              <p:tags r:id="rId9"/>
            </p:custDataLst>
          </p:nvPr>
        </p:nvSpPr>
        <p:spPr>
          <a:xfrm>
            <a:off x="465677" y="2194617"/>
            <a:ext cx="1728498" cy="291724"/>
          </a:xfrm>
          <a:prstGeom prst="rect">
            <a:avLst/>
          </a:prstGeom>
        </p:spPr>
        <p:txBody>
          <a:bodyPr rot="0" spcFirstLastPara="0" vert="horz" wrap="square" lIns="90000" tIns="46800" rIns="90000" bIns="46800" numCol="1" spcCol="0" rtlCol="0" fromWordArt="0" anchor="b" anchorCtr="0" forceAA="0" compatLnSpc="1">
            <a:noAutofit/>
          </a:bodyPr>
          <a:lstStyle/>
          <a:p>
            <a:pPr fontAlgn="base">
              <a:lnSpc>
                <a:spcPct val="120000"/>
              </a:lnSpc>
              <a:spcAft>
                <a:spcPts val="0"/>
              </a:spcAft>
            </a:pPr>
            <a:r>
              <a:rPr lang="zh-CN" altLang="en-US" sz="3100" b="1" spc="300">
                <a:solidFill>
                  <a:schemeClr val="tx1"/>
                </a:solidFill>
                <a:latin typeface="Arial" panose="020B0604020202020204" pitchFamily="34" charset="0"/>
                <a:ea typeface="微软雅黑" panose="020B0503020204020204" pitchFamily="34" charset="-122"/>
                <a:cs typeface="+mj-cs"/>
                <a:sym typeface="Arial" panose="020B0604020202020204" pitchFamily="34" charset="0"/>
              </a:rPr>
              <a:t>主题</a:t>
            </a:r>
            <a:endParaRPr lang="zh-CN" altLang="en-US" sz="3100" b="1" spc="300">
              <a:solidFill>
                <a:schemeClr val="tx1"/>
              </a:solidFill>
              <a:latin typeface="Arial" panose="020B0604020202020204" pitchFamily="34" charset="0"/>
              <a:ea typeface="微软雅黑" panose="020B0503020204020204" pitchFamily="34" charset="-122"/>
              <a:cs typeface="+mj-cs"/>
              <a:sym typeface="Arial" panose="020B0604020202020204" pitchFamily="34" charset="0"/>
            </a:endParaRPr>
          </a:p>
        </p:txBody>
      </p:sp>
      <p:grpSp>
        <p:nvGrpSpPr>
          <p:cNvPr id="11" name="组合 10"/>
          <p:cNvGrpSpPr/>
          <p:nvPr>
            <p:custDataLst>
              <p:tags r:id="rId10"/>
            </p:custDataLst>
          </p:nvPr>
        </p:nvGrpSpPr>
        <p:grpSpPr>
          <a:xfrm>
            <a:off x="2133982" y="3811052"/>
            <a:ext cx="1607725" cy="1919891"/>
            <a:chOff x="1165259" y="3484747"/>
            <a:chExt cx="2290430" cy="2693348"/>
          </a:xfrm>
          <a:effectLst/>
        </p:grpSpPr>
        <p:sp>
          <p:nvSpPr>
            <p:cNvPr id="31" name="弧形 30"/>
            <p:cNvSpPr/>
            <p:nvPr>
              <p:custDataLst>
                <p:tags r:id="rId11"/>
              </p:custDataLst>
            </p:nvPr>
          </p:nvSpPr>
          <p:spPr>
            <a:xfrm>
              <a:off x="1165259" y="3484747"/>
              <a:ext cx="2290430" cy="2214926"/>
            </a:xfrm>
            <a:prstGeom prst="arc">
              <a:avLst>
                <a:gd name="adj1" fmla="val 10808516"/>
                <a:gd name="adj2" fmla="val 5379996"/>
              </a:avLst>
            </a:prstGeom>
            <a:noFill/>
            <a:ln w="28575" cap="flat" cmpd="sng" algn="ctr">
              <a:solidFill>
                <a:srgbClr val="678F8F"/>
              </a:solidFill>
              <a:prstDash val="solid"/>
              <a:miter lim="800000"/>
            </a:ln>
            <a:effectLst/>
          </p:spPr>
          <p:txBody>
            <a:bodyPr rot="0" spcFirstLastPara="0" vert="horz" wrap="square" lIns="31639" tIns="15819" rIns="31639" bIns="15819" numCol="1" spcCol="0" rtlCol="0" fromWordArt="0" anchor="ctr" anchorCtr="0" forceAA="0" compatLnSpc="1">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cxnSp>
          <p:nvCxnSpPr>
            <p:cNvPr id="32" name="直接连接符 31"/>
            <p:cNvCxnSpPr/>
            <p:nvPr>
              <p:custDataLst>
                <p:tags r:id="rId12"/>
              </p:custDataLst>
            </p:nvPr>
          </p:nvCxnSpPr>
          <p:spPr>
            <a:xfrm>
              <a:off x="2310473" y="5699673"/>
              <a:ext cx="0" cy="298765"/>
            </a:xfrm>
            <a:prstGeom prst="line">
              <a:avLst/>
            </a:prstGeom>
            <a:noFill/>
            <a:ln w="28575" cap="flat" cmpd="sng" algn="ctr">
              <a:solidFill>
                <a:srgbClr val="678F8F"/>
              </a:solidFill>
              <a:prstDash val="solid"/>
              <a:miter lim="800000"/>
            </a:ln>
            <a:effectLst/>
          </p:spPr>
        </p:cxnSp>
        <p:sp>
          <p:nvSpPr>
            <p:cNvPr id="33" name="等腰三角形 32"/>
            <p:cNvSpPr/>
            <p:nvPr>
              <p:custDataLst>
                <p:tags r:id="rId13"/>
              </p:custDataLst>
            </p:nvPr>
          </p:nvSpPr>
          <p:spPr>
            <a:xfrm rot="10800000">
              <a:off x="2179200" y="5998422"/>
              <a:ext cx="262551" cy="179673"/>
            </a:xfrm>
            <a:prstGeom prst="triangle">
              <a:avLst/>
            </a:prstGeom>
            <a:noFill/>
            <a:ln w="28575" cap="flat" cmpd="sng" algn="ctr">
              <a:solidFill>
                <a:srgbClr val="678F8F"/>
              </a:solidFill>
              <a:prstDash val="solid"/>
              <a:miter lim="800000"/>
            </a:ln>
            <a:effectLst/>
          </p:spPr>
          <p:txBody>
            <a:bodyPr rot="0" spcFirstLastPara="0" vert="horz" wrap="square" lIns="31639" tIns="15819" rIns="31639" bIns="15819" numCol="1" spcCol="0" rtlCol="0" fromWordArt="0" anchor="ctr" anchorCtr="0" forceAA="0" compatLnSpc="1">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custDataLst>
              <p:tags r:id="rId14"/>
            </p:custDataLst>
          </p:nvPr>
        </p:nvGrpSpPr>
        <p:grpSpPr>
          <a:xfrm>
            <a:off x="5469342" y="1401276"/>
            <a:ext cx="1607725" cy="1919899"/>
            <a:chOff x="5987251" y="-1"/>
            <a:chExt cx="2290430" cy="2693358"/>
          </a:xfrm>
          <a:effectLst/>
        </p:grpSpPr>
        <p:sp>
          <p:nvSpPr>
            <p:cNvPr id="28" name="弧形 27"/>
            <p:cNvSpPr/>
            <p:nvPr>
              <p:custDataLst>
                <p:tags r:id="rId15"/>
              </p:custDataLst>
            </p:nvPr>
          </p:nvSpPr>
          <p:spPr>
            <a:xfrm>
              <a:off x="5987251" y="-1"/>
              <a:ext cx="2290430" cy="2214924"/>
            </a:xfrm>
            <a:prstGeom prst="arc">
              <a:avLst>
                <a:gd name="adj1" fmla="val 10808516"/>
                <a:gd name="adj2" fmla="val 5379996"/>
              </a:avLst>
            </a:prstGeom>
            <a:noFill/>
            <a:ln w="28575" cap="flat" cmpd="sng" algn="ctr">
              <a:solidFill>
                <a:srgbClr val="678F8F"/>
              </a:solidFill>
              <a:prstDash val="solid"/>
              <a:miter lim="800000"/>
            </a:ln>
            <a:effectLst/>
          </p:spPr>
          <p:txBody>
            <a:bodyPr rot="0" spcFirstLastPara="0" vert="horz" wrap="square" lIns="31639" tIns="15819" rIns="31639" bIns="15819" numCol="1" spcCol="0" rtlCol="0" fromWordArt="0" anchor="ctr" anchorCtr="0" forceAA="0" compatLnSpc="1">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cxnSp>
          <p:nvCxnSpPr>
            <p:cNvPr id="29" name="直接连接符 28"/>
            <p:cNvCxnSpPr/>
            <p:nvPr>
              <p:custDataLst>
                <p:tags r:id="rId16"/>
              </p:custDataLst>
            </p:nvPr>
          </p:nvCxnSpPr>
          <p:spPr>
            <a:xfrm>
              <a:off x="7132465" y="2214926"/>
              <a:ext cx="0" cy="298765"/>
            </a:xfrm>
            <a:prstGeom prst="line">
              <a:avLst/>
            </a:prstGeom>
            <a:noFill/>
            <a:ln w="28575" cap="flat" cmpd="sng" algn="ctr">
              <a:solidFill>
                <a:srgbClr val="678F8F"/>
              </a:solidFill>
              <a:prstDash val="solid"/>
              <a:miter lim="800000"/>
            </a:ln>
            <a:effectLst/>
          </p:spPr>
        </p:cxnSp>
        <p:sp>
          <p:nvSpPr>
            <p:cNvPr id="30" name="等腰三角形 29"/>
            <p:cNvSpPr/>
            <p:nvPr>
              <p:custDataLst>
                <p:tags r:id="rId17"/>
              </p:custDataLst>
            </p:nvPr>
          </p:nvSpPr>
          <p:spPr>
            <a:xfrm rot="10800000">
              <a:off x="7001195" y="2513684"/>
              <a:ext cx="262551" cy="179673"/>
            </a:xfrm>
            <a:prstGeom prst="triangle">
              <a:avLst/>
            </a:prstGeom>
            <a:noFill/>
            <a:ln w="28575" cap="flat" cmpd="sng" algn="ctr">
              <a:solidFill>
                <a:srgbClr val="678F8F"/>
              </a:solidFill>
              <a:prstDash val="solid"/>
              <a:miter lim="800000"/>
            </a:ln>
            <a:effectLst/>
          </p:spPr>
          <p:txBody>
            <a:bodyPr rot="0" spcFirstLastPara="0" vert="horz" wrap="square" lIns="31639" tIns="15819" rIns="31639" bIns="15819" numCol="1" spcCol="0" rtlCol="0" fromWordArt="0" anchor="ctr" anchorCtr="0" forceAA="0" compatLnSpc="1">
              <a:noAutofit/>
            </a:bodyPr>
            <a:lstStyle/>
            <a:p>
              <a:endParaRPr lang="zh-CN" altLang="en-US" sz="44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custDataLst>
              <p:tags r:id="rId18"/>
            </p:custDataLst>
          </p:nvPr>
        </p:nvGrpSpPr>
        <p:grpSpPr>
          <a:xfrm>
            <a:off x="5469342" y="3811052"/>
            <a:ext cx="1607725" cy="1919891"/>
            <a:chOff x="5987250" y="3484747"/>
            <a:chExt cx="2290430" cy="2693348"/>
          </a:xfrm>
          <a:effectLst/>
        </p:grpSpPr>
        <p:sp>
          <p:nvSpPr>
            <p:cNvPr id="25" name="弧形 24"/>
            <p:cNvSpPr/>
            <p:nvPr>
              <p:custDataLst>
                <p:tags r:id="rId19"/>
              </p:custDataLst>
            </p:nvPr>
          </p:nvSpPr>
          <p:spPr>
            <a:xfrm>
              <a:off x="5987250" y="3484747"/>
              <a:ext cx="2290430" cy="2214926"/>
            </a:xfrm>
            <a:prstGeom prst="arc">
              <a:avLst>
                <a:gd name="adj1" fmla="val 10808516"/>
                <a:gd name="adj2" fmla="val 5379996"/>
              </a:avLst>
            </a:prstGeom>
            <a:noFill/>
            <a:ln w="28575" cap="flat" cmpd="sng" algn="ctr">
              <a:solidFill>
                <a:srgbClr val="678F8F"/>
              </a:solidFill>
              <a:prstDash val="solid"/>
              <a:miter lim="800000"/>
            </a:ln>
            <a:effectLst/>
          </p:spPr>
          <p:txBody>
            <a:bodyPr rot="0" spcFirstLastPara="0" vert="horz" wrap="square" lIns="31639" tIns="15819" rIns="31639" bIns="15819" numCol="1" spcCol="0" rtlCol="0" fromWordArt="0" anchor="ctr" anchorCtr="0" forceAA="0" compatLnSpc="1">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cxnSp>
          <p:nvCxnSpPr>
            <p:cNvPr id="26" name="直接连接符 25"/>
            <p:cNvCxnSpPr/>
            <p:nvPr>
              <p:custDataLst>
                <p:tags r:id="rId20"/>
              </p:custDataLst>
            </p:nvPr>
          </p:nvCxnSpPr>
          <p:spPr>
            <a:xfrm>
              <a:off x="7132464" y="5699673"/>
              <a:ext cx="0" cy="298765"/>
            </a:xfrm>
            <a:prstGeom prst="line">
              <a:avLst/>
            </a:prstGeom>
            <a:noFill/>
            <a:ln w="28575" cap="flat" cmpd="sng" algn="ctr">
              <a:solidFill>
                <a:srgbClr val="678F8F"/>
              </a:solidFill>
              <a:prstDash val="solid"/>
              <a:miter lim="800000"/>
            </a:ln>
            <a:effectLst/>
          </p:spPr>
        </p:cxnSp>
        <p:sp>
          <p:nvSpPr>
            <p:cNvPr id="27" name="等腰三角形 26"/>
            <p:cNvSpPr/>
            <p:nvPr>
              <p:custDataLst>
                <p:tags r:id="rId21"/>
              </p:custDataLst>
            </p:nvPr>
          </p:nvSpPr>
          <p:spPr>
            <a:xfrm rot="10800000">
              <a:off x="7001194" y="5998422"/>
              <a:ext cx="262551" cy="179673"/>
            </a:xfrm>
            <a:prstGeom prst="triangle">
              <a:avLst/>
            </a:prstGeom>
            <a:noFill/>
            <a:ln w="28575" cap="flat" cmpd="sng" algn="ctr">
              <a:solidFill>
                <a:srgbClr val="678F8F"/>
              </a:solidFill>
              <a:prstDash val="solid"/>
              <a:miter lim="800000"/>
            </a:ln>
            <a:effectLst/>
          </p:spPr>
          <p:txBody>
            <a:bodyPr rot="0" spcFirstLastPara="0" vert="horz" wrap="square" lIns="31639" tIns="15819" rIns="31639" bIns="15819" numCol="1" spcCol="0" rtlCol="0" fromWordArt="0" anchor="ctr" anchorCtr="0" forceAA="0" compatLnSpc="1">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grpSp>
      <p:sp>
        <p:nvSpPr>
          <p:cNvPr id="14" name="Freeform 5"/>
          <p:cNvSpPr>
            <a:spLocks noEditPoints="1" noChangeArrowheads="1"/>
          </p:cNvSpPr>
          <p:nvPr>
            <p:custDataLst>
              <p:tags r:id="rId22"/>
            </p:custDataLst>
          </p:nvPr>
        </p:nvSpPr>
        <p:spPr bwMode="auto">
          <a:xfrm>
            <a:off x="2472101" y="3023763"/>
            <a:ext cx="236506" cy="285559"/>
          </a:xfrm>
          <a:custGeom>
            <a:avLst/>
            <a:gdLst>
              <a:gd name="T0" fmla="*/ 417 w 417"/>
              <a:gd name="T1" fmla="*/ 95 h 493"/>
              <a:gd name="T2" fmla="*/ 322 w 417"/>
              <a:gd name="T3" fmla="*/ 0 h 493"/>
              <a:gd name="T4" fmla="*/ 114 w 417"/>
              <a:gd name="T5" fmla="*/ 0 h 493"/>
              <a:gd name="T6" fmla="*/ 114 w 417"/>
              <a:gd name="T7" fmla="*/ 76 h 493"/>
              <a:gd name="T8" fmla="*/ 0 w 417"/>
              <a:gd name="T9" fmla="*/ 76 h 493"/>
              <a:gd name="T10" fmla="*/ 0 w 417"/>
              <a:gd name="T11" fmla="*/ 493 h 493"/>
              <a:gd name="T12" fmla="*/ 303 w 417"/>
              <a:gd name="T13" fmla="*/ 493 h 493"/>
              <a:gd name="T14" fmla="*/ 303 w 417"/>
              <a:gd name="T15" fmla="*/ 417 h 493"/>
              <a:gd name="T16" fmla="*/ 417 w 417"/>
              <a:gd name="T17" fmla="*/ 417 h 493"/>
              <a:gd name="T18" fmla="*/ 417 w 417"/>
              <a:gd name="T19" fmla="*/ 95 h 493"/>
              <a:gd name="T20" fmla="*/ 322 w 417"/>
              <a:gd name="T21" fmla="*/ 29 h 493"/>
              <a:gd name="T22" fmla="*/ 391 w 417"/>
              <a:gd name="T23" fmla="*/ 95 h 493"/>
              <a:gd name="T24" fmla="*/ 322 w 417"/>
              <a:gd name="T25" fmla="*/ 95 h 493"/>
              <a:gd name="T26" fmla="*/ 322 w 417"/>
              <a:gd name="T27" fmla="*/ 29 h 493"/>
              <a:gd name="T28" fmla="*/ 19 w 417"/>
              <a:gd name="T29" fmla="*/ 474 h 493"/>
              <a:gd name="T30" fmla="*/ 19 w 417"/>
              <a:gd name="T31" fmla="*/ 95 h 493"/>
              <a:gd name="T32" fmla="*/ 190 w 417"/>
              <a:gd name="T33" fmla="*/ 95 h 493"/>
              <a:gd name="T34" fmla="*/ 190 w 417"/>
              <a:gd name="T35" fmla="*/ 190 h 493"/>
              <a:gd name="T36" fmla="*/ 284 w 417"/>
              <a:gd name="T37" fmla="*/ 190 h 493"/>
              <a:gd name="T38" fmla="*/ 284 w 417"/>
              <a:gd name="T39" fmla="*/ 474 h 493"/>
              <a:gd name="T40" fmla="*/ 19 w 417"/>
              <a:gd name="T41" fmla="*/ 474 h 493"/>
              <a:gd name="T42" fmla="*/ 209 w 417"/>
              <a:gd name="T43" fmla="*/ 105 h 493"/>
              <a:gd name="T44" fmla="*/ 277 w 417"/>
              <a:gd name="T45" fmla="*/ 171 h 493"/>
              <a:gd name="T46" fmla="*/ 209 w 417"/>
              <a:gd name="T47" fmla="*/ 171 h 493"/>
              <a:gd name="T48" fmla="*/ 209 w 417"/>
              <a:gd name="T49" fmla="*/ 105 h 493"/>
              <a:gd name="T50" fmla="*/ 303 w 417"/>
              <a:gd name="T51" fmla="*/ 398 h 493"/>
              <a:gd name="T52" fmla="*/ 303 w 417"/>
              <a:gd name="T53" fmla="*/ 171 h 493"/>
              <a:gd name="T54" fmla="*/ 209 w 417"/>
              <a:gd name="T55" fmla="*/ 76 h 493"/>
              <a:gd name="T56" fmla="*/ 133 w 417"/>
              <a:gd name="T57" fmla="*/ 76 h 493"/>
              <a:gd name="T58" fmla="*/ 133 w 417"/>
              <a:gd name="T59" fmla="*/ 19 h 493"/>
              <a:gd name="T60" fmla="*/ 303 w 417"/>
              <a:gd name="T61" fmla="*/ 19 h 493"/>
              <a:gd name="T62" fmla="*/ 303 w 417"/>
              <a:gd name="T63" fmla="*/ 114 h 493"/>
              <a:gd name="T64" fmla="*/ 398 w 417"/>
              <a:gd name="T65" fmla="*/ 114 h 493"/>
              <a:gd name="T66" fmla="*/ 398 w 417"/>
              <a:gd name="T67" fmla="*/ 398 h 493"/>
              <a:gd name="T68" fmla="*/ 303 w 417"/>
              <a:gd name="T69" fmla="*/ 398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7" h="493">
                <a:moveTo>
                  <a:pt x="417" y="95"/>
                </a:moveTo>
                <a:lnTo>
                  <a:pt x="322" y="0"/>
                </a:lnTo>
                <a:lnTo>
                  <a:pt x="114" y="0"/>
                </a:lnTo>
                <a:lnTo>
                  <a:pt x="114" y="76"/>
                </a:lnTo>
                <a:lnTo>
                  <a:pt x="0" y="76"/>
                </a:lnTo>
                <a:lnTo>
                  <a:pt x="0" y="493"/>
                </a:lnTo>
                <a:lnTo>
                  <a:pt x="303" y="493"/>
                </a:lnTo>
                <a:lnTo>
                  <a:pt x="303" y="417"/>
                </a:lnTo>
                <a:lnTo>
                  <a:pt x="417" y="417"/>
                </a:lnTo>
                <a:lnTo>
                  <a:pt x="417" y="95"/>
                </a:lnTo>
                <a:close/>
                <a:moveTo>
                  <a:pt x="322" y="29"/>
                </a:moveTo>
                <a:lnTo>
                  <a:pt x="391" y="95"/>
                </a:lnTo>
                <a:lnTo>
                  <a:pt x="322" y="95"/>
                </a:lnTo>
                <a:lnTo>
                  <a:pt x="322" y="29"/>
                </a:lnTo>
                <a:close/>
                <a:moveTo>
                  <a:pt x="19" y="474"/>
                </a:moveTo>
                <a:lnTo>
                  <a:pt x="19" y="95"/>
                </a:lnTo>
                <a:lnTo>
                  <a:pt x="190" y="95"/>
                </a:lnTo>
                <a:lnTo>
                  <a:pt x="190" y="190"/>
                </a:lnTo>
                <a:lnTo>
                  <a:pt x="284" y="190"/>
                </a:lnTo>
                <a:lnTo>
                  <a:pt x="284" y="474"/>
                </a:lnTo>
                <a:lnTo>
                  <a:pt x="19" y="474"/>
                </a:lnTo>
                <a:close/>
                <a:moveTo>
                  <a:pt x="209" y="105"/>
                </a:moveTo>
                <a:lnTo>
                  <a:pt x="277" y="171"/>
                </a:lnTo>
                <a:lnTo>
                  <a:pt x="209" y="171"/>
                </a:lnTo>
                <a:lnTo>
                  <a:pt x="209" y="105"/>
                </a:lnTo>
                <a:close/>
                <a:moveTo>
                  <a:pt x="303" y="398"/>
                </a:moveTo>
                <a:lnTo>
                  <a:pt x="303" y="171"/>
                </a:lnTo>
                <a:lnTo>
                  <a:pt x="209" y="76"/>
                </a:lnTo>
                <a:lnTo>
                  <a:pt x="133" y="76"/>
                </a:lnTo>
                <a:lnTo>
                  <a:pt x="133" y="19"/>
                </a:lnTo>
                <a:lnTo>
                  <a:pt x="303" y="19"/>
                </a:lnTo>
                <a:lnTo>
                  <a:pt x="303" y="114"/>
                </a:lnTo>
                <a:lnTo>
                  <a:pt x="398" y="114"/>
                </a:lnTo>
                <a:lnTo>
                  <a:pt x="398" y="398"/>
                </a:lnTo>
                <a:lnTo>
                  <a:pt x="303" y="398"/>
                </a:lnTo>
                <a:close/>
              </a:path>
            </a:pathLst>
          </a:custGeom>
          <a:solidFill>
            <a:srgbClr val="1F74AD"/>
          </a:solidFill>
          <a:ln>
            <a:solidFill>
              <a:srgbClr val="678F8F"/>
            </a:solidFill>
          </a:ln>
        </p:spPr>
        <p:txBody>
          <a:bodyPr>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11"/>
          <p:cNvSpPr>
            <a:spLocks noEditPoints="1" noChangeArrowheads="1"/>
          </p:cNvSpPr>
          <p:nvPr>
            <p:custDataLst>
              <p:tags r:id="rId23"/>
            </p:custDataLst>
          </p:nvPr>
        </p:nvSpPr>
        <p:spPr bwMode="auto">
          <a:xfrm>
            <a:off x="5806619" y="5485686"/>
            <a:ext cx="269306" cy="253050"/>
          </a:xfrm>
          <a:custGeom>
            <a:avLst/>
            <a:gdLst>
              <a:gd name="T0" fmla="*/ 184 w 200"/>
              <a:gd name="T1" fmla="*/ 0 h 184"/>
              <a:gd name="T2" fmla="*/ 112 w 200"/>
              <a:gd name="T3" fmla="*/ 0 h 184"/>
              <a:gd name="T4" fmla="*/ 100 w 200"/>
              <a:gd name="T5" fmla="*/ 6 h 184"/>
              <a:gd name="T6" fmla="*/ 88 w 200"/>
              <a:gd name="T7" fmla="*/ 0 h 184"/>
              <a:gd name="T8" fmla="*/ 16 w 200"/>
              <a:gd name="T9" fmla="*/ 0 h 184"/>
              <a:gd name="T10" fmla="*/ 0 w 200"/>
              <a:gd name="T11" fmla="*/ 16 h 184"/>
              <a:gd name="T12" fmla="*/ 0 w 200"/>
              <a:gd name="T13" fmla="*/ 152 h 184"/>
              <a:gd name="T14" fmla="*/ 16 w 200"/>
              <a:gd name="T15" fmla="*/ 168 h 184"/>
              <a:gd name="T16" fmla="*/ 88 w 200"/>
              <a:gd name="T17" fmla="*/ 168 h 184"/>
              <a:gd name="T18" fmla="*/ 89 w 200"/>
              <a:gd name="T19" fmla="*/ 168 h 184"/>
              <a:gd name="T20" fmla="*/ 96 w 200"/>
              <a:gd name="T21" fmla="*/ 176 h 184"/>
              <a:gd name="T22" fmla="*/ 96 w 200"/>
              <a:gd name="T23" fmla="*/ 184 h 184"/>
              <a:gd name="T24" fmla="*/ 104 w 200"/>
              <a:gd name="T25" fmla="*/ 184 h 184"/>
              <a:gd name="T26" fmla="*/ 104 w 200"/>
              <a:gd name="T27" fmla="*/ 180 h 184"/>
              <a:gd name="T28" fmla="*/ 105 w 200"/>
              <a:gd name="T29" fmla="*/ 180 h 184"/>
              <a:gd name="T30" fmla="*/ 105 w 200"/>
              <a:gd name="T31" fmla="*/ 176 h 184"/>
              <a:gd name="T32" fmla="*/ 112 w 200"/>
              <a:gd name="T33" fmla="*/ 168 h 184"/>
              <a:gd name="T34" fmla="*/ 112 w 200"/>
              <a:gd name="T35" fmla="*/ 168 h 184"/>
              <a:gd name="T36" fmla="*/ 184 w 200"/>
              <a:gd name="T37" fmla="*/ 168 h 184"/>
              <a:gd name="T38" fmla="*/ 200 w 200"/>
              <a:gd name="T39" fmla="*/ 152 h 184"/>
              <a:gd name="T40" fmla="*/ 200 w 200"/>
              <a:gd name="T41" fmla="*/ 16 h 184"/>
              <a:gd name="T42" fmla="*/ 184 w 200"/>
              <a:gd name="T43" fmla="*/ 0 h 184"/>
              <a:gd name="T44" fmla="*/ 8 w 200"/>
              <a:gd name="T45" fmla="*/ 152 h 184"/>
              <a:gd name="T46" fmla="*/ 8 w 200"/>
              <a:gd name="T47" fmla="*/ 16 h 184"/>
              <a:gd name="T48" fmla="*/ 16 w 200"/>
              <a:gd name="T49" fmla="*/ 8 h 184"/>
              <a:gd name="T50" fmla="*/ 88 w 200"/>
              <a:gd name="T51" fmla="*/ 8 h 184"/>
              <a:gd name="T52" fmla="*/ 96 w 200"/>
              <a:gd name="T53" fmla="*/ 16 h 184"/>
              <a:gd name="T54" fmla="*/ 96 w 200"/>
              <a:gd name="T55" fmla="*/ 152 h 184"/>
              <a:gd name="T56" fmla="*/ 88 w 200"/>
              <a:gd name="T57" fmla="*/ 160 h 184"/>
              <a:gd name="T58" fmla="*/ 16 w 200"/>
              <a:gd name="T59" fmla="*/ 160 h 184"/>
              <a:gd name="T60" fmla="*/ 8 w 200"/>
              <a:gd name="T61" fmla="*/ 152 h 184"/>
              <a:gd name="T62" fmla="*/ 192 w 200"/>
              <a:gd name="T63" fmla="*/ 152 h 184"/>
              <a:gd name="T64" fmla="*/ 184 w 200"/>
              <a:gd name="T65" fmla="*/ 160 h 184"/>
              <a:gd name="T66" fmla="*/ 112 w 200"/>
              <a:gd name="T67" fmla="*/ 160 h 184"/>
              <a:gd name="T68" fmla="*/ 104 w 200"/>
              <a:gd name="T69" fmla="*/ 152 h 184"/>
              <a:gd name="T70" fmla="*/ 104 w 200"/>
              <a:gd name="T71" fmla="*/ 149 h 184"/>
              <a:gd name="T72" fmla="*/ 104 w 200"/>
              <a:gd name="T73" fmla="*/ 16 h 184"/>
              <a:gd name="T74" fmla="*/ 112 w 200"/>
              <a:gd name="T75" fmla="*/ 8 h 184"/>
              <a:gd name="T76" fmla="*/ 184 w 200"/>
              <a:gd name="T77" fmla="*/ 8 h 184"/>
              <a:gd name="T78" fmla="*/ 192 w 200"/>
              <a:gd name="T79" fmla="*/ 16 h 184"/>
              <a:gd name="T80" fmla="*/ 192 w 200"/>
              <a:gd name="T81" fmla="*/ 15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184">
                <a:moveTo>
                  <a:pt x="184" y="0"/>
                </a:moveTo>
                <a:cubicBezTo>
                  <a:pt x="112" y="0"/>
                  <a:pt x="112" y="0"/>
                  <a:pt x="112" y="0"/>
                </a:cubicBezTo>
                <a:cubicBezTo>
                  <a:pt x="108" y="0"/>
                  <a:pt x="103" y="3"/>
                  <a:pt x="100" y="6"/>
                </a:cubicBezTo>
                <a:cubicBezTo>
                  <a:pt x="98" y="3"/>
                  <a:pt x="93" y="0"/>
                  <a:pt x="88" y="0"/>
                </a:cubicBezTo>
                <a:cubicBezTo>
                  <a:pt x="16" y="0"/>
                  <a:pt x="16" y="0"/>
                  <a:pt x="16" y="0"/>
                </a:cubicBezTo>
                <a:cubicBezTo>
                  <a:pt x="8" y="0"/>
                  <a:pt x="0" y="8"/>
                  <a:pt x="0" y="16"/>
                </a:cubicBezTo>
                <a:cubicBezTo>
                  <a:pt x="0" y="152"/>
                  <a:pt x="0" y="152"/>
                  <a:pt x="0" y="152"/>
                </a:cubicBezTo>
                <a:cubicBezTo>
                  <a:pt x="0" y="161"/>
                  <a:pt x="8" y="168"/>
                  <a:pt x="16" y="168"/>
                </a:cubicBezTo>
                <a:cubicBezTo>
                  <a:pt x="88" y="168"/>
                  <a:pt x="88" y="168"/>
                  <a:pt x="88" y="168"/>
                </a:cubicBezTo>
                <a:cubicBezTo>
                  <a:pt x="89" y="168"/>
                  <a:pt x="89" y="168"/>
                  <a:pt x="89" y="168"/>
                </a:cubicBezTo>
                <a:cubicBezTo>
                  <a:pt x="93" y="168"/>
                  <a:pt x="96" y="172"/>
                  <a:pt x="96" y="176"/>
                </a:cubicBezTo>
                <a:cubicBezTo>
                  <a:pt x="96" y="184"/>
                  <a:pt x="96" y="184"/>
                  <a:pt x="96" y="184"/>
                </a:cubicBezTo>
                <a:cubicBezTo>
                  <a:pt x="104" y="184"/>
                  <a:pt x="104" y="184"/>
                  <a:pt x="104" y="184"/>
                </a:cubicBezTo>
                <a:cubicBezTo>
                  <a:pt x="104" y="180"/>
                  <a:pt x="104" y="180"/>
                  <a:pt x="104" y="180"/>
                </a:cubicBezTo>
                <a:cubicBezTo>
                  <a:pt x="105" y="180"/>
                  <a:pt x="105" y="180"/>
                  <a:pt x="105" y="180"/>
                </a:cubicBezTo>
                <a:cubicBezTo>
                  <a:pt x="105" y="176"/>
                  <a:pt x="105" y="176"/>
                  <a:pt x="105" y="176"/>
                </a:cubicBezTo>
                <a:cubicBezTo>
                  <a:pt x="105" y="172"/>
                  <a:pt x="108" y="169"/>
                  <a:pt x="112" y="168"/>
                </a:cubicBezTo>
                <a:cubicBezTo>
                  <a:pt x="112" y="168"/>
                  <a:pt x="112" y="168"/>
                  <a:pt x="112" y="168"/>
                </a:cubicBezTo>
                <a:cubicBezTo>
                  <a:pt x="184" y="168"/>
                  <a:pt x="184" y="168"/>
                  <a:pt x="184" y="168"/>
                </a:cubicBezTo>
                <a:cubicBezTo>
                  <a:pt x="193" y="168"/>
                  <a:pt x="200" y="161"/>
                  <a:pt x="200" y="152"/>
                </a:cubicBezTo>
                <a:cubicBezTo>
                  <a:pt x="200" y="16"/>
                  <a:pt x="200" y="16"/>
                  <a:pt x="200" y="16"/>
                </a:cubicBezTo>
                <a:cubicBezTo>
                  <a:pt x="200" y="8"/>
                  <a:pt x="193" y="0"/>
                  <a:pt x="184" y="0"/>
                </a:cubicBezTo>
                <a:close/>
                <a:moveTo>
                  <a:pt x="8" y="152"/>
                </a:moveTo>
                <a:cubicBezTo>
                  <a:pt x="8" y="16"/>
                  <a:pt x="8" y="16"/>
                  <a:pt x="8" y="16"/>
                </a:cubicBezTo>
                <a:cubicBezTo>
                  <a:pt x="8" y="12"/>
                  <a:pt x="12" y="8"/>
                  <a:pt x="16" y="8"/>
                </a:cubicBezTo>
                <a:cubicBezTo>
                  <a:pt x="88" y="8"/>
                  <a:pt x="88" y="8"/>
                  <a:pt x="88" y="8"/>
                </a:cubicBezTo>
                <a:cubicBezTo>
                  <a:pt x="93" y="8"/>
                  <a:pt x="96" y="12"/>
                  <a:pt x="96" y="16"/>
                </a:cubicBezTo>
                <a:cubicBezTo>
                  <a:pt x="96" y="152"/>
                  <a:pt x="96" y="152"/>
                  <a:pt x="96" y="152"/>
                </a:cubicBezTo>
                <a:cubicBezTo>
                  <a:pt x="96" y="157"/>
                  <a:pt x="93" y="160"/>
                  <a:pt x="88" y="160"/>
                </a:cubicBezTo>
                <a:cubicBezTo>
                  <a:pt x="16" y="160"/>
                  <a:pt x="16" y="160"/>
                  <a:pt x="16" y="160"/>
                </a:cubicBezTo>
                <a:cubicBezTo>
                  <a:pt x="12" y="160"/>
                  <a:pt x="8" y="157"/>
                  <a:pt x="8" y="152"/>
                </a:cubicBezTo>
                <a:close/>
                <a:moveTo>
                  <a:pt x="192" y="152"/>
                </a:moveTo>
                <a:cubicBezTo>
                  <a:pt x="192" y="157"/>
                  <a:pt x="189" y="160"/>
                  <a:pt x="184" y="160"/>
                </a:cubicBezTo>
                <a:cubicBezTo>
                  <a:pt x="112" y="160"/>
                  <a:pt x="112" y="160"/>
                  <a:pt x="112" y="160"/>
                </a:cubicBezTo>
                <a:cubicBezTo>
                  <a:pt x="108" y="160"/>
                  <a:pt x="104" y="157"/>
                  <a:pt x="104" y="152"/>
                </a:cubicBezTo>
                <a:cubicBezTo>
                  <a:pt x="104" y="149"/>
                  <a:pt x="104" y="149"/>
                  <a:pt x="104" y="149"/>
                </a:cubicBezTo>
                <a:cubicBezTo>
                  <a:pt x="104" y="16"/>
                  <a:pt x="104" y="16"/>
                  <a:pt x="104" y="16"/>
                </a:cubicBezTo>
                <a:cubicBezTo>
                  <a:pt x="104" y="12"/>
                  <a:pt x="108" y="8"/>
                  <a:pt x="112" y="8"/>
                </a:cubicBezTo>
                <a:cubicBezTo>
                  <a:pt x="184" y="8"/>
                  <a:pt x="184" y="8"/>
                  <a:pt x="184" y="8"/>
                </a:cubicBezTo>
                <a:cubicBezTo>
                  <a:pt x="189" y="8"/>
                  <a:pt x="192" y="12"/>
                  <a:pt x="192" y="16"/>
                </a:cubicBezTo>
                <a:lnTo>
                  <a:pt x="192" y="152"/>
                </a:lnTo>
                <a:close/>
              </a:path>
            </a:pathLst>
          </a:custGeom>
          <a:solidFill>
            <a:srgbClr val="1F74AD"/>
          </a:solidFill>
          <a:ln>
            <a:solidFill>
              <a:srgbClr val="678F8F"/>
            </a:solidFill>
          </a:ln>
        </p:spPr>
        <p:txBody>
          <a:bodyPr>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6"/>
          <p:cNvSpPr>
            <a:spLocks noEditPoints="1" noChangeArrowheads="1"/>
          </p:cNvSpPr>
          <p:nvPr>
            <p:custDataLst>
              <p:tags r:id="rId24"/>
            </p:custDataLst>
          </p:nvPr>
        </p:nvSpPr>
        <p:spPr bwMode="auto">
          <a:xfrm>
            <a:off x="2514485" y="5401757"/>
            <a:ext cx="247726" cy="252171"/>
          </a:xfrm>
          <a:custGeom>
            <a:avLst/>
            <a:gdLst>
              <a:gd name="T0" fmla="*/ 181 w 185"/>
              <a:gd name="T1" fmla="*/ 3 h 184"/>
              <a:gd name="T2" fmla="*/ 172 w 185"/>
              <a:gd name="T3" fmla="*/ 0 h 184"/>
              <a:gd name="T4" fmla="*/ 164 w 185"/>
              <a:gd name="T5" fmla="*/ 3 h 184"/>
              <a:gd name="T6" fmla="*/ 128 w 185"/>
              <a:gd name="T7" fmla="*/ 38 h 184"/>
              <a:gd name="T8" fmla="*/ 128 w 185"/>
              <a:gd name="T9" fmla="*/ 32 h 184"/>
              <a:gd name="T10" fmla="*/ 0 w 185"/>
              <a:gd name="T11" fmla="*/ 32 h 184"/>
              <a:gd name="T12" fmla="*/ 0 w 185"/>
              <a:gd name="T13" fmla="*/ 184 h 184"/>
              <a:gd name="T14" fmla="*/ 152 w 185"/>
              <a:gd name="T15" fmla="*/ 184 h 184"/>
              <a:gd name="T16" fmla="*/ 152 w 185"/>
              <a:gd name="T17" fmla="*/ 56 h 184"/>
              <a:gd name="T18" fmla="*/ 145 w 185"/>
              <a:gd name="T19" fmla="*/ 56 h 184"/>
              <a:gd name="T20" fmla="*/ 181 w 185"/>
              <a:gd name="T21" fmla="*/ 20 h 184"/>
              <a:gd name="T22" fmla="*/ 181 w 185"/>
              <a:gd name="T23" fmla="*/ 3 h 184"/>
              <a:gd name="T24" fmla="*/ 144 w 185"/>
              <a:gd name="T25" fmla="*/ 176 h 184"/>
              <a:gd name="T26" fmla="*/ 8 w 185"/>
              <a:gd name="T27" fmla="*/ 176 h 184"/>
              <a:gd name="T28" fmla="*/ 8 w 185"/>
              <a:gd name="T29" fmla="*/ 40 h 184"/>
              <a:gd name="T30" fmla="*/ 127 w 185"/>
              <a:gd name="T31" fmla="*/ 40 h 184"/>
              <a:gd name="T32" fmla="*/ 64 w 185"/>
              <a:gd name="T33" fmla="*/ 102 h 184"/>
              <a:gd name="T34" fmla="*/ 64 w 185"/>
              <a:gd name="T35" fmla="*/ 120 h 184"/>
              <a:gd name="T36" fmla="*/ 81 w 185"/>
              <a:gd name="T37" fmla="*/ 120 h 184"/>
              <a:gd name="T38" fmla="*/ 144 w 185"/>
              <a:gd name="T39" fmla="*/ 56 h 184"/>
              <a:gd name="T40" fmla="*/ 144 w 185"/>
              <a:gd name="T41" fmla="*/ 176 h 184"/>
              <a:gd name="T42" fmla="*/ 175 w 185"/>
              <a:gd name="T43" fmla="*/ 14 h 184"/>
              <a:gd name="T44" fmla="*/ 78 w 185"/>
              <a:gd name="T45" fmla="*/ 112 h 184"/>
              <a:gd name="T46" fmla="*/ 72 w 185"/>
              <a:gd name="T47" fmla="*/ 112 h 184"/>
              <a:gd name="T48" fmla="*/ 72 w 185"/>
              <a:gd name="T49" fmla="*/ 106 h 184"/>
              <a:gd name="T50" fmla="*/ 169 w 185"/>
              <a:gd name="T51" fmla="*/ 9 h 184"/>
              <a:gd name="T52" fmla="*/ 172 w 185"/>
              <a:gd name="T53" fmla="*/ 8 h 184"/>
              <a:gd name="T54" fmla="*/ 175 w 185"/>
              <a:gd name="T55" fmla="*/ 9 h 184"/>
              <a:gd name="T56" fmla="*/ 176 w 185"/>
              <a:gd name="T57" fmla="*/ 12 h 184"/>
              <a:gd name="T58" fmla="*/ 175 w 185"/>
              <a:gd name="T59" fmla="*/ 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5" h="184">
                <a:moveTo>
                  <a:pt x="181" y="3"/>
                </a:moveTo>
                <a:cubicBezTo>
                  <a:pt x="178" y="1"/>
                  <a:pt x="175" y="0"/>
                  <a:pt x="172" y="0"/>
                </a:cubicBezTo>
                <a:cubicBezTo>
                  <a:pt x="169" y="0"/>
                  <a:pt x="166" y="1"/>
                  <a:pt x="164" y="3"/>
                </a:cubicBezTo>
                <a:cubicBezTo>
                  <a:pt x="128" y="38"/>
                  <a:pt x="128" y="38"/>
                  <a:pt x="128" y="38"/>
                </a:cubicBezTo>
                <a:cubicBezTo>
                  <a:pt x="128" y="32"/>
                  <a:pt x="128" y="32"/>
                  <a:pt x="128" y="32"/>
                </a:cubicBezTo>
                <a:cubicBezTo>
                  <a:pt x="0" y="32"/>
                  <a:pt x="0" y="32"/>
                  <a:pt x="0" y="32"/>
                </a:cubicBezTo>
                <a:cubicBezTo>
                  <a:pt x="0" y="184"/>
                  <a:pt x="0" y="184"/>
                  <a:pt x="0" y="184"/>
                </a:cubicBezTo>
                <a:cubicBezTo>
                  <a:pt x="152" y="184"/>
                  <a:pt x="152" y="184"/>
                  <a:pt x="152" y="184"/>
                </a:cubicBezTo>
                <a:cubicBezTo>
                  <a:pt x="152" y="56"/>
                  <a:pt x="152" y="56"/>
                  <a:pt x="152" y="56"/>
                </a:cubicBezTo>
                <a:cubicBezTo>
                  <a:pt x="145" y="56"/>
                  <a:pt x="145" y="56"/>
                  <a:pt x="145" y="56"/>
                </a:cubicBezTo>
                <a:cubicBezTo>
                  <a:pt x="181" y="20"/>
                  <a:pt x="181" y="20"/>
                  <a:pt x="181" y="20"/>
                </a:cubicBezTo>
                <a:cubicBezTo>
                  <a:pt x="185" y="15"/>
                  <a:pt x="185" y="8"/>
                  <a:pt x="181" y="3"/>
                </a:cubicBezTo>
                <a:close/>
                <a:moveTo>
                  <a:pt x="144" y="176"/>
                </a:moveTo>
                <a:cubicBezTo>
                  <a:pt x="8" y="176"/>
                  <a:pt x="8" y="176"/>
                  <a:pt x="8" y="176"/>
                </a:cubicBezTo>
                <a:cubicBezTo>
                  <a:pt x="8" y="40"/>
                  <a:pt x="8" y="40"/>
                  <a:pt x="8" y="40"/>
                </a:cubicBezTo>
                <a:cubicBezTo>
                  <a:pt x="127" y="40"/>
                  <a:pt x="127" y="40"/>
                  <a:pt x="127" y="40"/>
                </a:cubicBezTo>
                <a:cubicBezTo>
                  <a:pt x="64" y="102"/>
                  <a:pt x="64" y="102"/>
                  <a:pt x="64" y="102"/>
                </a:cubicBezTo>
                <a:cubicBezTo>
                  <a:pt x="64" y="120"/>
                  <a:pt x="64" y="120"/>
                  <a:pt x="64" y="120"/>
                </a:cubicBezTo>
                <a:cubicBezTo>
                  <a:pt x="81" y="120"/>
                  <a:pt x="81" y="120"/>
                  <a:pt x="81" y="120"/>
                </a:cubicBezTo>
                <a:cubicBezTo>
                  <a:pt x="144" y="56"/>
                  <a:pt x="144" y="56"/>
                  <a:pt x="144" y="56"/>
                </a:cubicBezTo>
                <a:lnTo>
                  <a:pt x="144" y="176"/>
                </a:lnTo>
                <a:close/>
                <a:moveTo>
                  <a:pt x="175" y="14"/>
                </a:moveTo>
                <a:cubicBezTo>
                  <a:pt x="78" y="112"/>
                  <a:pt x="78" y="112"/>
                  <a:pt x="78" y="112"/>
                </a:cubicBezTo>
                <a:cubicBezTo>
                  <a:pt x="72" y="112"/>
                  <a:pt x="72" y="112"/>
                  <a:pt x="72" y="112"/>
                </a:cubicBezTo>
                <a:cubicBezTo>
                  <a:pt x="72" y="106"/>
                  <a:pt x="72" y="106"/>
                  <a:pt x="72" y="106"/>
                </a:cubicBezTo>
                <a:cubicBezTo>
                  <a:pt x="169" y="9"/>
                  <a:pt x="169" y="9"/>
                  <a:pt x="169" y="9"/>
                </a:cubicBezTo>
                <a:cubicBezTo>
                  <a:pt x="170" y="8"/>
                  <a:pt x="172" y="8"/>
                  <a:pt x="172" y="8"/>
                </a:cubicBezTo>
                <a:cubicBezTo>
                  <a:pt x="173" y="8"/>
                  <a:pt x="174" y="8"/>
                  <a:pt x="175" y="9"/>
                </a:cubicBezTo>
                <a:cubicBezTo>
                  <a:pt x="176" y="10"/>
                  <a:pt x="176" y="11"/>
                  <a:pt x="176" y="12"/>
                </a:cubicBezTo>
                <a:cubicBezTo>
                  <a:pt x="176" y="12"/>
                  <a:pt x="176" y="13"/>
                  <a:pt x="175" y="14"/>
                </a:cubicBezTo>
                <a:close/>
              </a:path>
            </a:pathLst>
          </a:custGeom>
          <a:solidFill>
            <a:srgbClr val="1F74AD"/>
          </a:solidFill>
          <a:ln>
            <a:solidFill>
              <a:srgbClr val="678F8F"/>
            </a:solidFill>
          </a:ln>
        </p:spPr>
        <p:txBody>
          <a:bodyPr>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7"/>
          <p:cNvSpPr>
            <a:spLocks noEditPoints="1" noChangeArrowheads="1"/>
          </p:cNvSpPr>
          <p:nvPr>
            <p:custDataLst>
              <p:tags r:id="rId25"/>
            </p:custDataLst>
          </p:nvPr>
        </p:nvSpPr>
        <p:spPr bwMode="auto">
          <a:xfrm>
            <a:off x="5875801" y="3016390"/>
            <a:ext cx="193347" cy="240749"/>
          </a:xfrm>
          <a:custGeom>
            <a:avLst/>
            <a:gdLst>
              <a:gd name="T0" fmla="*/ 144 w 144"/>
              <a:gd name="T1" fmla="*/ 2 h 176"/>
              <a:gd name="T2" fmla="*/ 139 w 144"/>
              <a:gd name="T3" fmla="*/ 4 h 176"/>
              <a:gd name="T4" fmla="*/ 102 w 144"/>
              <a:gd name="T5" fmla="*/ 9 h 176"/>
              <a:gd name="T6" fmla="*/ 68 w 144"/>
              <a:gd name="T7" fmla="*/ 4 h 176"/>
              <a:gd name="T8" fmla="*/ 35 w 144"/>
              <a:gd name="T9" fmla="*/ 0 h 176"/>
              <a:gd name="T10" fmla="*/ 2 w 144"/>
              <a:gd name="T11" fmla="*/ 5 h 176"/>
              <a:gd name="T12" fmla="*/ 0 w 144"/>
              <a:gd name="T13" fmla="*/ 6 h 176"/>
              <a:gd name="T14" fmla="*/ 0 w 144"/>
              <a:gd name="T15" fmla="*/ 8 h 176"/>
              <a:gd name="T16" fmla="*/ 0 w 144"/>
              <a:gd name="T17" fmla="*/ 98 h 176"/>
              <a:gd name="T18" fmla="*/ 0 w 144"/>
              <a:gd name="T19" fmla="*/ 176 h 176"/>
              <a:gd name="T20" fmla="*/ 8 w 144"/>
              <a:gd name="T21" fmla="*/ 176 h 176"/>
              <a:gd name="T22" fmla="*/ 8 w 144"/>
              <a:gd name="T23" fmla="*/ 99 h 176"/>
              <a:gd name="T24" fmla="*/ 35 w 144"/>
              <a:gd name="T25" fmla="*/ 96 h 176"/>
              <a:gd name="T26" fmla="*/ 67 w 144"/>
              <a:gd name="T27" fmla="*/ 100 h 176"/>
              <a:gd name="T28" fmla="*/ 102 w 144"/>
              <a:gd name="T29" fmla="*/ 105 h 176"/>
              <a:gd name="T30" fmla="*/ 142 w 144"/>
              <a:gd name="T31" fmla="*/ 100 h 176"/>
              <a:gd name="T32" fmla="*/ 144 w 144"/>
              <a:gd name="T33" fmla="*/ 99 h 176"/>
              <a:gd name="T34" fmla="*/ 144 w 144"/>
              <a:gd name="T35" fmla="*/ 2 h 176"/>
              <a:gd name="T36" fmla="*/ 136 w 144"/>
              <a:gd name="T37" fmla="*/ 93 h 176"/>
              <a:gd name="T38" fmla="*/ 102 w 144"/>
              <a:gd name="T39" fmla="*/ 97 h 176"/>
              <a:gd name="T40" fmla="*/ 68 w 144"/>
              <a:gd name="T41" fmla="*/ 92 h 176"/>
              <a:gd name="T42" fmla="*/ 35 w 144"/>
              <a:gd name="T43" fmla="*/ 88 h 176"/>
              <a:gd name="T44" fmla="*/ 8 w 144"/>
              <a:gd name="T45" fmla="*/ 91 h 176"/>
              <a:gd name="T46" fmla="*/ 8 w 144"/>
              <a:gd name="T47" fmla="*/ 11 h 176"/>
              <a:gd name="T48" fmla="*/ 35 w 144"/>
              <a:gd name="T49" fmla="*/ 8 h 176"/>
              <a:gd name="T50" fmla="*/ 67 w 144"/>
              <a:gd name="T51" fmla="*/ 12 h 176"/>
              <a:gd name="T52" fmla="*/ 102 w 144"/>
              <a:gd name="T53" fmla="*/ 17 h 176"/>
              <a:gd name="T54" fmla="*/ 136 w 144"/>
              <a:gd name="T55" fmla="*/ 13 h 176"/>
              <a:gd name="T56" fmla="*/ 136 w 144"/>
              <a:gd name="T57" fmla="*/ 9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76">
                <a:moveTo>
                  <a:pt x="144" y="2"/>
                </a:moveTo>
                <a:cubicBezTo>
                  <a:pt x="139" y="4"/>
                  <a:pt x="139" y="4"/>
                  <a:pt x="139" y="4"/>
                </a:cubicBezTo>
                <a:cubicBezTo>
                  <a:pt x="139" y="4"/>
                  <a:pt x="125" y="9"/>
                  <a:pt x="102" y="9"/>
                </a:cubicBezTo>
                <a:cubicBezTo>
                  <a:pt x="90" y="9"/>
                  <a:pt x="79" y="7"/>
                  <a:pt x="68" y="4"/>
                </a:cubicBezTo>
                <a:cubicBezTo>
                  <a:pt x="58" y="2"/>
                  <a:pt x="46" y="0"/>
                  <a:pt x="35" y="0"/>
                </a:cubicBezTo>
                <a:cubicBezTo>
                  <a:pt x="11" y="0"/>
                  <a:pt x="3" y="5"/>
                  <a:pt x="2" y="5"/>
                </a:cubicBezTo>
                <a:cubicBezTo>
                  <a:pt x="0" y="6"/>
                  <a:pt x="0" y="6"/>
                  <a:pt x="0" y="6"/>
                </a:cubicBezTo>
                <a:cubicBezTo>
                  <a:pt x="0" y="8"/>
                  <a:pt x="0" y="8"/>
                  <a:pt x="0" y="8"/>
                </a:cubicBezTo>
                <a:cubicBezTo>
                  <a:pt x="0" y="98"/>
                  <a:pt x="0" y="98"/>
                  <a:pt x="0" y="98"/>
                </a:cubicBezTo>
                <a:cubicBezTo>
                  <a:pt x="0" y="176"/>
                  <a:pt x="0" y="176"/>
                  <a:pt x="0" y="176"/>
                </a:cubicBezTo>
                <a:cubicBezTo>
                  <a:pt x="8" y="176"/>
                  <a:pt x="8" y="176"/>
                  <a:pt x="8" y="176"/>
                </a:cubicBezTo>
                <a:cubicBezTo>
                  <a:pt x="8" y="99"/>
                  <a:pt x="8" y="99"/>
                  <a:pt x="8" y="99"/>
                </a:cubicBezTo>
                <a:cubicBezTo>
                  <a:pt x="12" y="98"/>
                  <a:pt x="19" y="96"/>
                  <a:pt x="35" y="96"/>
                </a:cubicBezTo>
                <a:cubicBezTo>
                  <a:pt x="46" y="96"/>
                  <a:pt x="56" y="98"/>
                  <a:pt x="67" y="100"/>
                </a:cubicBezTo>
                <a:cubicBezTo>
                  <a:pt x="78" y="103"/>
                  <a:pt x="89" y="105"/>
                  <a:pt x="102" y="105"/>
                </a:cubicBezTo>
                <a:cubicBezTo>
                  <a:pt x="126" y="105"/>
                  <a:pt x="141" y="100"/>
                  <a:pt x="142" y="100"/>
                </a:cubicBezTo>
                <a:cubicBezTo>
                  <a:pt x="144" y="99"/>
                  <a:pt x="144" y="99"/>
                  <a:pt x="144" y="99"/>
                </a:cubicBezTo>
                <a:lnTo>
                  <a:pt x="144" y="2"/>
                </a:lnTo>
                <a:close/>
                <a:moveTo>
                  <a:pt x="136" y="93"/>
                </a:moveTo>
                <a:cubicBezTo>
                  <a:pt x="131" y="94"/>
                  <a:pt x="119" y="97"/>
                  <a:pt x="102" y="97"/>
                </a:cubicBezTo>
                <a:cubicBezTo>
                  <a:pt x="90" y="97"/>
                  <a:pt x="79" y="95"/>
                  <a:pt x="68" y="92"/>
                </a:cubicBezTo>
                <a:cubicBezTo>
                  <a:pt x="58" y="90"/>
                  <a:pt x="46" y="88"/>
                  <a:pt x="35" y="88"/>
                </a:cubicBezTo>
                <a:cubicBezTo>
                  <a:pt x="22" y="88"/>
                  <a:pt x="13" y="89"/>
                  <a:pt x="8" y="91"/>
                </a:cubicBezTo>
                <a:cubicBezTo>
                  <a:pt x="8" y="11"/>
                  <a:pt x="8" y="11"/>
                  <a:pt x="8" y="11"/>
                </a:cubicBezTo>
                <a:cubicBezTo>
                  <a:pt x="12" y="10"/>
                  <a:pt x="19" y="8"/>
                  <a:pt x="35" y="8"/>
                </a:cubicBezTo>
                <a:cubicBezTo>
                  <a:pt x="46" y="8"/>
                  <a:pt x="56" y="10"/>
                  <a:pt x="67" y="12"/>
                </a:cubicBezTo>
                <a:cubicBezTo>
                  <a:pt x="78" y="14"/>
                  <a:pt x="89" y="17"/>
                  <a:pt x="102" y="17"/>
                </a:cubicBezTo>
                <a:cubicBezTo>
                  <a:pt x="118" y="17"/>
                  <a:pt x="130" y="15"/>
                  <a:pt x="136" y="13"/>
                </a:cubicBezTo>
                <a:lnTo>
                  <a:pt x="136" y="93"/>
                </a:lnTo>
                <a:close/>
              </a:path>
            </a:pathLst>
          </a:custGeom>
          <a:solidFill>
            <a:srgbClr val="1F74AD"/>
          </a:solidFill>
          <a:ln>
            <a:solidFill>
              <a:srgbClr val="678F8F"/>
            </a:solidFill>
          </a:ln>
        </p:spPr>
        <p:txBody>
          <a:bodyPr>
            <a:noAutofit/>
          </a:bodyPr>
          <a:lstStyle/>
          <a:p>
            <a:endParaRPr lang="zh-CN" altLang="en-US" sz="4400">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17"/>
          <p:cNvSpPr/>
          <p:nvPr>
            <p:custDataLst>
              <p:tags r:id="rId26"/>
            </p:custDataLst>
          </p:nvPr>
        </p:nvSpPr>
        <p:spPr>
          <a:xfrm>
            <a:off x="465455" y="2517140"/>
            <a:ext cx="2296160" cy="499745"/>
          </a:xfrm>
          <a:prstGeom prst="rect">
            <a:avLst/>
          </a:prstGeom>
        </p:spPr>
        <p:txBody>
          <a:bodyPr rot="0" spcFirstLastPara="0" vert="horz" wrap="square" lIns="90000" tIns="0" rIns="90000" bIns="46800" numCol="1" spcCol="0" rtlCol="0" fromWordArt="0" anchor="t" anchorCtr="0" forceAA="0" compatLnSpc="1">
            <a:noAutofit/>
          </a:bodyPr>
          <a:lstStyle/>
          <a:p>
            <a:pPr fontAlgn="base">
              <a:lnSpc>
                <a:spcPct val="120000"/>
              </a:lnSpc>
              <a:spcAft>
                <a:spcPts val="0"/>
              </a:spcAft>
            </a:pPr>
            <a:r>
              <a:rPr lang="zh-CN" altLang="en-US" sz="1400" b="1" spc="150">
                <a:solidFill>
                  <a:schemeClr val="tx1"/>
                </a:solidFill>
                <a:latin typeface="Arial" panose="020B0604020202020204" pitchFamily="34" charset="0"/>
                <a:ea typeface="微软雅黑" panose="020B0503020204020204" pitchFamily="34" charset="-122"/>
                <a:sym typeface="Arial" panose="020B0604020202020204" pitchFamily="34" charset="0"/>
              </a:rPr>
              <a:t>写作的范畴、而不是具体的题目，覆盖面广，围绕一个特定的主题展开写作</a:t>
            </a:r>
            <a:endParaRPr lang="zh-CN" altLang="en-US" sz="1400" b="1" spc="15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custDataLst>
              <p:tags r:id="rId27"/>
            </p:custDataLst>
          </p:nvPr>
        </p:nvSpPr>
        <p:spPr>
          <a:xfrm>
            <a:off x="3863986" y="2194617"/>
            <a:ext cx="1728498" cy="291724"/>
          </a:xfrm>
          <a:prstGeom prst="rect">
            <a:avLst/>
          </a:prstGeom>
        </p:spPr>
        <p:txBody>
          <a:bodyPr rot="0" spcFirstLastPara="0" vert="horz" wrap="square" lIns="90000" tIns="46800" rIns="90000" bIns="46800" numCol="1" spcCol="0" rtlCol="0" fromWordArt="0" anchor="b" anchorCtr="0" forceAA="0" compatLnSpc="1">
            <a:noAutofit/>
          </a:bodyPr>
          <a:lstStyle/>
          <a:p>
            <a:pPr fontAlgn="base">
              <a:lnSpc>
                <a:spcPct val="120000"/>
              </a:lnSpc>
              <a:spcAft>
                <a:spcPts val="0"/>
              </a:spcAft>
            </a:pPr>
            <a:r>
              <a:rPr lang="zh-CN" altLang="en-US" sz="2800" b="1" spc="300">
                <a:solidFill>
                  <a:schemeClr val="tx1"/>
                </a:solidFill>
                <a:latin typeface="Arial" panose="020B0604020202020204" pitchFamily="34" charset="0"/>
                <a:ea typeface="微软雅黑" panose="020B0503020204020204" pitchFamily="34" charset="-122"/>
                <a:cs typeface="+mj-cs"/>
                <a:sym typeface="Arial" panose="020B0604020202020204" pitchFamily="34" charset="0"/>
              </a:rPr>
              <a:t>选题</a:t>
            </a:r>
            <a:endParaRPr lang="zh-CN" altLang="en-US" sz="2800" b="1" spc="300">
              <a:solidFill>
                <a:schemeClr val="tx1"/>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20" name="矩形 19"/>
          <p:cNvSpPr/>
          <p:nvPr>
            <p:custDataLst>
              <p:tags r:id="rId28"/>
            </p:custDataLst>
          </p:nvPr>
        </p:nvSpPr>
        <p:spPr>
          <a:xfrm>
            <a:off x="3863975" y="2517140"/>
            <a:ext cx="2105660" cy="499745"/>
          </a:xfrm>
          <a:prstGeom prst="rect">
            <a:avLst/>
          </a:prstGeom>
        </p:spPr>
        <p:txBody>
          <a:bodyPr rot="0" spcFirstLastPara="0" vert="horz" wrap="square" lIns="90000" tIns="0" rIns="90000" bIns="46800" numCol="1" spcCol="0" rtlCol="0" fromWordArt="0" anchor="t" anchorCtr="0" forceAA="0" compatLnSpc="1">
            <a:noAutofit/>
          </a:bodyPr>
          <a:lstStyle/>
          <a:p>
            <a:pPr fontAlgn="base">
              <a:lnSpc>
                <a:spcPct val="120000"/>
              </a:lnSpc>
              <a:spcAft>
                <a:spcPts val="0"/>
              </a:spcAft>
            </a:pPr>
            <a:r>
              <a:rPr lang="zh-CN" altLang="en-US" sz="1500" b="1" spc="150">
                <a:solidFill>
                  <a:schemeClr val="tx1"/>
                </a:solidFill>
                <a:latin typeface="Arial" panose="020B0604020202020204" pitchFamily="34" charset="0"/>
                <a:ea typeface="微软雅黑" panose="020B0503020204020204" pitchFamily="34" charset="-122"/>
                <a:sym typeface="Arial" panose="020B0604020202020204" pitchFamily="34" charset="0"/>
              </a:rPr>
              <a:t>对论文写作的题目进行选择、取舍、打磨和裁剪的过程</a:t>
            </a:r>
            <a:endParaRPr lang="zh-CN" altLang="en-US" sz="1500" b="1" spc="15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p:cNvSpPr/>
          <p:nvPr>
            <p:custDataLst>
              <p:tags r:id="rId29"/>
            </p:custDataLst>
          </p:nvPr>
        </p:nvSpPr>
        <p:spPr>
          <a:xfrm>
            <a:off x="3800158" y="4572105"/>
            <a:ext cx="1728498" cy="291724"/>
          </a:xfrm>
          <a:prstGeom prst="rect">
            <a:avLst/>
          </a:prstGeom>
        </p:spPr>
        <p:txBody>
          <a:bodyPr rot="0" spcFirstLastPara="0" vert="horz" wrap="square" lIns="90000" tIns="46800" rIns="90000" bIns="46800" numCol="1" spcCol="0" rtlCol="0" fromWordArt="0" anchor="b" anchorCtr="0" forceAA="0" compatLnSpc="1">
            <a:noAutofit/>
          </a:bodyPr>
          <a:lstStyle/>
          <a:p>
            <a:pPr fontAlgn="base">
              <a:lnSpc>
                <a:spcPct val="120000"/>
              </a:lnSpc>
              <a:spcAft>
                <a:spcPts val="0"/>
              </a:spcAft>
            </a:pPr>
            <a:r>
              <a:rPr lang="zh-CN" altLang="en-US" sz="2800" b="1" spc="300">
                <a:solidFill>
                  <a:schemeClr val="tx1"/>
                </a:solidFill>
                <a:latin typeface="Arial" panose="020B0604020202020204" pitchFamily="34" charset="0"/>
                <a:ea typeface="微软雅黑" panose="020B0503020204020204" pitchFamily="34" charset="-122"/>
                <a:cs typeface="+mj-cs"/>
                <a:sym typeface="Arial" panose="020B0604020202020204" pitchFamily="34" charset="0"/>
              </a:rPr>
              <a:t>谜题</a:t>
            </a:r>
            <a:endParaRPr lang="zh-CN" altLang="en-US" sz="2800" b="1" spc="300">
              <a:solidFill>
                <a:schemeClr val="tx1"/>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22" name="矩形 21"/>
          <p:cNvSpPr/>
          <p:nvPr>
            <p:custDataLst>
              <p:tags r:id="rId30"/>
            </p:custDataLst>
          </p:nvPr>
        </p:nvSpPr>
        <p:spPr>
          <a:xfrm>
            <a:off x="3799840" y="4894580"/>
            <a:ext cx="2006600" cy="499745"/>
          </a:xfrm>
          <a:prstGeom prst="rect">
            <a:avLst/>
          </a:prstGeom>
        </p:spPr>
        <p:txBody>
          <a:bodyPr rot="0" spcFirstLastPara="0" vert="horz" wrap="square" lIns="90000" tIns="0" rIns="90000" bIns="46800" numCol="1" spcCol="0" rtlCol="0" fromWordArt="0" anchor="t" anchorCtr="0" forceAA="0" compatLnSpc="1">
            <a:noAutofit/>
          </a:bodyPr>
          <a:lstStyle/>
          <a:p>
            <a:pPr fontAlgn="base">
              <a:lnSpc>
                <a:spcPct val="120000"/>
              </a:lnSpc>
              <a:spcAft>
                <a:spcPts val="0"/>
              </a:spcAft>
            </a:pPr>
            <a:r>
              <a:rPr lang="zh-CN" altLang="en-US" sz="1400" b="1" spc="150">
                <a:solidFill>
                  <a:schemeClr val="tx1"/>
                </a:solidFill>
                <a:latin typeface="Arial" panose="020B0604020202020204" pitchFamily="34" charset="0"/>
                <a:ea typeface="微软雅黑" panose="020B0503020204020204" pitchFamily="34" charset="-122"/>
                <a:sym typeface="Arial" panose="020B0604020202020204" pitchFamily="34" charset="0"/>
              </a:rPr>
              <a:t>好的文章是有困惑、有矛盾、有冲突、有谜团，要经过一番研究才能揭开谜底</a:t>
            </a:r>
            <a:endParaRPr lang="zh-CN" altLang="en-US" sz="1400" b="1" spc="15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22"/>
          <p:cNvSpPr/>
          <p:nvPr>
            <p:custDataLst>
              <p:tags r:id="rId31"/>
            </p:custDataLst>
          </p:nvPr>
        </p:nvSpPr>
        <p:spPr>
          <a:xfrm>
            <a:off x="464820" y="4572105"/>
            <a:ext cx="1728498" cy="291724"/>
          </a:xfrm>
          <a:prstGeom prst="rect">
            <a:avLst/>
          </a:prstGeom>
        </p:spPr>
        <p:txBody>
          <a:bodyPr rot="0" spcFirstLastPara="0" vert="horz" wrap="square" lIns="90000" tIns="46800" rIns="90000" bIns="46800" numCol="1" spcCol="0" rtlCol="0" fromWordArt="0" anchor="b" anchorCtr="0" forceAA="0" compatLnSpc="1">
            <a:noAutofit/>
          </a:bodyPr>
          <a:lstStyle/>
          <a:p>
            <a:pPr fontAlgn="base">
              <a:lnSpc>
                <a:spcPct val="120000"/>
              </a:lnSpc>
              <a:spcAft>
                <a:spcPts val="0"/>
              </a:spcAft>
            </a:pPr>
            <a:r>
              <a:rPr lang="zh-CN" altLang="en-US" sz="2800" b="1" spc="300">
                <a:solidFill>
                  <a:schemeClr val="tx1"/>
                </a:solidFill>
                <a:latin typeface="Arial" panose="020B0604020202020204" pitchFamily="34" charset="0"/>
                <a:ea typeface="微软雅黑" panose="020B0503020204020204" pitchFamily="34" charset="-122"/>
                <a:cs typeface="+mj-cs"/>
                <a:sym typeface="Arial" panose="020B0604020202020204" pitchFamily="34" charset="0"/>
              </a:rPr>
              <a:t>问题</a:t>
            </a:r>
            <a:endParaRPr lang="zh-CN" altLang="en-US" sz="2800" b="1" spc="300">
              <a:solidFill>
                <a:schemeClr val="tx1"/>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24" name="矩形 23"/>
          <p:cNvSpPr/>
          <p:nvPr>
            <p:custDataLst>
              <p:tags r:id="rId32"/>
            </p:custDataLst>
          </p:nvPr>
        </p:nvSpPr>
        <p:spPr>
          <a:xfrm>
            <a:off x="464820" y="4894580"/>
            <a:ext cx="2007870" cy="499745"/>
          </a:xfrm>
          <a:prstGeom prst="rect">
            <a:avLst/>
          </a:prstGeom>
        </p:spPr>
        <p:txBody>
          <a:bodyPr rot="0" spcFirstLastPara="0" vert="horz" wrap="square" lIns="90000" tIns="0" rIns="90000" bIns="46800" numCol="1" spcCol="0" rtlCol="0" fromWordArt="0" anchor="t" anchorCtr="0" forceAA="0" compatLnSpc="1">
            <a:noAutofit/>
          </a:bodyPr>
          <a:lstStyle/>
          <a:p>
            <a:pPr fontAlgn="base">
              <a:lnSpc>
                <a:spcPct val="120000"/>
              </a:lnSpc>
              <a:spcAft>
                <a:spcPts val="0"/>
              </a:spcAft>
            </a:pPr>
            <a:r>
              <a:rPr lang="zh-CN" altLang="en-US" sz="1300" b="1" spc="150">
                <a:solidFill>
                  <a:schemeClr val="tx1"/>
                </a:solidFill>
                <a:latin typeface="Arial" panose="020B0604020202020204" pitchFamily="34" charset="0"/>
                <a:ea typeface="微软雅黑" panose="020B0503020204020204" pitchFamily="34" charset="-122"/>
                <a:sym typeface="Arial" panose="020B0604020202020204" pitchFamily="34" charset="0"/>
              </a:rPr>
              <a:t>经过思维加工的高质量的研究问题更似文章的引擎与动力，能推动和指引作者深入</a:t>
            </a:r>
            <a:endParaRPr lang="zh-CN" altLang="en-US" sz="1300" b="1" spc="150">
              <a:solidFill>
                <a:schemeClr val="tx1"/>
              </a:solidFill>
              <a:latin typeface="Arial" panose="020B0604020202020204" pitchFamily="34" charset="0"/>
              <a:ea typeface="微软雅黑" panose="020B0503020204020204" pitchFamily="34" charset="-122"/>
              <a:sym typeface="Arial" panose="020B0604020202020204" pitchFamily="34" charset="0"/>
            </a:endParaRPr>
          </a:p>
          <a:p>
            <a:pPr fontAlgn="base">
              <a:lnSpc>
                <a:spcPct val="120000"/>
              </a:lnSpc>
              <a:spcAft>
                <a:spcPts val="0"/>
              </a:spcAft>
            </a:pPr>
            <a:r>
              <a:rPr lang="zh-CN" altLang="en-US" sz="1300" b="1" spc="150">
                <a:solidFill>
                  <a:schemeClr val="tx1"/>
                </a:solidFill>
                <a:latin typeface="Arial" panose="020B0604020202020204" pitchFamily="34" charset="0"/>
                <a:ea typeface="微软雅黑" panose="020B0503020204020204" pitchFamily="34" charset="-122"/>
                <a:sym typeface="Arial" panose="020B0604020202020204" pitchFamily="34" charset="0"/>
              </a:rPr>
              <a:t>探究相关话题</a:t>
            </a:r>
            <a:endParaRPr lang="zh-CN" altLang="en-US" sz="1300" b="1" spc="15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p:cNvSpPr txBox="1"/>
          <p:nvPr/>
        </p:nvSpPr>
        <p:spPr>
          <a:xfrm>
            <a:off x="7671435" y="2045335"/>
            <a:ext cx="4636135" cy="953135"/>
          </a:xfrm>
          <a:prstGeom prst="rect">
            <a:avLst/>
          </a:prstGeom>
          <a:noFill/>
        </p:spPr>
        <p:txBody>
          <a:bodyPr wrap="square" rtlCol="0" anchor="t">
            <a:spAutoFit/>
          </a:bodyPr>
          <a:lstStyle/>
          <a:p>
            <a:pPr algn="ctr"/>
            <a:r>
              <a:rPr lang="zh-CN" altLang="en-US" sz="2800" b="1">
                <a:solidFill>
                  <a:schemeClr val="bg1"/>
                </a:solidFill>
                <a:latin typeface="Arial" panose="020B0604020202020204" pitchFamily="34" charset="0"/>
                <a:ea typeface="微软雅黑" panose="020B0503020204020204" pitchFamily="34" charset="-122"/>
                <a:sym typeface="+mn-ea"/>
              </a:rPr>
              <a:t>点击此处添加标题</a:t>
            </a:r>
            <a:endParaRPr lang="zh-CN" altLang="en-US" sz="2800" b="1">
              <a:solidFill>
                <a:schemeClr val="bg1"/>
              </a:solidFill>
              <a:latin typeface="Arial" panose="020B0604020202020204" pitchFamily="34" charset="0"/>
              <a:ea typeface="微软雅黑" panose="020B0503020204020204" pitchFamily="34" charset="-122"/>
              <a:sym typeface="+mn-ea"/>
            </a:endParaRPr>
          </a:p>
          <a:p>
            <a:pPr algn="ctr"/>
            <a:r>
              <a:rPr lang="zh-CN" altLang="en-US" sz="2800" b="1">
                <a:solidFill>
                  <a:schemeClr val="bg1"/>
                </a:solidFill>
                <a:latin typeface="Arial" panose="020B0604020202020204" pitchFamily="34" charset="0"/>
                <a:ea typeface="微软雅黑" panose="020B0503020204020204" pitchFamily="34" charset="-122"/>
                <a:sym typeface="+mn-ea"/>
              </a:rPr>
              <a:t>此处添加标题 </a:t>
            </a:r>
            <a:r>
              <a:rPr lang="zh-CN" altLang="en-US" sz="2400" b="1">
                <a:solidFill>
                  <a:schemeClr val="bg1"/>
                </a:solidFill>
                <a:latin typeface="Arial" panose="020B0604020202020204" pitchFamily="34" charset="0"/>
                <a:ea typeface="微软雅黑" panose="020B0503020204020204" pitchFamily="34" charset="-122"/>
                <a:sym typeface="+mn-ea"/>
              </a:rPr>
              <a:t> </a:t>
            </a:r>
            <a:endParaRPr lang="zh-CN" altLang="en-US" sz="2400" b="1">
              <a:solidFill>
                <a:schemeClr val="bg1"/>
              </a:solidFill>
              <a:latin typeface="Arial" panose="020B0604020202020204" pitchFamily="34" charset="0"/>
              <a:ea typeface="微软雅黑" panose="020B0503020204020204" pitchFamily="34" charset="-122"/>
              <a:sym typeface="+mn-ea"/>
            </a:endParaRPr>
          </a:p>
        </p:txBody>
      </p:sp>
      <p:sp>
        <p:nvSpPr>
          <p:cNvPr id="3" name="矩形 2"/>
          <p:cNvSpPr/>
          <p:nvPr/>
        </p:nvSpPr>
        <p:spPr>
          <a:xfrm>
            <a:off x="8176260" y="3023870"/>
            <a:ext cx="3626485" cy="2030095"/>
          </a:xfrm>
          <a:prstGeom prst="rect">
            <a:avLst/>
          </a:prstGeom>
        </p:spPr>
        <p:txBody>
          <a:bodyPr wrap="square">
            <a:spAutoFit/>
          </a:bodyPr>
          <a:lstStyle/>
          <a:p>
            <a:pPr algn="ctr">
              <a:lnSpc>
                <a:spcPct val="150000"/>
              </a:lnSpc>
            </a:pPr>
            <a:r>
              <a:rPr lang="zh-CN" altLang="en-US" sz="1400">
                <a:solidFill>
                  <a:schemeClr val="bg1"/>
                </a:solidFill>
                <a:latin typeface="Arial" panose="020B0604020202020204" pitchFamily="34" charset="0"/>
                <a:ea typeface="微软雅黑" panose="020B0503020204020204" pitchFamily="34" charset="-122"/>
                <a:sym typeface="+mn-ea"/>
              </a:rPr>
              <a:t>标题、正文等都可以通过点击进行修改，可以对字体、字号、颜色、行距进行修改。标题、正文等都可以通过点击进行修改，可以对字体、字号、颜色、行距进行修改。标题、正文等都可以通过点击进行修改，可以对字体、字号、颜色、行距进行修改。</a:t>
            </a:r>
            <a:endParaRPr lang="zh-CN" altLang="en-US" sz="1400">
              <a:solidFill>
                <a:schemeClr val="bg1"/>
              </a:solidFill>
              <a:latin typeface="Arial" panose="020B0604020202020204" pitchFamily="34" charset="0"/>
              <a:ea typeface="微软雅黑" panose="020B0503020204020204" pitchFamily="34" charset="-122"/>
              <a:sym typeface="+mn-ea"/>
            </a:endParaRPr>
          </a:p>
        </p:txBody>
      </p:sp>
      <p:sp>
        <p:nvSpPr>
          <p:cNvPr id="37" name="矩形 36"/>
          <p:cNvSpPr/>
          <p:nvPr/>
        </p:nvSpPr>
        <p:spPr>
          <a:xfrm>
            <a:off x="7355205" y="327025"/>
            <a:ext cx="4713605" cy="6068060"/>
          </a:xfrm>
          <a:prstGeom prst="rect">
            <a:avLst/>
          </a:prstGeom>
          <a:solidFill>
            <a:srgbClr val="156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7963535" y="1412875"/>
            <a:ext cx="3743960" cy="4246245"/>
          </a:xfrm>
          <a:prstGeom prst="rect">
            <a:avLst/>
          </a:prstGeom>
        </p:spPr>
        <p:txBody>
          <a:bodyPr wrap="square">
            <a:spAutoFit/>
          </a:bodyPr>
          <a:p>
            <a:pPr algn="l">
              <a:lnSpc>
                <a:spcPct val="150000"/>
              </a:lnSpc>
            </a:pPr>
            <a:r>
              <a:rPr lang="zh-CN" altLang="en-US" sz="2000" b="1">
                <a:solidFill>
                  <a:schemeClr val="bg1"/>
                </a:solidFill>
                <a:latin typeface="Arial" panose="020B0604020202020204" pitchFamily="34" charset="0"/>
                <a:ea typeface="微软雅黑" panose="020B0503020204020204" pitchFamily="34" charset="-122"/>
                <a:sym typeface="+mn-ea"/>
              </a:rPr>
              <a:t>真正的学术性写作，在选题的时候，心中是没有答案 的 ，而 是要 在 研 究 问 题 或 者谜 题 的 层 层 指 引下，一步步地找到答案 、论 证 表 述 出 来 。当选题中包含谜题，且谜题是环环相扣、由表及里的话，文章也就势如破竹、不费气力了。</a:t>
            </a:r>
            <a:endParaRPr lang="zh-CN" altLang="en-US" sz="2000" b="1">
              <a:solidFill>
                <a:schemeClr val="bg1"/>
              </a:solidFill>
              <a:latin typeface="Arial" panose="020B0604020202020204" pitchFamily="34" charset="0"/>
              <a:ea typeface="微软雅黑" panose="020B0503020204020204" pitchFamily="34" charset="-122"/>
              <a:sym typeface="+mn-ea"/>
            </a:endParaRPr>
          </a:p>
          <a:p>
            <a:pPr algn="r">
              <a:lnSpc>
                <a:spcPct val="150000"/>
              </a:lnSpc>
            </a:pPr>
            <a:r>
              <a:rPr lang="zh-CN" altLang="en-US" sz="2000" b="1">
                <a:solidFill>
                  <a:schemeClr val="bg1"/>
                </a:solidFill>
                <a:latin typeface="Arial" panose="020B0604020202020204" pitchFamily="34" charset="0"/>
                <a:ea typeface="微软雅黑" panose="020B0503020204020204" pitchFamily="34" charset="-122"/>
                <a:sym typeface="+mn-ea"/>
              </a:rPr>
              <a:t>——清华大学 苏婧老师</a:t>
            </a:r>
            <a:endParaRPr lang="zh-CN" altLang="en-US" sz="2000" b="1">
              <a:solidFill>
                <a:schemeClr val="bg1"/>
              </a:solidFill>
              <a:latin typeface="Arial" panose="020B0604020202020204" pitchFamily="34" charset="0"/>
              <a:ea typeface="微软雅黑" panose="020B0503020204020204" pitchFamily="34" charset="-122"/>
              <a:sym typeface="+mn-ea"/>
            </a:endParaRPr>
          </a:p>
        </p:txBody>
      </p:sp>
      <p:sp>
        <p:nvSpPr>
          <p:cNvPr id="40" name="文本框 39"/>
          <p:cNvSpPr txBox="1"/>
          <p:nvPr/>
        </p:nvSpPr>
        <p:spPr>
          <a:xfrm>
            <a:off x="7612380" y="704215"/>
            <a:ext cx="4636135" cy="521970"/>
          </a:xfrm>
          <a:prstGeom prst="rect">
            <a:avLst/>
          </a:prstGeom>
          <a:noFill/>
        </p:spPr>
        <p:txBody>
          <a:bodyPr wrap="square" rtlCol="0" anchor="t">
            <a:spAutoFit/>
          </a:bodyPr>
          <a:p>
            <a:pPr algn="ctr"/>
            <a:r>
              <a:rPr lang="zh-CN" altLang="en-US" sz="2800" b="1">
                <a:solidFill>
                  <a:schemeClr val="bg1"/>
                </a:solidFill>
                <a:latin typeface="Arial" panose="020B0604020202020204" pitchFamily="34" charset="0"/>
                <a:ea typeface="微软雅黑" panose="020B0503020204020204" pitchFamily="34" charset="-122"/>
                <a:sym typeface="+mn-ea"/>
              </a:rPr>
              <a:t>学术性写作如何确定选题</a:t>
            </a:r>
            <a:r>
              <a:rPr lang="zh-CN" altLang="en-US" sz="2400" b="1">
                <a:solidFill>
                  <a:schemeClr val="bg1"/>
                </a:solidFill>
                <a:latin typeface="Arial" panose="020B0604020202020204" pitchFamily="34" charset="0"/>
                <a:ea typeface="微软雅黑" panose="020B0503020204020204" pitchFamily="34" charset="-122"/>
                <a:sym typeface="+mn-ea"/>
              </a:rPr>
              <a:t> </a:t>
            </a:r>
            <a:endParaRPr lang="zh-CN" altLang="en-US" sz="2400" b="1">
              <a:solidFill>
                <a:schemeClr val="bg1"/>
              </a:solidFill>
              <a:latin typeface="Arial" panose="020B0604020202020204" pitchFamily="34" charset="0"/>
              <a:ea typeface="微软雅黑" panose="020B0503020204020204" pitchFamily="34" charset="-122"/>
              <a:sym typeface="+mn-ea"/>
            </a:endParaRPr>
          </a:p>
        </p:txBody>
      </p:sp>
      <p:sp>
        <p:nvSpPr>
          <p:cNvPr id="41" name="文本框 40"/>
          <p:cNvSpPr txBox="1"/>
          <p:nvPr/>
        </p:nvSpPr>
        <p:spPr>
          <a:xfrm>
            <a:off x="1637665" y="624840"/>
            <a:ext cx="4102100" cy="521970"/>
          </a:xfrm>
          <a:prstGeom prst="rect">
            <a:avLst/>
          </a:prstGeom>
          <a:noFill/>
        </p:spPr>
        <p:txBody>
          <a:bodyPr wrap="square" rtlCol="0">
            <a:spAutoFit/>
          </a:bodyPr>
          <a:p>
            <a:r>
              <a:rPr lang="zh-CN" altLang="en-US" sz="2800" b="1"/>
              <a:t>远去的命题，近来的选题</a:t>
            </a:r>
            <a:endParaRPr lang="zh-CN" altLang="en-US" sz="2800" b="1"/>
          </a:p>
        </p:txBody>
      </p:sp>
    </p:spTree>
    <p:custDataLst>
      <p:tags r:id="rId3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188970" cy="6857365"/>
          </a:xfrm>
          <a:prstGeom prst="rect">
            <a:avLst/>
          </a:prstGeom>
          <a:solidFill>
            <a:srgbClr val="156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a:stretch>
            <a:fillRect/>
          </a:stretch>
        </p:blipFill>
        <p:spPr>
          <a:xfrm>
            <a:off x="25" y="1695632"/>
            <a:ext cx="5310026" cy="3108079"/>
          </a:xfrm>
          <a:prstGeom prst="rect">
            <a:avLst/>
          </a:prstGeom>
        </p:spPr>
      </p:pic>
      <p:pic>
        <p:nvPicPr>
          <p:cNvPr id="100" name="图片 99"/>
          <p:cNvPicPr/>
          <p:nvPr/>
        </p:nvPicPr>
        <p:blipFill>
          <a:blip r:embed="rId2"/>
          <a:stretch>
            <a:fillRect/>
          </a:stretch>
        </p:blipFill>
        <p:spPr>
          <a:xfrm>
            <a:off x="3188970" y="1562100"/>
            <a:ext cx="3519805" cy="5295900"/>
          </a:xfrm>
          <a:prstGeom prst="rect">
            <a:avLst/>
          </a:prstGeom>
          <a:noFill/>
          <a:ln w="9525">
            <a:noFill/>
          </a:ln>
        </p:spPr>
      </p:pic>
      <p:sp>
        <p:nvSpPr>
          <p:cNvPr id="19" name="文本框 18"/>
          <p:cNvSpPr txBox="1"/>
          <p:nvPr/>
        </p:nvSpPr>
        <p:spPr>
          <a:xfrm>
            <a:off x="178729" y="5133793"/>
            <a:ext cx="1895475" cy="1630045"/>
          </a:xfrm>
          <a:prstGeom prst="rect">
            <a:avLst/>
          </a:prstGeom>
          <a:noFill/>
        </p:spPr>
        <p:txBody>
          <a:bodyPr wrap="square" rtlCol="0">
            <a:spAutoFit/>
          </a:bodyPr>
          <a:lstStyle/>
          <a:p>
            <a:pPr algn="r"/>
            <a:r>
              <a:rPr lang="en-US" altLang="zh-CN" sz="10000" b="1" dirty="0">
                <a:solidFill>
                  <a:schemeClr val="bg1"/>
                </a:solidFill>
                <a:latin typeface="Arial" panose="020B0604020202020204" pitchFamily="34" charset="0"/>
                <a:ea typeface="微软雅黑" panose="020B0503020204020204" pitchFamily="34" charset="-122"/>
                <a:sym typeface="+mn-ea"/>
              </a:rPr>
              <a:t>01.</a:t>
            </a:r>
            <a:endParaRPr lang="en-US" altLang="zh-CN" sz="10000" b="1" dirty="0">
              <a:solidFill>
                <a:schemeClr val="bg1"/>
              </a:solidFill>
              <a:latin typeface="Arial" panose="020B0604020202020204" pitchFamily="34" charset="0"/>
              <a:ea typeface="微软雅黑" panose="020B0503020204020204" pitchFamily="34" charset="-122"/>
              <a:sym typeface="+mn-ea"/>
            </a:endParaRPr>
          </a:p>
        </p:txBody>
      </p:sp>
      <p:pic>
        <p:nvPicPr>
          <p:cNvPr id="3" name="图片 2"/>
          <p:cNvPicPr>
            <a:picLocks noChangeAspect="1"/>
          </p:cNvPicPr>
          <p:nvPr/>
        </p:nvPicPr>
        <p:blipFill>
          <a:blip r:embed="rId3"/>
          <a:stretch>
            <a:fillRect/>
          </a:stretch>
        </p:blipFill>
        <p:spPr>
          <a:xfrm>
            <a:off x="5439410" y="278765"/>
            <a:ext cx="6259830" cy="3482975"/>
          </a:xfrm>
          <a:prstGeom prst="rect">
            <a:avLst/>
          </a:prstGeom>
        </p:spPr>
      </p:pic>
      <p:sp>
        <p:nvSpPr>
          <p:cNvPr id="4" name="线形标注 2 3"/>
          <p:cNvSpPr/>
          <p:nvPr/>
        </p:nvSpPr>
        <p:spPr>
          <a:xfrm>
            <a:off x="8797925" y="246380"/>
            <a:ext cx="2914015" cy="843280"/>
          </a:xfrm>
          <a:prstGeom prst="borderCallout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6489065" y="4511040"/>
            <a:ext cx="5636260" cy="1076325"/>
          </a:xfrm>
          <a:prstGeom prst="rect">
            <a:avLst/>
          </a:prstGeom>
          <a:noFill/>
        </p:spPr>
        <p:txBody>
          <a:bodyPr wrap="square" rtlCol="0">
            <a:spAutoFit/>
          </a:bodyPr>
          <a:p>
            <a:r>
              <a:rPr lang="zh-CN" altLang="en-US" sz="3200" b="1">
                <a:solidFill>
                  <a:srgbClr val="FF0000"/>
                </a:solidFill>
              </a:rPr>
              <a:t>理论支撑：《思辨与生活》</a:t>
            </a:r>
            <a:endParaRPr lang="zh-CN" altLang="en-US" sz="3200" b="1">
              <a:solidFill>
                <a:srgbClr val="FF0000"/>
              </a:solidFill>
            </a:endParaRPr>
          </a:p>
          <a:p>
            <a:r>
              <a:rPr lang="zh-CN" altLang="en-US" sz="3200" b="1">
                <a:solidFill>
                  <a:srgbClr val="FF0000"/>
                </a:solidFill>
              </a:rPr>
              <a:t>作者</a:t>
            </a:r>
            <a:r>
              <a:rPr lang="en-US" altLang="zh-CN" sz="3200" b="1">
                <a:solidFill>
                  <a:srgbClr val="FF0000"/>
                </a:solidFill>
              </a:rPr>
              <a:t> </a:t>
            </a:r>
            <a:r>
              <a:rPr lang="zh-CN" altLang="en-US" sz="3200" b="1">
                <a:solidFill>
                  <a:srgbClr val="FF0000"/>
                </a:solidFill>
              </a:rPr>
              <a:t>朱桂友</a:t>
            </a:r>
            <a:r>
              <a:rPr lang="en-US" altLang="zh-CN" sz="3200" b="1">
                <a:solidFill>
                  <a:srgbClr val="FF0000"/>
                </a:solidFill>
              </a:rPr>
              <a:t>    </a:t>
            </a:r>
            <a:r>
              <a:rPr lang="zh-CN" altLang="en-US" sz="3200" b="1">
                <a:solidFill>
                  <a:srgbClr val="FF0000"/>
                </a:solidFill>
              </a:rPr>
              <a:t>西交大苏州附中</a:t>
            </a:r>
            <a:endParaRPr lang="zh-CN" altLang="en-US" sz="3200" b="1">
              <a:solidFill>
                <a:srgbClr val="FF0000"/>
              </a:solidFill>
            </a:endParaRPr>
          </a:p>
        </p:txBody>
      </p:sp>
      <p:sp>
        <p:nvSpPr>
          <p:cNvPr id="6" name="文本框 5"/>
          <p:cNvSpPr txBox="1"/>
          <p:nvPr/>
        </p:nvSpPr>
        <p:spPr>
          <a:xfrm>
            <a:off x="5632450" y="1006475"/>
            <a:ext cx="488950" cy="1383665"/>
          </a:xfrm>
          <a:prstGeom prst="rect">
            <a:avLst/>
          </a:prstGeom>
          <a:noFill/>
        </p:spPr>
        <p:txBody>
          <a:bodyPr wrap="square" rtlCol="0">
            <a:spAutoFit/>
          </a:bodyPr>
          <a:p>
            <a:r>
              <a:rPr lang="zh-CN" altLang="en-US" sz="2800" b="1">
                <a:solidFill>
                  <a:srgbClr val="FF0000"/>
                </a:solidFill>
              </a:rPr>
              <a:t>学理论</a:t>
            </a:r>
            <a:endParaRPr lang="zh-CN" altLang="en-US" sz="2800" b="1">
              <a:solidFill>
                <a:srgbClr val="FF0000"/>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5050_1*l_h_a*1_4_1"/>
  <p:tag name="KSO_WM_TEMPLATE_CATEGORY" val="diagram"/>
  <p:tag name="KSO_WM_TEMPLATE_INDEX" val="20165050"/>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101.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5050_1*l_h_f*1_4_1"/>
  <p:tag name="KSO_WM_TEMPLATE_CATEGORY" val="diagram"/>
  <p:tag name="KSO_WM_TEMPLATE_INDEX" val="20165050"/>
  <p:tag name="KSO_WM_UNIT_LAYERLEVEL" val="1_1_1"/>
  <p:tag name="KSO_WM_TAG_VERSION" val="1.0"/>
  <p:tag name="KSO_WM_BEAUTIFY_FLAG" val="#wm#"/>
  <p:tag name="KSO_WM_UNIT_PRESET_TEXT" val="单击此处添加文本具体内容，简明扼要的阐述您的观点。"/>
  <p:tag name="KSO_WM_UNIT_TEXT_FILL_FORE_SCHEMECOLOR_INDEX" val="5"/>
  <p:tag name="KSO_WM_UNIT_TEXT_FILL_TYPE" val="1"/>
</p:tagLst>
</file>

<file path=ppt/tags/tag102.xml><?xml version="1.0" encoding="utf-8"?>
<p:tagLst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5050_1*l_h_a*1_2_1"/>
  <p:tag name="KSO_WM_TEMPLATE_CATEGORY" val="diagram"/>
  <p:tag name="KSO_WM_TEMPLATE_INDEX" val="20165050"/>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103.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5050_1*l_h_f*1_2_1"/>
  <p:tag name="KSO_WM_TEMPLATE_CATEGORY" val="diagram"/>
  <p:tag name="KSO_WM_TEMPLATE_INDEX" val="20165050"/>
  <p:tag name="KSO_WM_UNIT_LAYERLEVEL" val="1_1_1"/>
  <p:tag name="KSO_WM_TAG_VERSION" val="1.0"/>
  <p:tag name="KSO_WM_BEAUTIFY_FLAG" val="#wm#"/>
  <p:tag name="KSO_WM_UNIT_PRESET_TEXT" val="单击此处添加文本具体内容，简明扼要的阐述您的观点。"/>
  <p:tag name="KSO_WM_UNIT_TEXT_FILL_FORE_SCHEMECOLOR_INDEX" val="5"/>
  <p:tag name="KSO_WM_UNIT_TEXT_FILL_TYPE" val="1"/>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wm#"/>
  <p:tag name="KSO_WM_TEMPLATE_CATEGORY" val="custom"/>
  <p:tag name="KSO_WM_TEMPLATE_INDEX" val="20205081"/>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wm#"/>
  <p:tag name="KSO_WM_TEMPLATE_CATEGORY" val="custom"/>
  <p:tag name="KSO_WM_TEMPLATE_INDEX" val="20205081"/>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wm#"/>
  <p:tag name="KSO_WM_TEMPLATE_CATEGORY" val="custom"/>
  <p:tag name="KSO_WM_TEMPLATE_INDEX" val="20205081"/>
</p:tagLst>
</file>

<file path=ppt/tags/tag116.xml><?xml version="1.0" encoding="utf-8"?>
<p:tagLst xmlns:p="http://schemas.openxmlformats.org/presentationml/2006/main">
  <p:tag name="KSO_WM_UNIT_PRESET_TEXT" val="点击此处添加正文，请您尽可能提炼思想的精髓，然后简单的阐述您的观点。"/>
  <p:tag name="KSO_WM_UNIT_NOCLEAR" val="0"/>
  <p:tag name="KSO_WM_UNIT_VALUE" val="5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69015_3*m_h_f*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17.xml><?xml version="1.0" encoding="utf-8"?>
<p:tagLst xmlns:p="http://schemas.openxmlformats.org/presentationml/2006/main">
  <p:tag name="KSO_WM_UNIT_PRESET_TEXT" val="点击此处添加正文，请您尽可能提炼思想的精髓，然后简单的阐述您的观点。"/>
  <p:tag name="KSO_WM_UNIT_NOCLEAR" val="0"/>
  <p:tag name="KSO_WM_UNIT_VALUE" val="5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69015_3*m_h_f*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18.xml><?xml version="1.0" encoding="utf-8"?>
<p:tagLst xmlns:p="http://schemas.openxmlformats.org/presentationml/2006/main">
  <p:tag name="KSO_WM_UNIT_PRESET_TEXT" val="点击此处添加正文，请您尽可能提炼思想的精髓，然后简单的阐述您的观点。"/>
  <p:tag name="KSO_WM_UNIT_NOCLEAR" val="0"/>
  <p:tag name="KSO_WM_UNIT_VALUE" val="5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69015_3*m_h_f*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19.xml><?xml version="1.0" encoding="utf-8"?>
<p:tagLst xmlns:p="http://schemas.openxmlformats.org/presentationml/2006/main">
  <p:tag name="KSO_WM_UNIT_PRESET_TEXT" val="点击此处添加正文，请您尽可能提炼思想的精髓，然后简单的阐述您的观点。"/>
  <p:tag name="KSO_WM_UNIT_NOCLEAR" val="0"/>
  <p:tag name="KSO_WM_UNIT_VALUE" val="5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69015_3*m_h_f*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1253_5*l_h_i*1_2_1"/>
  <p:tag name="KSO_WM_TEMPLATE_CATEGORY" val="diagram"/>
  <p:tag name="KSO_WM_TEMPLATE_INDEX" val="2018125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1253_5*l_h_i*1_2_2"/>
  <p:tag name="KSO_WM_TEMPLATE_CATEGORY" val="diagram"/>
  <p:tag name="KSO_WM_TEMPLATE_INDEX" val="2018125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1253_5*l_h_i*1_3_1"/>
  <p:tag name="KSO_WM_TEMPLATE_CATEGORY" val="diagram"/>
  <p:tag name="KSO_WM_TEMPLATE_INDEX" val="2018125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1253_5*l_h_i*1_3_2"/>
  <p:tag name="KSO_WM_TEMPLATE_CATEGORY" val="diagram"/>
  <p:tag name="KSO_WM_TEMPLATE_INDEX" val="2018125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1253_5*l_h_i*1_4_1"/>
  <p:tag name="KSO_WM_TEMPLATE_CATEGORY" val="diagram"/>
  <p:tag name="KSO_WM_TEMPLATE_INDEX" val="2018125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81253_5*l_h_i*1_4_2"/>
  <p:tag name="KSO_WM_TEMPLATE_CATEGORY" val="diagram"/>
  <p:tag name="KSO_WM_TEMPLATE_INDEX" val="2018125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81253_5*l_h_i*1_5_1"/>
  <p:tag name="KSO_WM_TEMPLATE_CATEGORY" val="diagram"/>
  <p:tag name="KSO_WM_TEMPLATE_INDEX" val="2018125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253_5*l_h_i*1_1_1"/>
  <p:tag name="KSO_WM_TEMPLATE_CATEGORY" val="diagram"/>
  <p:tag name="KSO_WM_TEMPLATE_INDEX" val="2018125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253_5*l_h_i*1_1_2"/>
  <p:tag name="KSO_WM_TEMPLATE_CATEGORY" val="diagram"/>
  <p:tag name="KSO_WM_TEMPLATE_INDEX" val="2018125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181253_5*l_h_i*1_4_3"/>
  <p:tag name="KSO_WM_TEMPLATE_CATEGORY" val="diagram"/>
  <p:tag name="KSO_WM_TEMPLATE_INDEX" val="20181253"/>
  <p:tag name="KSO_WM_UNIT_LAYERLEVEL" val="1_1_1"/>
  <p:tag name="KSO_WM_TAG_VERSION" val="1.0"/>
  <p:tag name="KSO_WM_BEAUTIFY_FLAG" val="#wm#"/>
  <p:tag name="KSO_WM_UNIT_FILL_FORE_SCHEMECOLOR_INDEX" val="14"/>
  <p:tag name="KSO_WM_UNIT_FILL_TYPE" val="1"/>
  <p:tag name="KSO_WM_UNIT_TEXT_FILL_FORE_SCHEMECOLOR_INDEX" val="1"/>
  <p:tag name="KSO_WM_UNIT_TEXT_FILL_TYPE"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181253_5*l_h_i*1_5_3"/>
  <p:tag name="KSO_WM_TEMPLATE_CATEGORY" val="diagram"/>
  <p:tag name="KSO_WM_TEMPLATE_INDEX" val="20181253"/>
  <p:tag name="KSO_WM_UNIT_LAYERLEVEL" val="1_1_1"/>
  <p:tag name="KSO_WM_TAG_VERSION" val="1.0"/>
  <p:tag name="KSO_WM_BEAUTIFY_FLAG" val="#wm#"/>
  <p:tag name="KSO_WM_UNIT_FILL_FORE_SCHEMECOLOR_INDEX" val="14"/>
  <p:tag name="KSO_WM_UNIT_FILL_TYPE" val="1"/>
  <p:tag name="KSO_WM_UNIT_TEXT_FILL_FORE_SCHEMECOLOR_INDEX" val="1"/>
  <p:tag name="KSO_WM_UNIT_TEXT_FILL_TYPE"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81253_5*l_h_i*1_3_3"/>
  <p:tag name="KSO_WM_TEMPLATE_CATEGORY" val="diagram"/>
  <p:tag name="KSO_WM_TEMPLATE_INDEX" val="20181253"/>
  <p:tag name="KSO_WM_UNIT_LAYERLEVEL" val="1_1_1"/>
  <p:tag name="KSO_WM_TAG_VERSION" val="1.0"/>
  <p:tag name="KSO_WM_BEAUTIFY_FLAG" val="#wm#"/>
  <p:tag name="KSO_WM_UNIT_FILL_FORE_SCHEMECOLOR_INDEX" val="14"/>
  <p:tag name="KSO_WM_UNIT_FILL_TYPE" val="1"/>
  <p:tag name="KSO_WM_UNIT_TEXT_FILL_FORE_SCHEMECOLOR_INDEX" val="1"/>
  <p:tag name="KSO_WM_UNIT_TEXT_FILL_TYP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81253_5*l_h_i*1_2_3"/>
  <p:tag name="KSO_WM_TEMPLATE_CATEGORY" val="diagram"/>
  <p:tag name="KSO_WM_TEMPLATE_INDEX" val="20181253"/>
  <p:tag name="KSO_WM_UNIT_LAYERLEVEL" val="1_1_1"/>
  <p:tag name="KSO_WM_TAG_VERSION" val="1.0"/>
  <p:tag name="KSO_WM_BEAUTIFY_FLAG" val="#wm#"/>
  <p:tag name="KSO_WM_UNIT_FILL_FORE_SCHEMECOLOR_INDEX" val="14"/>
  <p:tag name="KSO_WM_UNIT_FILL_TYPE" val="1"/>
  <p:tag name="KSO_WM_UNIT_TEXT_FILL_FORE_SCHEMECOLOR_INDEX" val="1"/>
  <p:tag name="KSO_WM_UNIT_TEXT_FILL_TYPE"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81253_5*l_h_i*1_1_3"/>
  <p:tag name="KSO_WM_TEMPLATE_CATEGORY" val="diagram"/>
  <p:tag name="KSO_WM_TEMPLATE_INDEX" val="20181253"/>
  <p:tag name="KSO_WM_UNIT_LAYERLEVEL" val="1_1_1"/>
  <p:tag name="KSO_WM_TAG_VERSION" val="1.0"/>
  <p:tag name="KSO_WM_BEAUTIFY_FLAG" val="#wm#"/>
  <p:tag name="KSO_WM_UNIT_FILL_FORE_SCHEMECOLOR_INDEX" val="14"/>
  <p:tag name="KSO_WM_UNIT_FILL_TYPE" val="1"/>
  <p:tag name="KSO_WM_UNIT_TEXT_FILL_FORE_SCHEMECOLOR_INDEX" val="1"/>
  <p:tag name="KSO_WM_UNIT_TEXT_FILL_TYPE" val="1"/>
</p:tagLst>
</file>

<file path=ppt/tags/tag135.xml><?xml version="1.0" encoding="utf-8"?>
<p:tagLst xmlns:p="http://schemas.openxmlformats.org/presentationml/2006/main">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1253_5*l_h_f*1_1_1"/>
  <p:tag name="KSO_WM_TEMPLATE_CATEGORY" val="diagram"/>
  <p:tag name="KSO_WM_TEMPLATE_INDEX" val="20181253"/>
  <p:tag name="KSO_WM_UNIT_LAYERLEVEL" val="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136.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253_5*l_h_a*1_1_1"/>
  <p:tag name="KSO_WM_TEMPLATE_CATEGORY" val="diagram"/>
  <p:tag name="KSO_WM_TEMPLATE_INDEX" val="20181253"/>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137.xml><?xml version="1.0" encoding="utf-8"?>
<p:tagLst xmlns:p="http://schemas.openxmlformats.org/presentationml/2006/main">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1253_5*l_h_f*1_2_1"/>
  <p:tag name="KSO_WM_TEMPLATE_CATEGORY" val="diagram"/>
  <p:tag name="KSO_WM_TEMPLATE_INDEX" val="20181253"/>
  <p:tag name="KSO_WM_UNIT_LAYERLEVEL" val="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138.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1253_5*l_h_a*1_2_1"/>
  <p:tag name="KSO_WM_TEMPLATE_CATEGORY" val="diagram"/>
  <p:tag name="KSO_WM_TEMPLATE_INDEX" val="20181253"/>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139.xml><?xml version="1.0" encoding="utf-8"?>
<p:tagLst xmlns:p="http://schemas.openxmlformats.org/presentationml/2006/main">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1253_5*l_h_f*1_3_1"/>
  <p:tag name="KSO_WM_TEMPLATE_CATEGORY" val="diagram"/>
  <p:tag name="KSO_WM_TEMPLATE_INDEX" val="20181253"/>
  <p:tag name="KSO_WM_UNIT_LAYERLEVEL" val="1_1_1"/>
  <p:tag name="KSO_WM_TAG_VERSION" val="1.0"/>
  <p:tag name="KSO_WM_BEAUTIFY_FLAG" val="#wm#"/>
  <p:tag name="KSO_WM_UNIT_PRESET_TEXT" val="单击此处添加文本具体内容，简明扼要的阐述您的观点。"/>
  <p:tag name="KSO_WM_UNIT_TEXT_FILL_FORE_SCHEMECOLOR_INDEX" val="14"/>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1253_5*l_h_a*1_3_1"/>
  <p:tag name="KSO_WM_TEMPLATE_CATEGORY" val="diagram"/>
  <p:tag name="KSO_WM_TEMPLATE_INDEX" val="20181253"/>
  <p:tag name="KSO_WM_UNIT_LAYERLEVEL" val="1_1_1"/>
  <p:tag name="KSO_WM_TAG_VERSION" val="1.0"/>
  <p:tag name="KSO_WM_BEAUTIFY_FLAG" val="#wm#"/>
  <p:tag name="KSO_WM_UNIT_PRESET_TEXT" val="单击此处添加标题"/>
  <p:tag name="KSO_WM_UNIT_TEXT_FILL_FORE_SCHEMECOLOR_INDEX" val="14"/>
  <p:tag name="KSO_WM_UNIT_TEXT_FILL_TYPE" val="1"/>
</p:tagLst>
</file>

<file path=ppt/tags/tag141.xml><?xml version="1.0" encoding="utf-8"?>
<p:tagLst xmlns:p="http://schemas.openxmlformats.org/presentationml/2006/main">
  <p:tag name="KSO_WM_UNIT_PRESET_TEXT" val="点击此处添加正文，请您尽可能提炼思想的精髓，然后简单的阐述您的观点。"/>
  <p:tag name="KSO_WM_UNIT_NOCLEAR" val="0"/>
  <p:tag name="KSO_WM_UNIT_VALUE" val="5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69015_3*m_h_f*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UNIT_PRESET_TEXT" val="点击此处添加正文，请您尽可能提炼思想的精髓，然后简单的阐述您的观点。"/>
  <p:tag name="KSO_WM_UNIT_NOCLEAR" val="0"/>
  <p:tag name="KSO_WM_UNIT_VALUE" val="5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69015_3*m_h_f*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44.xml><?xml version="1.0" encoding="utf-8"?>
<p:tagLst xmlns:p="http://schemas.openxmlformats.org/presentationml/2006/main">
  <p:tag name="KSO_WM_UNIT_ISCONTENTSTITLE" val="0"/>
  <p:tag name="KSO_WM_UNIT_PRESET_TEXT" val="点击添加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69015_3*m_h_a*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45.xml><?xml version="1.0" encoding="utf-8"?>
<p:tagLst xmlns:p="http://schemas.openxmlformats.org/presentationml/2006/main">
  <p:tag name="KSO_WM_UNIT_PRESET_TEXT" val="点击此处添加正文，请您尽可能提炼思想的精髓，然后简单的阐述您的观点。"/>
  <p:tag name="KSO_WM_UNIT_NOCLEAR" val="0"/>
  <p:tag name="KSO_WM_UNIT_VALUE" val="5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69015_3*m_h_f*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46.xml><?xml version="1.0" encoding="utf-8"?>
<p:tagLst xmlns:p="http://schemas.openxmlformats.org/presentationml/2006/main">
  <p:tag name="KSO_WM_UNIT_ISCONTENTSTITLE" val="0"/>
  <p:tag name="KSO_WM_UNIT_PRESET_TEXT" val="点击添加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69015_3*m_h_a*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47.xml><?xml version="1.0" encoding="utf-8"?>
<p:tagLst xmlns:p="http://schemas.openxmlformats.org/presentationml/2006/main">
  <p:tag name="KSO_WM_UNIT_PRESET_TEXT" val="点击此处添加正文，请您尽可能提炼思想的精髓，然后简单的阐述您的观点。"/>
  <p:tag name="KSO_WM_UNIT_NOCLEAR" val="0"/>
  <p:tag name="KSO_WM_UNIT_VALUE" val="5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69015_3*m_h_f*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48.xml><?xml version="1.0" encoding="utf-8"?>
<p:tagLst xmlns:p="http://schemas.openxmlformats.org/presentationml/2006/main">
  <p:tag name="KSO_WM_UNIT_ISCONTENTSTITLE" val="0"/>
  <p:tag name="KSO_WM_UNIT_PRESET_TEXT" val="点击添加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69015_3*m_h_a*1_1_1"/>
  <p:tag name="KSO_WM_TEMPLATE_CATEGORY" val="diagram"/>
  <p:tag name="KSO_WM_TEMPLATE_INDEX" val="20169015"/>
  <p:tag name="KSO_WM_UNIT_LAYERLEVEL" val="1_1_1"/>
  <p:tag name="KSO_WM_TAG_VERSION" val="1.0"/>
  <p:tag name="KSO_WM_BEAUTIFY_FLAG" val="#wm#"/>
  <p:tag name="KSO_WM_UNIT_TEXT_FILL_FORE_SCHEMECOLOR_INDEX" val="13"/>
  <p:tag name="KSO_WM_UNIT_TEXT_FILL_TYPE" val="1"/>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PLACING_PICTURE_USER_VIEWPORT" val="{&quot;height&quot;:10795.99842519685,&quot;width&quot;:7793.946456692914}"/>
</p:tagLst>
</file>

<file path=ppt/tags/tag64.xml><?xml version="1.0" encoding="utf-8"?>
<p:tagLst xmlns:p="http://schemas.openxmlformats.org/presentationml/2006/main">
  <p:tag name="KSO_WM_UNIT_PLACING_PICTURE_USER_VIEWPORT" val="{&quot;height&quot;:10800,&quot;width&quot;:9475}"/>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UNIT_TABLE_BEAUTIFY" val="smartTable{1996266d-7c60-43c5-9a6f-4a273e339c26}"/>
  <p:tag name="TABLE_ENDDRAG_ORIGIN_RECT" val="551*525"/>
  <p:tag name="TABLE_ENDDRAG_RECT" val="403*8*551*525"/>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165050_1*l_h_i*1_1_5"/>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0165050_1*l_h_i*1_1_6"/>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5050_1*l_h_i*1_1_3"/>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5050_1*l_h_i*1_1_2"/>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5050_1*l_h_i*1_1_1"/>
  <p:tag name="KSO_WM_TEMPLATE_CATEGORY" val="diagram"/>
  <p:tag name="KSO_WM_TEMPLATE_INDEX" val="20165050"/>
  <p:tag name="KSO_WM_UNIT_LAYERLEVEL" val="1_1_1"/>
  <p:tag name="KSO_WM_TAG_VERSION" val="1.0"/>
  <p:tag name="KSO_WM_BEAUTIFY_FLAG" val="#wm#"/>
  <p:tag name="KSO_WM_UNIT_TEXT_FILL_FORE_SCHEMECOLOR_INDEX" val="10"/>
  <p:tag name="KSO_WM_UNIT_TEXT_FILL_TYPE"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5050_1*l_h_i*1_2_3"/>
  <p:tag name="KSO_WM_TEMPLATE_CATEGORY" val="diagram"/>
  <p:tag name="KSO_WM_TEMPLATE_INDEX" val="20165050"/>
  <p:tag name="KSO_WM_UNIT_LAYERLEVEL" val="1_1_1"/>
  <p:tag name="KSO_WM_TAG_VERSION" val="1.0"/>
  <p:tag name="KSO_WM_BEAUTIFY_FLAG" val="#wm#"/>
  <p:tag name="KSO_WM_UNIT_TEXT_FILL_FORE_SCHEMECOLOR_INDEX" val="10"/>
  <p:tag name="KSO_WM_UNIT_TEX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0165050_1*l_h_i*1_3_6"/>
  <p:tag name="KSO_WM_TEMPLATE_CATEGORY" val="diagram"/>
  <p:tag name="KSO_WM_TEMPLATE_INDEX" val="20165050"/>
  <p:tag name="KSO_WM_UNIT_LAYERLEVEL" val="1_1_1"/>
  <p:tag name="KSO_WM_TAG_VERSION" val="1.0"/>
  <p:tag name="KSO_WM_BEAUTIFY_FLAG" val="#wm#"/>
  <p:tag name="KSO_WM_UNIT_TEXT_FILL_FORE_SCHEMECOLOR_INDEX" val="10"/>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20165050_1*l_h_i*1_4_6"/>
  <p:tag name="KSO_WM_TEMPLATE_CATEGORY" val="diagram"/>
  <p:tag name="KSO_WM_TEMPLATE_INDEX" val="20165050"/>
  <p:tag name="KSO_WM_UNIT_LAYERLEVEL" val="1_1_1"/>
  <p:tag name="KSO_WM_TAG_VERSION" val="1.0"/>
  <p:tag name="KSO_WM_BEAUTIFY_FLAG" val="#wm#"/>
  <p:tag name="KSO_WM_UNIT_TEXT_FILL_FORE_SCHEMECOLOR_INDEX" val="10"/>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5050_1*l_h_a*1_1_1"/>
  <p:tag name="KSO_WM_TEMPLATE_CATEGORY" val="diagram"/>
  <p:tag name="KSO_WM_TEMPLATE_INDEX" val="20165050"/>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165050_1*l_h_i*1_2_5"/>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165050_1*l_h_i*1_2_4"/>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0165050_1*l_h_i*1_2_6"/>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5050_1*l_h_i*1_2_1"/>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165050_1*l_h_i*1_3_5"/>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5050_1*l_h_i*1_3_1"/>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5050_1*l_h_i*1_3_2"/>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5050_1*l_h_i*1_3_3"/>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0165050_1*l_h_i*1_4_5"/>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5050_1*l_h_i*1_4_1"/>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5050_1*l_h_i*1_4_2"/>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165050_1*l_h_i*1_4_3"/>
  <p:tag name="KSO_WM_TEMPLATE_CATEGORY" val="diagram"/>
  <p:tag name="KSO_WM_TEMPLATE_INDEX" val="20165050"/>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165050_1*l_h_i*1_1_4"/>
  <p:tag name="KSO_WM_TEMPLATE_CATEGORY" val="diagram"/>
  <p:tag name="KSO_WM_TEMPLATE_INDEX" val="20165050"/>
  <p:tag name="KSO_WM_UNIT_LAYERLEVEL" val="1_1_1"/>
  <p:tag name="KSO_WM_TAG_VERSION" val="1.0"/>
  <p:tag name="KSO_WM_BEAUTIFY_FLAG" val="#wm#"/>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165050_1*l_h_i*1_4_4"/>
  <p:tag name="KSO_WM_TEMPLATE_CATEGORY" val="diagram"/>
  <p:tag name="KSO_WM_TEMPLATE_INDEX" val="20165050"/>
  <p:tag name="KSO_WM_UNIT_LAYERLEVEL" val="1_1_1"/>
  <p:tag name="KSO_WM_TAG_VERSION" val="1.0"/>
  <p:tag name="KSO_WM_BEAUTIFY_FLAG" val="#wm#"/>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5050_1*l_h_i*1_2_2"/>
  <p:tag name="KSO_WM_TEMPLATE_CATEGORY" val="diagram"/>
  <p:tag name="KSO_WM_TEMPLATE_INDEX" val="20165050"/>
  <p:tag name="KSO_WM_UNIT_LAYERLEVEL" val="1_1_1"/>
  <p:tag name="KSO_WM_TAG_VERSION" val="1.0"/>
  <p:tag name="KSO_WM_BEAUTIFY_FLAG" val="#wm#"/>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165050_1*l_h_i*1_3_4"/>
  <p:tag name="KSO_WM_TEMPLATE_CATEGORY" val="diagram"/>
  <p:tag name="KSO_WM_TEMPLATE_INDEX" val="20165050"/>
  <p:tag name="KSO_WM_UNIT_LAYERLEVEL" val="1_1_1"/>
  <p:tag name="KSO_WM_TAG_VERSION" val="1.0"/>
  <p:tag name="KSO_WM_BEAUTIFY_FLAG" val="#wm#"/>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97.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5050_1*l_h_f*1_1_1"/>
  <p:tag name="KSO_WM_TEMPLATE_CATEGORY" val="diagram"/>
  <p:tag name="KSO_WM_TEMPLATE_INDEX" val="20165050"/>
  <p:tag name="KSO_WM_UNIT_LAYERLEVEL" val="1_1_1"/>
  <p:tag name="KSO_WM_TAG_VERSION" val="1.0"/>
  <p:tag name="KSO_WM_BEAUTIFY_FLAG" val="#wm#"/>
  <p:tag name="KSO_WM_UNIT_PRESET_TEXT" val="单击此处添加文本具体内容，简明扼要的阐述您的观点。"/>
  <p:tag name="KSO_WM_UNIT_TEXT_FILL_FORE_SCHEMECOLOR_INDEX" val="5"/>
  <p:tag name="KSO_WM_UNIT_TEXT_FILL_TYPE" val="1"/>
</p:tagLst>
</file>

<file path=ppt/tags/tag98.xml><?xml version="1.0" encoding="utf-8"?>
<p:tagLst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5050_1*l_h_a*1_3_1"/>
  <p:tag name="KSO_WM_TEMPLATE_CATEGORY" val="diagram"/>
  <p:tag name="KSO_WM_TEMPLATE_INDEX" val="20165050"/>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99.xml><?xml version="1.0" encoding="utf-8"?>
<p:tagLst xmlns:p="http://schemas.openxmlformats.org/presentationml/2006/main">
  <p:tag name="KSO_WM_UNIT_SUBTYPE" val="a"/>
  <p:tag name="KSO_WM_UNIT_NOCLEAR" val="0"/>
  <p:tag name="KSO_WM_UNIT_VALUE" val="4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5050_1*l_h_f*1_3_1"/>
  <p:tag name="KSO_WM_TEMPLATE_CATEGORY" val="diagram"/>
  <p:tag name="KSO_WM_TEMPLATE_INDEX" val="20165050"/>
  <p:tag name="KSO_WM_UNIT_LAYERLEVEL" val="1_1_1"/>
  <p:tag name="KSO_WM_TAG_VERSION" val="1.0"/>
  <p:tag name="KSO_WM_BEAUTIFY_FLAG" val="#wm#"/>
  <p:tag name="KSO_WM_UNIT_PRESET_TEXT" val="单击此处添加文本具体内容，简明扼要的阐述您的观点。"/>
  <p:tag name="KSO_WM_UNIT_TEXT_FILL_FORE_SCHEMECOLOR_INDEX" val="5"/>
  <p:tag name="KSO_WM_UNIT_TEXT_FILL_TYPE"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5060</Words>
  <Application>WPS 演示</Application>
  <PresentationFormat>宽屏</PresentationFormat>
  <Paragraphs>270</Paragraphs>
  <Slides>26</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26</vt:i4>
      </vt:variant>
    </vt:vector>
  </HeadingPairs>
  <TitlesOfParts>
    <vt:vector size="37" baseType="lpstr">
      <vt:lpstr>Arial</vt:lpstr>
      <vt:lpstr>宋体</vt:lpstr>
      <vt:lpstr>Wingdings</vt:lpstr>
      <vt:lpstr>微软雅黑</vt:lpstr>
      <vt:lpstr>Wingdings</vt:lpstr>
      <vt:lpstr>Times New Roman</vt:lpstr>
      <vt:lpstr>Arial Unicode MS</vt:lpstr>
      <vt:lpstr>Calibri</vt:lpstr>
      <vt:lpstr>Arial</vt:lpstr>
      <vt:lpstr>Lato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surface</dc:creator>
  <cp:lastModifiedBy>群雁</cp:lastModifiedBy>
  <cp:revision>196</cp:revision>
  <dcterms:created xsi:type="dcterms:W3CDTF">2019-06-19T02:08:00Z</dcterms:created>
  <dcterms:modified xsi:type="dcterms:W3CDTF">2021-10-17T01:42:20Z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9EB34B4ED5D0406897F02A5C6AB44572</vt:lpwstr>
  </property>
</Properties>
</file>