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435" r:id="rId2"/>
    <p:sldId id="449" r:id="rId3"/>
    <p:sldId id="393" r:id="rId4"/>
    <p:sldId id="450" r:id="rId5"/>
    <p:sldId id="451" r:id="rId6"/>
    <p:sldId id="452" r:id="rId7"/>
    <p:sldId id="489" r:id="rId8"/>
    <p:sldId id="490" r:id="rId9"/>
    <p:sldId id="508" r:id="rId10"/>
    <p:sldId id="507" r:id="rId11"/>
    <p:sldId id="445" r:id="rId12"/>
    <p:sldId id="447" r:id="rId13"/>
    <p:sldId id="410" r:id="rId14"/>
    <p:sldId id="453" r:id="rId15"/>
    <p:sldId id="437" r:id="rId16"/>
    <p:sldId id="471" r:id="rId17"/>
    <p:sldId id="456" r:id="rId18"/>
    <p:sldId id="473" r:id="rId19"/>
    <p:sldId id="474" r:id="rId20"/>
    <p:sldId id="504" r:id="rId21"/>
    <p:sldId id="475" r:id="rId22"/>
    <p:sldId id="438" r:id="rId23"/>
    <p:sldId id="455" r:id="rId24"/>
    <p:sldId id="439" r:id="rId25"/>
    <p:sldId id="478" r:id="rId26"/>
    <p:sldId id="479" r:id="rId27"/>
    <p:sldId id="488" r:id="rId28"/>
    <p:sldId id="482" r:id="rId29"/>
    <p:sldId id="483" r:id="rId30"/>
    <p:sldId id="480" r:id="rId31"/>
    <p:sldId id="484" r:id="rId32"/>
    <p:sldId id="481" r:id="rId33"/>
    <p:sldId id="485" r:id="rId34"/>
    <p:sldId id="486" r:id="rId35"/>
    <p:sldId id="487" r:id="rId36"/>
    <p:sldId id="440" r:id="rId37"/>
    <p:sldId id="457" r:id="rId38"/>
    <p:sldId id="444" r:id="rId39"/>
    <p:sldId id="458" r:id="rId40"/>
    <p:sldId id="476" r:id="rId41"/>
    <p:sldId id="460" r:id="rId42"/>
    <p:sldId id="461" r:id="rId43"/>
    <p:sldId id="502" r:id="rId44"/>
    <p:sldId id="462" r:id="rId45"/>
    <p:sldId id="463" r:id="rId46"/>
    <p:sldId id="491" r:id="rId47"/>
    <p:sldId id="492" r:id="rId48"/>
    <p:sldId id="493" r:id="rId49"/>
    <p:sldId id="465" r:id="rId50"/>
    <p:sldId id="467" r:id="rId51"/>
    <p:sldId id="469" r:id="rId52"/>
    <p:sldId id="470" r:id="rId53"/>
    <p:sldId id="442" r:id="rId54"/>
    <p:sldId id="454" r:id="rId55"/>
    <p:sldId id="443" r:id="rId56"/>
    <p:sldId id="494" r:id="rId57"/>
    <p:sldId id="477" r:id="rId58"/>
    <p:sldId id="495" r:id="rId59"/>
    <p:sldId id="496" r:id="rId60"/>
    <p:sldId id="499" r:id="rId61"/>
    <p:sldId id="497" r:id="rId62"/>
    <p:sldId id="503" r:id="rId63"/>
    <p:sldId id="498" r:id="rId64"/>
    <p:sldId id="501" r:id="rId65"/>
    <p:sldId id="509" r:id="rId66"/>
  </p:sldIdLst>
  <p:sldSz cx="9144000" cy="5143500" type="screen16x9"/>
  <p:notesSz cx="6858000" cy="9144000"/>
  <p:custDataLst>
    <p:tags r:id="rId68"/>
  </p:custDataLst>
  <p:defaultTex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80808"/>
    <a:srgbClr val="333333"/>
    <a:srgbClr val="1C1C1C"/>
    <a:srgbClr val="000000"/>
    <a:srgbClr val="5F5F5F"/>
    <a:srgbClr val="FCFCFC"/>
    <a:srgbClr val="CCD0D1"/>
    <a:srgbClr val="EED56C"/>
    <a:srgbClr val="D43E01"/>
    <a:srgbClr val="E8EAE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2950" autoAdjust="0"/>
  </p:normalViewPr>
  <p:slideViewPr>
    <p:cSldViewPr>
      <p:cViewPr varScale="1">
        <p:scale>
          <a:sx n="82" d="100"/>
          <a:sy n="82" d="100"/>
        </p:scale>
        <p:origin x="-1092" y="-120"/>
      </p:cViewPr>
      <p:guideLst>
        <p:guide orient="horz" pos="1620"/>
        <p:guide pos="2880"/>
      </p:guideLst>
    </p:cSldViewPr>
  </p:slideViewPr>
  <p:notesTextViewPr>
    <p:cViewPr>
      <p:scale>
        <a:sx n="125" d="100"/>
        <a:sy n="12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itchFamily="34"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itchFamily="34" charset="-122"/>
              </a:defRPr>
            </a:lvl1pPr>
          </a:lstStyle>
          <a:p>
            <a:fld id="{673B58EF-4ABD-40F4-ACA4-FE81D742E6DD}" type="datetimeFigureOut">
              <a:rPr lang="zh-CN" altLang="en-US" smtClean="0"/>
              <a:pPr/>
              <a:t>2018-12-07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itchFamily="34" charset="-122"/>
              </a:defRPr>
            </a:lvl1pPr>
          </a:lstStyle>
          <a:p>
            <a:fld id="{A11FC198-2D83-4DFC-8CDD-7D23AF44D411}" type="slidenum">
              <a:rPr lang="zh-CN" altLang="en-US" smtClean="0"/>
              <a:pPr/>
              <a:t>‹#›</a:t>
            </a:fld>
            <a:endParaRPr lang="zh-CN" altLang="en-US" dirty="0"/>
          </a:p>
        </p:txBody>
      </p:sp>
    </p:spTree>
    <p:extLst>
      <p:ext uri="{BB962C8B-B14F-4D97-AF65-F5344CB8AC3E}">
        <p14:creationId xmlns="" xmlns:p14="http://schemas.microsoft.com/office/powerpoint/2010/main" val="22941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itchFamily="34" charset="-122"/>
        <a:cs typeface="+mn-cs"/>
      </a:defRPr>
    </a:lvl1pPr>
    <a:lvl2pPr marL="457200" algn="l" defTabSz="914400" rtl="0" eaLnBrk="1" latinLnBrk="0" hangingPunct="1">
      <a:defRPr sz="1200" kern="1200">
        <a:solidFill>
          <a:schemeClr val="tx1"/>
        </a:solidFill>
        <a:latin typeface="+mn-lt"/>
        <a:ea typeface="微软雅黑" pitchFamily="34" charset="-122"/>
        <a:cs typeface="+mn-cs"/>
      </a:defRPr>
    </a:lvl2pPr>
    <a:lvl3pPr marL="914400" algn="l" defTabSz="914400" rtl="0" eaLnBrk="1" latinLnBrk="0" hangingPunct="1">
      <a:defRPr sz="1200" kern="1200">
        <a:solidFill>
          <a:schemeClr val="tx1"/>
        </a:solidFill>
        <a:latin typeface="+mn-lt"/>
        <a:ea typeface="微软雅黑" pitchFamily="34" charset="-122"/>
        <a:cs typeface="+mn-cs"/>
      </a:defRPr>
    </a:lvl3pPr>
    <a:lvl4pPr marL="1371600" algn="l" defTabSz="914400" rtl="0" eaLnBrk="1" latinLnBrk="0" hangingPunct="1">
      <a:defRPr sz="1200" kern="1200">
        <a:solidFill>
          <a:schemeClr val="tx1"/>
        </a:solidFill>
        <a:latin typeface="+mn-lt"/>
        <a:ea typeface="微软雅黑" pitchFamily="34" charset="-122"/>
        <a:cs typeface="+mn-cs"/>
      </a:defRPr>
    </a:lvl4pPr>
    <a:lvl5pPr marL="1828800" algn="l" defTabSz="914400" rtl="0" eaLnBrk="1" latinLnBrk="0" hangingPunct="1">
      <a:defRPr sz="1200" kern="1200">
        <a:solidFill>
          <a:schemeClr val="tx1"/>
        </a:solidFill>
        <a:latin typeface="+mn-lt"/>
        <a:ea typeface="微软雅黑"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1BF2980-540F-4F7F-A4CC-709C5E980331}" type="slidenum">
              <a:rPr lang="zh-CN" altLang="en-US" smtClean="0"/>
              <a:pPr/>
              <a:t>1</a:t>
            </a:fld>
            <a:endParaRPr lang="zh-CN" altLang="en-US"/>
          </a:p>
        </p:txBody>
      </p:sp>
    </p:spTree>
    <p:extLst>
      <p:ext uri="{BB962C8B-B14F-4D97-AF65-F5344CB8AC3E}">
        <p14:creationId xmlns="" xmlns:p14="http://schemas.microsoft.com/office/powerpoint/2010/main" val="1679038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55</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2</a:t>
            </a:fld>
            <a:endParaRPr lang="zh-CN" altLang="en-US" dirty="0"/>
          </a:p>
        </p:txBody>
      </p:sp>
    </p:spTree>
    <p:extLst>
      <p:ext uri="{BB962C8B-B14F-4D97-AF65-F5344CB8AC3E}">
        <p14:creationId xmlns="" xmlns:p14="http://schemas.microsoft.com/office/powerpoint/2010/main" val="149803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pPr/>
              <a:t>3</a:t>
            </a:fld>
            <a:endParaRPr lang="zh-CN" altLang="en-US" dirty="0"/>
          </a:p>
        </p:txBody>
      </p:sp>
    </p:spTree>
    <p:extLst>
      <p:ext uri="{BB962C8B-B14F-4D97-AF65-F5344CB8AC3E}">
        <p14:creationId xmlns="" xmlns:p14="http://schemas.microsoft.com/office/powerpoint/2010/main" val="1147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13</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15</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22</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24</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36</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53</a:t>
            </a:fld>
            <a:endParaRPr lang="zh-CN" altLang="en-US" dirty="0">
              <a:solidFill>
                <a:prstClr val="black"/>
              </a:solidFill>
            </a:endParaRPr>
          </a:p>
        </p:txBody>
      </p:sp>
    </p:spTree>
    <p:extLst>
      <p:ext uri="{BB962C8B-B14F-4D97-AF65-F5344CB8AC3E}">
        <p14:creationId xmlns="" xmlns:p14="http://schemas.microsoft.com/office/powerpoint/2010/main" val="424906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67021280"/>
      </p:ext>
    </p:extLst>
  </p:cSld>
  <p:clrMapOvr>
    <a:masterClrMapping/>
  </p:clrMapOvr>
  <mc:AlternateContent xmlns:mc="http://schemas.openxmlformats.org/markup-compatibility/2006">
    <mc:Choice xmlns=""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09210182"/>
      </p:ext>
    </p:extLst>
  </p:cSld>
  <p:clrMapOvr>
    <a:masterClrMapping/>
  </p:clrMapOvr>
  <mc:AlternateContent xmlns:mc="http://schemas.openxmlformats.org/markup-compatibility/2006">
    <mc:Choice xmlns="" xmlns:p14="http://schemas.microsoft.com/office/powerpoint/2010/main" Requires="p14">
      <p:transition spd="med" p14:dur="700" advClick="0" advTm="0">
        <p:fade/>
      </p:transition>
    </mc:Choice>
    <mc:Fallback>
      <p:transition spd="med"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4E37400-0646-4690-B3CD-AFE7E0746041}" type="datetimeFigureOut">
              <a:rPr lang="zh-CN" altLang="en-US" smtClean="0"/>
              <a:pPr/>
              <a:t>2018-12-07</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543FE73-A404-45C1-B77A-6DB3BD9EA953}" type="slidenum">
              <a:rPr lang="zh-CN" altLang="en-US" smtClean="0"/>
              <a:pPr/>
              <a:t>‹#›</a:t>
            </a:fld>
            <a:endParaRPr lang="zh-CN" altLang="en-US"/>
          </a:p>
        </p:txBody>
      </p:sp>
    </p:spTree>
    <p:extLst>
      <p:ext uri="{BB962C8B-B14F-4D97-AF65-F5344CB8AC3E}">
        <p14:creationId xmlns="" xmlns:p14="http://schemas.microsoft.com/office/powerpoint/2010/main" val="59006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BD8CC3FE-6296-4A50-B67C-FD882B5A0C40}" type="datetimeFigureOut">
              <a:rPr lang="zh-CN" altLang="en-US" smtClean="0"/>
              <a:pPr/>
              <a:t>2018-12-07</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628CF71-1061-42D7-9E34-FF1FAC0DDD4A}"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BD8CC3FE-6296-4A50-B67C-FD882B5A0C40}" type="datetimeFigureOut">
              <a:rPr lang="zh-CN" altLang="en-US" smtClean="0"/>
              <a:pPr/>
              <a:t>2018-12-07</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0628CF71-1061-42D7-9E34-FF1FAC0DDD4A}"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 xmlns:a14="http://schemas.microsoft.com/office/drawing/2010/main" val="0"/>
              </a:ext>
            </a:extLst>
          </a:blip>
          <a:stretch>
            <a:fillRect/>
          </a:stretch>
        </p:blipFill>
        <p:spPr>
          <a:xfrm>
            <a:off x="4060" y="0"/>
            <a:ext cx="9135879" cy="514350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6" r:id="rId2"/>
    <p:sldLayoutId id="2147483657" r:id="rId3"/>
    <p:sldLayoutId id="2147483658" r:id="rId4"/>
    <p:sldLayoutId id="2147483659" r:id="rId5"/>
  </p:sldLayoutIdLst>
  <mc:AlternateContent xmlns:mc="http://schemas.openxmlformats.org/markup-compatibility/2006">
    <mc:Choice xmlns="" xmlns:p14="http://schemas.microsoft.com/office/powerpoint/2010/main" Requires="p14">
      <p:transition spd="med" p14:dur="700" advClick="0" advTm="0">
        <p:fade/>
      </p:transition>
    </mc:Choice>
    <mc:Fallback>
      <p:transition spd="med" advClick="0" advTm="0">
        <p:fade/>
      </p:transition>
    </mc:Fallback>
  </mc:AlternateContent>
  <p:txStyles>
    <p:titleStyle>
      <a:lvl1pPr algn="ctr" rtl="0" fontAlgn="base">
        <a:spcBef>
          <a:spcPct val="0"/>
        </a:spcBef>
        <a:spcAft>
          <a:spcPct val="0"/>
        </a:spcAft>
        <a:defRPr sz="4400" kern="1200">
          <a:solidFill>
            <a:schemeClr val="tx1"/>
          </a:solidFill>
          <a:latin typeface="+mj-lt"/>
          <a:ea typeface="微软雅黑" pitchFamily="34" charset="-122"/>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微软雅黑" pitchFamily="34" charset="-122"/>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微软雅黑" pitchFamily="34" charset="-122"/>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微软雅黑" pitchFamily="34" charset="-122"/>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ideo" Target="file:///C:\Users\Administrator\Desktop\&#20132;&#27969;\&#24052;&#40654;&#21644;&#20250;&#19978;&#39038;&#32500;&#38055;&#31934;&#24425;&#39539;&#26021;&#29287;&#37326;&#30007;&#29237;.wm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slideLayout" Target="../slideLayouts/slideLayout3.xml"/><Relationship Id="rId16" Type="http://schemas.openxmlformats.org/officeDocument/2006/relationships/image" Target="../media/image26.jpeg"/><Relationship Id="rId1" Type="http://schemas.openxmlformats.org/officeDocument/2006/relationships/audio" Target="file:///E:\&#37051;&#27700;&#20013;&#23398;&#20844;&#24320;&#35838;\&#37051;&#27700;&#20013;&#23398;-&#39558;&#23389;&#20803;&#65306;&#20197;&#24494;&#35266;&#21490;&#23398;&#35270;&#35282;&#30475;&#20154;&#27665;&#25945;&#32946;&#20107;&#19994;&#30340;&#21457;&#23637;\&#22812;&#30340;&#38050;&#29748;&#26354;&#65288;&#30707;&#36827;&#65289;.mp3" TargetMode="Externa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slideLayout" Target="../slideLayouts/slideLayout3.xml"/><Relationship Id="rId16" Type="http://schemas.openxmlformats.org/officeDocument/2006/relationships/image" Target="../media/image44.jpeg"/><Relationship Id="rId1" Type="http://schemas.openxmlformats.org/officeDocument/2006/relationships/audio" Target="file:///E:\&#37051;&#27700;&#20013;&#23398;&#20844;&#24320;&#35838;\&#37051;&#27700;&#20013;&#23398;-&#39558;&#23389;&#20803;&#65306;&#20197;&#24494;&#35266;&#21490;&#23398;&#35270;&#35282;&#30475;&#20154;&#27665;&#25945;&#32946;&#20107;&#19994;&#30340;&#21457;&#23637;\&#22812;&#30340;&#38050;&#29748;&#26354;&#65288;&#30707;&#36827;&#65289;.mp3" TargetMode="Externa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13.jpeg"/><Relationship Id="rId9" Type="http://schemas.openxmlformats.org/officeDocument/2006/relationships/image" Target="../media/image37.jpeg"/><Relationship Id="rId1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图片 59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0"/>
            <a:ext cx="9135879" cy="5143500"/>
          </a:xfrm>
          <a:prstGeom prst="rect">
            <a:avLst/>
          </a:prstGeom>
        </p:spPr>
      </p:pic>
      <p:grpSp>
        <p:nvGrpSpPr>
          <p:cNvPr id="588" name="组合 587"/>
          <p:cNvGrpSpPr/>
          <p:nvPr/>
        </p:nvGrpSpPr>
        <p:grpSpPr>
          <a:xfrm>
            <a:off x="35496" y="-1814"/>
            <a:ext cx="2181104" cy="2181104"/>
            <a:chOff x="3481448" y="2338049"/>
            <a:chExt cx="2181104" cy="2181104"/>
          </a:xfrm>
        </p:grpSpPr>
        <p:grpSp>
          <p:nvGrpSpPr>
            <p:cNvPr id="589" name="组合 588"/>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591" name="同心圆 59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92" name="椭圆 591"/>
              <p:cNvSpPr/>
              <p:nvPr/>
            </p:nvSpPr>
            <p:spPr>
              <a:xfrm>
                <a:off x="392112" y="760412"/>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590" name="TextBox 213"/>
            <p:cNvSpPr txBox="1"/>
            <p:nvPr/>
          </p:nvSpPr>
          <p:spPr>
            <a:xfrm>
              <a:off x="3675805" y="2898377"/>
              <a:ext cx="1688283" cy="1015663"/>
            </a:xfrm>
            <a:prstGeom prst="rect">
              <a:avLst/>
            </a:prstGeom>
            <a:noFill/>
          </p:spPr>
          <p:txBody>
            <a:bodyPr wrap="none" rtlCol="0">
              <a:spAutoFit/>
            </a:bodyPr>
            <a:lstStyle/>
            <a:p>
              <a:r>
                <a:rPr lang="en-US" altLang="zh-CN" sz="6000" dirty="0">
                  <a:solidFill>
                    <a:srgbClr val="C00000"/>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rPr>
                <a:t>2018</a:t>
              </a:r>
              <a:endParaRPr lang="zh-CN" altLang="en-US" sz="6000" dirty="0">
                <a:solidFill>
                  <a:srgbClr val="C00000"/>
                </a:solidFill>
                <a:effectLst>
                  <a:innerShdw blurRad="63500" dist="50800" dir="18900000">
                    <a:prstClr val="black">
                      <a:alpha val="50000"/>
                    </a:prstClr>
                  </a:innerShdw>
                </a:effectLst>
                <a:latin typeface="Impact" panose="020B0806030902050204" pitchFamily="34" charset="0"/>
                <a:ea typeface="微软雅黑" panose="020B0503020204020204" pitchFamily="34" charset="-122"/>
              </a:endParaRPr>
            </a:p>
          </p:txBody>
        </p:sp>
      </p:grpSp>
      <p:sp>
        <p:nvSpPr>
          <p:cNvPr id="594" name="TextBox 7"/>
          <p:cNvSpPr>
            <a:spLocks noChangeArrowheads="1"/>
          </p:cNvSpPr>
          <p:nvPr/>
        </p:nvSpPr>
        <p:spPr bwMode="auto">
          <a:xfrm>
            <a:off x="0" y="2284174"/>
            <a:ext cx="91440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zh-CN" altLang="en-US" sz="4000" b="1" dirty="0" smtClean="0">
                <a:latin typeface="微软雅黑" panose="020B0503020204020204" pitchFamily="34" charset="-122"/>
                <a:ea typeface="微软雅黑" panose="020B0503020204020204" pitchFamily="34" charset="-122"/>
              </a:rPr>
              <a:t>历史学科核心素养如何有效落地</a:t>
            </a:r>
            <a:endParaRPr lang="en-US" altLang="zh-CN" sz="4000" b="1" dirty="0" smtClean="0">
              <a:latin typeface="微软雅黑" panose="020B0503020204020204" pitchFamily="34" charset="-122"/>
              <a:ea typeface="微软雅黑" panose="020B0503020204020204" pitchFamily="34" charset="-122"/>
            </a:endParaRPr>
          </a:p>
          <a:p>
            <a:pPr algn="ctr"/>
            <a:r>
              <a:rPr lang="en-US" altLang="zh-CN" sz="4000" b="1" dirty="0" smtClean="0">
                <a:latin typeface="微软雅黑" panose="020B0503020204020204" pitchFamily="34" charset="-122"/>
                <a:ea typeface="微软雅黑" panose="020B0503020204020204" pitchFamily="34" charset="-122"/>
              </a:rPr>
              <a:t>——</a:t>
            </a:r>
            <a:r>
              <a:rPr lang="zh-CN" altLang="en-US" sz="4000" b="1" dirty="0" smtClean="0">
                <a:latin typeface="微软雅黑" panose="020B0503020204020204" pitchFamily="34" charset="-122"/>
                <a:ea typeface="微软雅黑" panose="020B0503020204020204" pitchFamily="34" charset="-122"/>
              </a:rPr>
              <a:t>以家国情怀为例</a:t>
            </a:r>
            <a:endParaRPr lang="zh-CN" altLang="en-US" sz="4000" b="1" dirty="0">
              <a:latin typeface="微软雅黑" panose="020B0503020204020204" pitchFamily="34" charset="-122"/>
              <a:ea typeface="微软雅黑" panose="020B0503020204020204" pitchFamily="34" charset="-122"/>
            </a:endParaRPr>
          </a:p>
        </p:txBody>
      </p:sp>
      <p:sp>
        <p:nvSpPr>
          <p:cNvPr id="595" name="TextBox 7"/>
          <p:cNvSpPr>
            <a:spLocks noChangeArrowheads="1"/>
          </p:cNvSpPr>
          <p:nvPr/>
        </p:nvSpPr>
        <p:spPr bwMode="auto">
          <a:xfrm>
            <a:off x="2411760" y="4083918"/>
            <a:ext cx="446449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914400"/>
            <a:r>
              <a:rPr lang="zh-CN" altLang="en-US" sz="2000" b="1" dirty="0" smtClean="0">
                <a:latin typeface="微软雅黑" panose="020B0503020204020204" pitchFamily="34" charset="-122"/>
                <a:ea typeface="微软雅黑" panose="020B0503020204020204" pitchFamily="34" charset="-122"/>
                <a:sym typeface="微软雅黑" pitchFamily="34" charset="-122"/>
              </a:rPr>
              <a:t>四川省邻水中学   骆孝元</a:t>
            </a:r>
            <a:endParaRPr lang="zh-CN" altLang="en-US" sz="2000" b="1" dirty="0">
              <a:latin typeface="微软雅黑" panose="020B0503020204020204" pitchFamily="34" charset="-122"/>
              <a:ea typeface="微软雅黑" panose="020B0503020204020204" pitchFamily="34" charset="-122"/>
              <a:sym typeface="微软雅黑" pitchFamily="34" charset="-122"/>
            </a:endParaRPr>
          </a:p>
        </p:txBody>
      </p:sp>
      <p:cxnSp>
        <p:nvCxnSpPr>
          <p:cNvPr id="596" name="直接连接符 595"/>
          <p:cNvCxnSpPr/>
          <p:nvPr/>
        </p:nvCxnSpPr>
        <p:spPr>
          <a:xfrm>
            <a:off x="971600" y="3579862"/>
            <a:ext cx="7200800" cy="0"/>
          </a:xfrm>
          <a:prstGeom prst="line">
            <a:avLst/>
          </a:prstGeom>
          <a:ln w="6350">
            <a:solidFill>
              <a:srgbClr val="0808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98992875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additive="base">
                                        <p:cTn id="7" dur="500" fill="hold"/>
                                        <p:tgtEl>
                                          <p:spTgt spid="588"/>
                                        </p:tgtEl>
                                        <p:attrNameLst>
                                          <p:attrName>ppt_x</p:attrName>
                                        </p:attrNameLst>
                                      </p:cBhvr>
                                      <p:tavLst>
                                        <p:tav tm="0">
                                          <p:val>
                                            <p:strVal val="#ppt_x"/>
                                          </p:val>
                                        </p:tav>
                                        <p:tav tm="100000">
                                          <p:val>
                                            <p:strVal val="#ppt_x"/>
                                          </p:val>
                                        </p:tav>
                                      </p:tavLst>
                                    </p:anim>
                                    <p:anim calcmode="lin" valueType="num">
                                      <p:cBhvr additive="base">
                                        <p:cTn id="8" dur="500" fill="hold"/>
                                        <p:tgtEl>
                                          <p:spTgt spid="588"/>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96"/>
                                        </p:tgtEl>
                                        <p:attrNameLst>
                                          <p:attrName>style.visibility</p:attrName>
                                        </p:attrNameLst>
                                      </p:cBhvr>
                                      <p:to>
                                        <p:strVal val="visible"/>
                                      </p:to>
                                    </p:set>
                                    <p:anim calcmode="lin" valueType="num">
                                      <p:cBhvr additive="base">
                                        <p:cTn id="11" dur="500" fill="hold"/>
                                        <p:tgtEl>
                                          <p:spTgt spid="596"/>
                                        </p:tgtEl>
                                        <p:attrNameLst>
                                          <p:attrName>ppt_x</p:attrName>
                                        </p:attrNameLst>
                                      </p:cBhvr>
                                      <p:tavLst>
                                        <p:tav tm="0">
                                          <p:val>
                                            <p:strVal val="0-#ppt_w/2"/>
                                          </p:val>
                                        </p:tav>
                                        <p:tav tm="100000">
                                          <p:val>
                                            <p:strVal val="#ppt_x"/>
                                          </p:val>
                                        </p:tav>
                                      </p:tavLst>
                                    </p:anim>
                                    <p:anim calcmode="lin" valueType="num">
                                      <p:cBhvr additive="base">
                                        <p:cTn id="12" dur="500" fill="hold"/>
                                        <p:tgtEl>
                                          <p:spTgt spid="59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2" presetClass="entr" presetSubtype="0" fill="hold" grpId="0" nodeType="afterEffect">
                                  <p:stCondLst>
                                    <p:cond delay="0"/>
                                  </p:stCondLst>
                                  <p:iterate type="lt">
                                    <p:tmPct val="10000"/>
                                  </p:iterate>
                                  <p:childTnLst>
                                    <p:set>
                                      <p:cBhvr>
                                        <p:cTn id="15" dur="1" fill="hold">
                                          <p:stCondLst>
                                            <p:cond delay="0"/>
                                          </p:stCondLst>
                                        </p:cTn>
                                        <p:tgtEl>
                                          <p:spTgt spid="594"/>
                                        </p:tgtEl>
                                        <p:attrNameLst>
                                          <p:attrName>style.visibility</p:attrName>
                                        </p:attrNameLst>
                                      </p:cBhvr>
                                      <p:to>
                                        <p:strVal val="visible"/>
                                      </p:to>
                                    </p:set>
                                    <p:animScale>
                                      <p:cBhvr>
                                        <p:cTn id="16" dur="500" decel="50000" fill="hold">
                                          <p:stCondLst>
                                            <p:cond delay="0"/>
                                          </p:stCondLst>
                                        </p:cTn>
                                        <p:tgtEl>
                                          <p:spTgt spid="59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500" decel="50000" fill="hold">
                                          <p:stCondLst>
                                            <p:cond delay="0"/>
                                          </p:stCondLst>
                                        </p:cTn>
                                        <p:tgtEl>
                                          <p:spTgt spid="594"/>
                                        </p:tgtEl>
                                        <p:attrNameLst>
                                          <p:attrName>ppt_x</p:attrName>
                                          <p:attrName>ppt_y</p:attrName>
                                        </p:attrNameLst>
                                      </p:cBhvr>
                                    </p:animMotion>
                                    <p:animEffect transition="in" filter="fade">
                                      <p:cBhvr>
                                        <p:cTn id="18" dur="500"/>
                                        <p:tgtEl>
                                          <p:spTgt spid="594"/>
                                        </p:tgtEl>
                                      </p:cBhvr>
                                    </p:animEffect>
                                  </p:childTnLst>
                                </p:cTn>
                              </p:par>
                            </p:childTnLst>
                          </p:cTn>
                        </p:par>
                        <p:par>
                          <p:cTn id="19" fill="hold">
                            <p:stCondLst>
                              <p:cond delay="2100"/>
                            </p:stCondLst>
                            <p:childTnLst>
                              <p:par>
                                <p:cTn id="20" presetID="52" presetClass="entr" presetSubtype="0" fill="hold" grpId="0" nodeType="afterEffect">
                                  <p:stCondLst>
                                    <p:cond delay="0"/>
                                  </p:stCondLst>
                                  <p:iterate type="lt">
                                    <p:tmPct val="10000"/>
                                  </p:iterate>
                                  <p:childTnLst>
                                    <p:set>
                                      <p:cBhvr>
                                        <p:cTn id="21" dur="1" fill="hold">
                                          <p:stCondLst>
                                            <p:cond delay="0"/>
                                          </p:stCondLst>
                                        </p:cTn>
                                        <p:tgtEl>
                                          <p:spTgt spid="595"/>
                                        </p:tgtEl>
                                        <p:attrNameLst>
                                          <p:attrName>style.visibility</p:attrName>
                                        </p:attrNameLst>
                                      </p:cBhvr>
                                      <p:to>
                                        <p:strVal val="visible"/>
                                      </p:to>
                                    </p:set>
                                    <p:animScale>
                                      <p:cBhvr>
                                        <p:cTn id="22" dur="1000" decel="50000" fill="hold">
                                          <p:stCondLst>
                                            <p:cond delay="0"/>
                                          </p:stCondLst>
                                        </p:cTn>
                                        <p:tgtEl>
                                          <p:spTgt spid="59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95"/>
                                        </p:tgtEl>
                                        <p:attrNameLst>
                                          <p:attrName>ppt_x</p:attrName>
                                          <p:attrName>ppt_y</p:attrName>
                                        </p:attrNameLst>
                                      </p:cBhvr>
                                    </p:animMotion>
                                    <p:animEffect transition="in" filter="fade">
                                      <p:cBhvr>
                                        <p:cTn id="24" dur="1000"/>
                                        <p:tgtEl>
                                          <p:spTgt spid="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p:bldP spid="59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7534"/>
            <a:ext cx="9144000" cy="2954655"/>
          </a:xfrm>
          <a:prstGeom prst="rect">
            <a:avLst/>
          </a:prstGeom>
          <a:noFill/>
        </p:spPr>
        <p:txBody>
          <a:bodyPr wrap="square" lIns="0" tIns="0" rIns="0" bIns="0" rtlCol="0">
            <a:spAutoFit/>
          </a:bodyPr>
          <a:lstStyle/>
          <a:p>
            <a:r>
              <a:rPr lang="zh-CN" altLang="en-US" sz="3200" b="1" dirty="0" smtClean="0">
                <a:latin typeface="微软雅黑" pitchFamily="34" charset="-122"/>
                <a:ea typeface="微软雅黑" pitchFamily="34" charset="-122"/>
              </a:rPr>
              <a:t>中国传统家具狮子纹、马纹、羊纹、鹤纹、猴纹、燕纹、喜鹊纹、龙纹、凤纹、卷草纹、海棠纹、石榴纹、葡萄纹、牡丹纹、灵芝纹、如意纹、龟背纹、火字纹、八仙纹等，有何寓意？其背后的工艺、文化内涵又有谁熟知？在现代家具风行的当下，传统家具该何去何从？</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7534"/>
            <a:ext cx="9144000" cy="2215991"/>
          </a:xfrm>
          <a:prstGeom prst="rect">
            <a:avLst/>
          </a:prstGeom>
          <a:noFill/>
        </p:spPr>
        <p:txBody>
          <a:bodyPr wrap="square" lIns="0" tIns="0" rIns="0" bIns="0" rtlCol="0">
            <a:spAutoFit/>
          </a:bodyPr>
          <a:lstStyle/>
          <a:p>
            <a:pPr marL="108000" indent="457200"/>
            <a:r>
              <a:rPr lang="zh-CN" altLang="en-US" sz="3200" b="1" dirty="0" smtClean="0">
                <a:solidFill>
                  <a:schemeClr val="accent6"/>
                </a:solidFill>
                <a:latin typeface="微软雅黑" pitchFamily="34" charset="-122"/>
                <a:ea typeface="微软雅黑" pitchFamily="34" charset="-122"/>
              </a:rPr>
              <a:t>    </a:t>
            </a:r>
            <a:r>
              <a:rPr lang="zh-CN" altLang="en-US" sz="3200" b="1" dirty="0" smtClean="0">
                <a:solidFill>
                  <a:srgbClr val="C00000"/>
                </a:solidFill>
                <a:latin typeface="微软雅黑" pitchFamily="34" charset="-122"/>
                <a:ea typeface="微软雅黑" pitchFamily="34" charset="-122"/>
              </a:rPr>
              <a:t>课程标准指出：家国情怀是学习和探究历史应具有的人文追求，体现了对国家富强、人民幸福的情感，以及对国家的高度认同感、归属感、责任感和使命感。</a:t>
            </a:r>
          </a:p>
          <a:p>
            <a:pPr marL="108000" indent="457200"/>
            <a:endParaRPr lang="zh-CN" altLang="en-US" sz="1600" b="1" dirty="0" smtClean="0">
              <a:solidFill>
                <a:schemeClr val="accent6"/>
              </a:solidFill>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67494"/>
            <a:ext cx="9144000" cy="4524315"/>
          </a:xfrm>
          <a:prstGeom prst="rect">
            <a:avLst/>
          </a:prstGeom>
        </p:spPr>
        <p:txBody>
          <a:bodyPr wrap="square">
            <a:spAutoFit/>
          </a:bodyPr>
          <a:lstStyle/>
          <a:p>
            <a:r>
              <a:rPr lang="zh-CN" altLang="en-US" sz="3200" dirty="0" smtClean="0">
                <a:latin typeface="+mj-ea"/>
                <a:ea typeface="+mj-ea"/>
              </a:rPr>
              <a:t>        我认为的家国情怀的应有以下几个方面：</a:t>
            </a:r>
            <a:endParaRPr lang="en-US" altLang="zh-CN" sz="3200" dirty="0" smtClean="0">
              <a:latin typeface="+mj-ea"/>
              <a:ea typeface="+mj-ea"/>
            </a:endParaRPr>
          </a:p>
          <a:p>
            <a:r>
              <a:rPr lang="zh-CN" altLang="en-US" sz="3200" b="1" dirty="0" smtClean="0">
                <a:solidFill>
                  <a:srgbClr val="C00000"/>
                </a:solidFill>
                <a:latin typeface="+mj-ea"/>
                <a:ea typeface="+mj-ea"/>
              </a:rPr>
              <a:t>（</a:t>
            </a:r>
            <a:r>
              <a:rPr lang="en-US" altLang="zh-CN" sz="3200" b="1" dirty="0" smtClean="0">
                <a:solidFill>
                  <a:srgbClr val="C00000"/>
                </a:solidFill>
                <a:latin typeface="+mj-ea"/>
                <a:ea typeface="+mj-ea"/>
              </a:rPr>
              <a:t>1</a:t>
            </a:r>
            <a:r>
              <a:rPr lang="zh-CN" altLang="en-US" sz="3200" b="1" dirty="0" smtClean="0">
                <a:solidFill>
                  <a:srgbClr val="C00000"/>
                </a:solidFill>
                <a:latin typeface="+mj-ea"/>
                <a:ea typeface="+mj-ea"/>
              </a:rPr>
              <a:t>）了解中华优秀传统文化，具备传承和弘扬优秀传统文化的意识。</a:t>
            </a:r>
            <a:endParaRPr lang="en-US" altLang="zh-CN" sz="3200" b="1" dirty="0" smtClean="0">
              <a:solidFill>
                <a:srgbClr val="C00000"/>
              </a:solidFill>
              <a:latin typeface="+mj-ea"/>
              <a:ea typeface="+mj-ea"/>
            </a:endParaRPr>
          </a:p>
          <a:p>
            <a:r>
              <a:rPr lang="zh-CN" altLang="en-US" sz="3200" b="1" dirty="0" smtClean="0">
                <a:solidFill>
                  <a:srgbClr val="C00000"/>
                </a:solidFill>
                <a:latin typeface="+mj-ea"/>
                <a:ea typeface="+mj-ea"/>
              </a:rPr>
              <a:t>（</a:t>
            </a:r>
            <a:r>
              <a:rPr lang="en-US" altLang="zh-CN" sz="3200" b="1" dirty="0" smtClean="0">
                <a:solidFill>
                  <a:srgbClr val="C00000"/>
                </a:solidFill>
                <a:latin typeface="+mj-ea"/>
                <a:ea typeface="+mj-ea"/>
              </a:rPr>
              <a:t>2</a:t>
            </a:r>
            <a:r>
              <a:rPr lang="zh-CN" altLang="en-US" sz="3200" b="1" dirty="0" smtClean="0">
                <a:solidFill>
                  <a:srgbClr val="C00000"/>
                </a:solidFill>
                <a:latin typeface="+mj-ea"/>
                <a:ea typeface="+mj-ea"/>
              </a:rPr>
              <a:t>）对学校、家乡、国家、民族的了解和认同</a:t>
            </a:r>
            <a:endParaRPr lang="en-US" altLang="zh-CN" sz="3200" b="1" dirty="0" smtClean="0">
              <a:solidFill>
                <a:srgbClr val="C00000"/>
              </a:solidFill>
              <a:latin typeface="+mj-ea"/>
              <a:ea typeface="+mj-ea"/>
            </a:endParaRPr>
          </a:p>
          <a:p>
            <a:r>
              <a:rPr lang="zh-CN" altLang="en-US" sz="3200" b="1" dirty="0" smtClean="0">
                <a:solidFill>
                  <a:srgbClr val="C00000"/>
                </a:solidFill>
                <a:latin typeface="+mj-ea"/>
                <a:ea typeface="+mj-ea"/>
              </a:rPr>
              <a:t>（</a:t>
            </a:r>
            <a:r>
              <a:rPr lang="en-US" altLang="zh-CN" sz="3200" b="1" dirty="0" smtClean="0">
                <a:solidFill>
                  <a:srgbClr val="C00000"/>
                </a:solidFill>
                <a:latin typeface="+mj-ea"/>
                <a:ea typeface="+mj-ea"/>
              </a:rPr>
              <a:t>3</a:t>
            </a:r>
            <a:r>
              <a:rPr lang="zh-CN" altLang="en-US" sz="3200" b="1" dirty="0" smtClean="0">
                <a:solidFill>
                  <a:srgbClr val="C00000"/>
                </a:solidFill>
                <a:latin typeface="+mj-ea"/>
                <a:ea typeface="+mj-ea"/>
              </a:rPr>
              <a:t>）努力维护人类社会正义、基本伦理、人与人相互有爱、国与国和睦相处等人类最基本的价值准则，谴责诸如暴行、仇恨、屠杀、侵略等破坏和颠覆人类基本价值行为，引导社会向真、善、美的方向发展。</a:t>
            </a:r>
            <a:endParaRPr lang="zh-CN" altLang="en-US" sz="3200" b="1" dirty="0">
              <a:solidFill>
                <a:srgbClr val="C00000"/>
              </a:solidFill>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5508104" cy="1200329"/>
          </a:xfrm>
          <a:prstGeom prst="rect">
            <a:avLst/>
          </a:prstGeom>
          <a:noFill/>
        </p:spPr>
        <p:txBody>
          <a:bodyPr wrap="square" rtlCol="0">
            <a:spAutoFit/>
          </a:bodyPr>
          <a:lstStyle/>
          <a:p>
            <a:pPr>
              <a:lnSpc>
                <a:spcPct val="100000"/>
              </a:lnSpc>
            </a:pPr>
            <a:r>
              <a:rPr lang="zh-CN" altLang="zh-CN" sz="3600" dirty="0" smtClean="0">
                <a:latin typeface="Times New Roman" pitchFamily="18" charset="0"/>
              </a:rPr>
              <a:t>教学目标的定位</a:t>
            </a:r>
            <a:endParaRPr lang="en-US" altLang="zh-CN" sz="3600" dirty="0" smtClean="0">
              <a:latin typeface="Times New Roman" pitchFamily="18" charset="0"/>
            </a:endParaRPr>
          </a:p>
          <a:p>
            <a:pPr>
              <a:lnSpc>
                <a:spcPct val="100000"/>
              </a:lnSpc>
            </a:pPr>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zh-CN" sz="3600" b="1" dirty="0" smtClean="0">
                <a:solidFill>
                  <a:srgbClr val="C00000"/>
                </a:solidFill>
                <a:latin typeface="Times New Roman" pitchFamily="18" charset="0"/>
              </a:rPr>
              <a:t>素养为中心</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a:solidFill>
                  <a:schemeClr val="accent2"/>
                </a:solidFill>
                <a:latin typeface="微软雅黑"/>
                <a:ea typeface="微软雅黑"/>
              </a:rPr>
              <a:t>02</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55526"/>
            <a:ext cx="9144000" cy="2554545"/>
          </a:xfrm>
          <a:prstGeom prst="rect">
            <a:avLst/>
          </a:prstGeom>
        </p:spPr>
        <p:txBody>
          <a:bodyPr wrap="square">
            <a:spAutoFit/>
          </a:bodyPr>
          <a:lstStyle/>
          <a:p>
            <a:r>
              <a:rPr lang="zh-CN" altLang="en-US" sz="3200" dirty="0" smtClean="0">
                <a:latin typeface="+mj-ea"/>
                <a:ea typeface="+mj-ea"/>
              </a:rPr>
              <a:t>        在五大历史学科核心素养中，家国情怀素养不仅是历史知识、能力和方法、情感态度和价值观等方面的综合表现，而且是历史学科课程目标中的最高层级，在五大学科核心素养中居于核心地位，在某种意义上可看作是历史教育的根本旨归。</a:t>
            </a:r>
            <a:endParaRPr lang="zh-CN" altLang="en-US" sz="3200" dirty="0">
              <a:latin typeface="+mj-ea"/>
              <a:ea typeface="+mj-ea"/>
            </a:endParaRPr>
          </a:p>
        </p:txBody>
      </p:sp>
      <p:sp>
        <p:nvSpPr>
          <p:cNvPr id="3" name="TextBox 2"/>
          <p:cNvSpPr txBox="1"/>
          <p:nvPr/>
        </p:nvSpPr>
        <p:spPr>
          <a:xfrm flipH="1">
            <a:off x="3635896" y="3507854"/>
            <a:ext cx="2592288" cy="1015663"/>
          </a:xfrm>
          <a:prstGeom prst="rect">
            <a:avLst/>
          </a:prstGeom>
          <a:noFill/>
        </p:spPr>
        <p:txBody>
          <a:bodyPr wrap="square" lIns="0" tIns="0" rIns="0" bIns="0" rtlCol="0">
            <a:spAutoFit/>
          </a:bodyPr>
          <a:lstStyle/>
          <a:p>
            <a:r>
              <a:rPr lang="zh-CN" altLang="en-US" sz="6600" b="1" dirty="0" smtClean="0">
                <a:solidFill>
                  <a:srgbClr val="C00000"/>
                </a:solidFill>
                <a:latin typeface="微软雅黑" pitchFamily="34" charset="-122"/>
                <a:ea typeface="微软雅黑" pitchFamily="34" charset="-122"/>
              </a:rPr>
              <a:t>课魂！</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347665" cy="1200329"/>
          </a:xfrm>
          <a:prstGeom prst="rect">
            <a:avLst/>
          </a:prstGeom>
          <a:noFill/>
        </p:spPr>
        <p:txBody>
          <a:bodyPr wrap="none" rtlCol="0">
            <a:spAutoFit/>
          </a:bodyPr>
          <a:lstStyle/>
          <a:p>
            <a:pPr>
              <a:lnSpc>
                <a:spcPct val="100000"/>
              </a:lnSpc>
            </a:pPr>
            <a:r>
              <a:rPr lang="zh-CN" altLang="zh-CN" sz="3600" dirty="0" smtClean="0">
                <a:latin typeface="Times New Roman" pitchFamily="18" charset="0"/>
              </a:rPr>
              <a:t>教学内容的定位</a:t>
            </a:r>
            <a:endParaRPr lang="en-US" altLang="zh-CN" sz="3600" dirty="0" smtClean="0">
              <a:latin typeface="Times New Roman" pitchFamily="18" charset="0"/>
            </a:endParaRPr>
          </a:p>
          <a:p>
            <a:pPr>
              <a:lnSpc>
                <a:spcPct val="100000"/>
              </a:lnSpc>
            </a:pPr>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en-US" sz="3600" b="1" dirty="0" smtClean="0">
                <a:solidFill>
                  <a:srgbClr val="C00000"/>
                </a:solidFill>
                <a:latin typeface="Times New Roman" pitchFamily="18" charset="0"/>
              </a:rPr>
              <a:t>情境中渗透</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03</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059582"/>
            <a:ext cx="9144000" cy="2123658"/>
          </a:xfrm>
          <a:prstGeom prst="rect">
            <a:avLst/>
          </a:prstGeom>
        </p:spPr>
        <p:txBody>
          <a:bodyPr wrap="square">
            <a:spAutoFit/>
          </a:bodyPr>
          <a:lstStyle/>
          <a:p>
            <a:r>
              <a:rPr lang="zh-CN" altLang="en-US" sz="4400" b="1" dirty="0" smtClean="0">
                <a:latin typeface="+mj-ea"/>
                <a:ea typeface="+mj-ea"/>
              </a:rPr>
              <a:t>历史对于旁观者是一段故事，对于亲历者则是切身的喜悦和感伤。</a:t>
            </a:r>
            <a:endParaRPr lang="en-US" altLang="zh-CN" sz="4400" b="1" dirty="0" smtClean="0">
              <a:latin typeface="+mj-ea"/>
              <a:ea typeface="+mj-ea"/>
            </a:endParaRPr>
          </a:p>
          <a:p>
            <a:r>
              <a:rPr lang="en-US" altLang="zh-CN" sz="4400" dirty="0" smtClean="0">
                <a:latin typeface="+mj-ea"/>
                <a:ea typeface="+mj-ea"/>
              </a:rPr>
              <a:t>——《</a:t>
            </a:r>
            <a:r>
              <a:rPr lang="zh-CN" altLang="en-US" sz="4400" dirty="0" smtClean="0">
                <a:latin typeface="+mj-ea"/>
                <a:ea typeface="+mj-ea"/>
              </a:rPr>
              <a:t>舌尖上的中国</a:t>
            </a:r>
            <a:r>
              <a:rPr lang="en-US" altLang="zh-CN" sz="4400" dirty="0" smtClean="0">
                <a:latin typeface="+mj-ea"/>
                <a:ea typeface="+mj-ea"/>
              </a:rPr>
              <a:t>2·</a:t>
            </a:r>
            <a:r>
              <a:rPr lang="zh-CN" altLang="en-US" sz="4400" dirty="0" smtClean="0">
                <a:latin typeface="+mj-ea"/>
                <a:ea typeface="+mj-ea"/>
              </a:rPr>
              <a:t>第</a:t>
            </a:r>
            <a:r>
              <a:rPr lang="en-US" altLang="zh-CN" sz="4400" dirty="0" smtClean="0">
                <a:latin typeface="+mj-ea"/>
                <a:ea typeface="+mj-ea"/>
              </a:rPr>
              <a:t>5</a:t>
            </a:r>
            <a:r>
              <a:rPr lang="zh-CN" altLang="en-US" sz="4400" dirty="0" smtClean="0">
                <a:latin typeface="+mj-ea"/>
                <a:ea typeface="+mj-ea"/>
              </a:rPr>
              <a:t>集相逢</a:t>
            </a:r>
            <a:r>
              <a:rPr lang="en-US" altLang="zh-CN" sz="4400" dirty="0" smtClean="0">
                <a:latin typeface="+mj-ea"/>
                <a:ea typeface="+mj-ea"/>
              </a:rPr>
              <a:t>》</a:t>
            </a:r>
            <a:endParaRPr lang="zh-CN" altLang="en-US" sz="4400" dirty="0" smtClean="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4524315"/>
          </a:xfrm>
          <a:prstGeom prst="rect">
            <a:avLst/>
          </a:prstGeom>
        </p:spPr>
        <p:txBody>
          <a:bodyPr wrap="square">
            <a:spAutoFit/>
          </a:bodyPr>
          <a:lstStyle/>
          <a:p>
            <a:pPr algn="ctr"/>
            <a:r>
              <a:rPr lang="zh-CN" altLang="en-US" sz="3200" dirty="0" smtClean="0">
                <a:solidFill>
                  <a:srgbClr val="C00000"/>
                </a:solidFill>
                <a:latin typeface="+mj-ea"/>
                <a:ea typeface="+mj-ea"/>
              </a:rPr>
              <a:t>挖掘素材，创设情境</a:t>
            </a:r>
          </a:p>
          <a:p>
            <a:r>
              <a:rPr lang="zh-CN" altLang="en-US" sz="3200" dirty="0" smtClean="0">
                <a:latin typeface="+mj-ea"/>
                <a:ea typeface="+mj-ea"/>
              </a:rPr>
              <a:t>        历史课堂教学应当避免陷入空洞的说教。因此要重视设置历史情境，重新建构课堂内容，利用有情、有境、有趣的素材，合理地引导与激励，让学生“神入”具体的历史情境，在情感渗透中架起与历史对话的桥梁，感受历史的脉搏，在情境中激活隐性教育价值，使学生真切体悟传统文化的魅力、爱国主义情感，人类的普世价值，进而培育他们的家国情怀。</a:t>
            </a:r>
            <a:endParaRPr lang="en-US" altLang="zh-CN" sz="3200" dirty="0" smtClean="0">
              <a:latin typeface="+mj-ea"/>
              <a:ea typeface="+mj-ea"/>
            </a:endParaRPr>
          </a:p>
        </p:txBody>
      </p:sp>
      <p:sp>
        <p:nvSpPr>
          <p:cNvPr id="3" name="TextBox 2"/>
          <p:cNvSpPr txBox="1"/>
          <p:nvPr/>
        </p:nvSpPr>
        <p:spPr>
          <a:xfrm>
            <a:off x="251520" y="4515966"/>
            <a:ext cx="3744416" cy="492443"/>
          </a:xfrm>
          <a:prstGeom prst="rect">
            <a:avLst/>
          </a:prstGeom>
          <a:noFill/>
        </p:spPr>
        <p:txBody>
          <a:bodyPr wrap="square" lIns="0" tIns="0" rIns="0" bIns="0" rtlCol="0">
            <a:spAutoFit/>
          </a:bodyPr>
          <a:lstStyle/>
          <a:p>
            <a:r>
              <a:rPr lang="zh-CN" altLang="en-US" sz="3200" b="1" dirty="0" smtClean="0">
                <a:solidFill>
                  <a:srgbClr val="FF0000"/>
                </a:solidFill>
                <a:latin typeface="微软雅黑" pitchFamily="34" charset="-122"/>
                <a:ea typeface="微软雅黑" pitchFamily="34" charset="-122"/>
              </a:rPr>
              <a:t>先来看两个导入！</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36872" descr="u=2151301714,4087728798&amp;fm=21&amp;gp=0"/>
          <p:cNvPicPr>
            <a:picLocks noChangeAspect="1" noChangeArrowheads="1"/>
          </p:cNvPicPr>
          <p:nvPr/>
        </p:nvPicPr>
        <p:blipFill>
          <a:blip r:embed="rId2" cstate="print"/>
          <a:srcRect/>
          <a:stretch>
            <a:fillRect/>
          </a:stretch>
        </p:blipFill>
        <p:spPr bwMode="auto">
          <a:xfrm>
            <a:off x="0" y="0"/>
            <a:ext cx="9144000" cy="4030265"/>
          </a:xfrm>
          <a:prstGeom prst="rect">
            <a:avLst/>
          </a:prstGeom>
          <a:noFill/>
          <a:ln w="9525">
            <a:noFill/>
            <a:miter lim="800000"/>
            <a:headEnd/>
            <a:tailEnd/>
          </a:ln>
        </p:spPr>
      </p:pic>
      <p:sp>
        <p:nvSpPr>
          <p:cNvPr id="13320" name="文本框 36871"/>
          <p:cNvSpPr txBox="1">
            <a:spLocks noChangeArrowheads="1"/>
          </p:cNvSpPr>
          <p:nvPr/>
        </p:nvSpPr>
        <p:spPr bwMode="auto">
          <a:xfrm>
            <a:off x="0" y="3943171"/>
            <a:ext cx="8748712" cy="1200329"/>
          </a:xfrm>
          <a:prstGeom prst="rect">
            <a:avLst/>
          </a:prstGeom>
          <a:noFill/>
          <a:ln w="9525">
            <a:noFill/>
            <a:miter lim="800000"/>
            <a:headEnd/>
            <a:tailEnd/>
          </a:ln>
        </p:spPr>
        <p:txBody>
          <a:bodyPr>
            <a:spAutoFit/>
          </a:bodyPr>
          <a:lstStyle/>
          <a:p>
            <a:pPr>
              <a:spcBef>
                <a:spcPct val="50000"/>
              </a:spcBef>
            </a:pPr>
            <a:r>
              <a:rPr lang="en-US" altLang="zh-CN" sz="3600" b="1" dirty="0">
                <a:solidFill>
                  <a:srgbClr val="FF6600"/>
                </a:solidFill>
                <a:latin typeface="楷体" pitchFamily="49" charset="-122"/>
                <a:ea typeface="楷体" pitchFamily="49" charset="-122"/>
              </a:rPr>
              <a:t>97</a:t>
            </a:r>
            <a:r>
              <a:rPr lang="zh-CN" altLang="en-US" sz="3600" b="1" dirty="0">
                <a:solidFill>
                  <a:srgbClr val="FF6600"/>
                </a:solidFill>
                <a:latin typeface="楷体" pitchFamily="49" charset="-122"/>
                <a:ea typeface="楷体" pitchFamily="49" charset="-122"/>
              </a:rPr>
              <a:t>年前五月四日，也有一群和我们一样的青年学生，掀起一场轰轰烈烈</a:t>
            </a:r>
            <a:r>
              <a:rPr lang="zh-CN" altLang="en-US" sz="3600" b="1" dirty="0">
                <a:solidFill>
                  <a:srgbClr val="3333CC"/>
                </a:solidFill>
                <a:latin typeface="楷体" pitchFamily="49" charset="-122"/>
                <a:ea typeface="楷体" pitchFamily="49" charset="-122"/>
              </a:rPr>
              <a:t>爱国</a:t>
            </a:r>
            <a:r>
              <a:rPr lang="zh-CN" altLang="en-US" sz="3600" b="1" dirty="0">
                <a:solidFill>
                  <a:srgbClr val="FF6600"/>
                </a:solidFill>
                <a:latin typeface="楷体" pitchFamily="49" charset="-122"/>
                <a:ea typeface="楷体" pitchFamily="49" charset="-122"/>
              </a:rPr>
              <a:t>运动</a:t>
            </a:r>
            <a:r>
              <a:rPr lang="zh-CN" altLang="en-US" sz="3600" b="1" dirty="0">
                <a:solidFill>
                  <a:srgbClr val="FF6600"/>
                </a:solidFill>
              </a:rPr>
              <a:t> </a:t>
            </a:r>
            <a:r>
              <a:rPr lang="en-US" altLang="zh-CN" sz="3600" b="1" dirty="0">
                <a:solidFill>
                  <a:srgbClr val="FF6600"/>
                </a:solidFill>
              </a:rPr>
              <a:t>!</a:t>
            </a:r>
          </a:p>
        </p:txBody>
      </p:sp>
      <p:sp>
        <p:nvSpPr>
          <p:cNvPr id="11" name="TextBox 10"/>
          <p:cNvSpPr txBox="1"/>
          <p:nvPr/>
        </p:nvSpPr>
        <p:spPr>
          <a:xfrm>
            <a:off x="0" y="0"/>
            <a:ext cx="4110100" cy="369332"/>
          </a:xfrm>
          <a:prstGeom prst="rect">
            <a:avLst/>
          </a:prstGeom>
          <a:solidFill>
            <a:schemeClr val="bg1"/>
          </a:solidFill>
        </p:spPr>
        <p:txBody>
          <a:bodyPr wrap="none" lIns="0" tIns="0" rIns="0" bIns="0" rtlCol="0">
            <a:spAutoFit/>
          </a:bodyPr>
          <a:lstStyle/>
          <a:p>
            <a:r>
              <a:rPr lang="en-US" altLang="zh-CN" sz="2400" b="1" dirty="0" smtClean="0">
                <a:solidFill>
                  <a:srgbClr val="FF0000"/>
                </a:solidFill>
                <a:latin typeface="微软雅黑" pitchFamily="34" charset="-122"/>
                <a:ea typeface="微软雅黑" pitchFamily="34" charset="-122"/>
              </a:rPr>
              <a:t>2016</a:t>
            </a:r>
            <a:r>
              <a:rPr lang="zh-CN" altLang="en-US" sz="2400" b="1" dirty="0" smtClean="0">
                <a:solidFill>
                  <a:srgbClr val="FF0000"/>
                </a:solidFill>
                <a:latin typeface="微软雅黑" pitchFamily="34" charset="-122"/>
                <a:ea typeface="微软雅黑" pitchFamily="34" charset="-122"/>
              </a:rPr>
              <a:t>年蜀都杯历史优质课展评</a:t>
            </a:r>
          </a:p>
        </p:txBody>
      </p:sp>
    </p:spTree>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巴黎和会上顾维钧精彩驳斥牧野男爵.wmv">
            <a:hlinkClick r:id="" action="ppaction://media"/>
          </p:cNvPr>
          <p:cNvPicPr>
            <a:picLocks noRot="1" noChangeAspect="1"/>
          </p:cNvPicPr>
          <p:nvPr>
            <a:videoFile r:link="rId1"/>
          </p:nvPr>
        </p:nvPicPr>
        <p:blipFill>
          <a:blip r:embed="rId3" cstate="print"/>
          <a:stretch>
            <a:fillRect/>
          </a:stretch>
        </p:blipFill>
        <p:spPr>
          <a:xfrm>
            <a:off x="0" y="0"/>
            <a:ext cx="9144000" cy="5143500"/>
          </a:xfrm>
          <a:prstGeom prst="rect">
            <a:avLst/>
          </a:prstGeom>
        </p:spPr>
      </p:pic>
    </p:spTree>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0" y="5147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3200" b="1" dirty="0" smtClean="0">
                <a:latin typeface="+mj-ea"/>
                <a:ea typeface="+mj-ea"/>
              </a:rPr>
              <a:t>“家国情怀”的有效落地</a:t>
            </a:r>
            <a:endParaRPr lang="zh-CN" altLang="en-US" sz="2800" b="1" dirty="0">
              <a:solidFill>
                <a:srgbClr val="333333"/>
              </a:solidFill>
              <a:latin typeface="+mj-ea"/>
              <a:ea typeface="+mj-ea"/>
            </a:endParaRPr>
          </a:p>
        </p:txBody>
      </p:sp>
      <p:cxnSp>
        <p:nvCxnSpPr>
          <p:cNvPr id="88" name="直接连接符​​ 14"/>
          <p:cNvCxnSpPr/>
          <p:nvPr/>
        </p:nvCxnSpPr>
        <p:spPr>
          <a:xfrm>
            <a:off x="1619672" y="555526"/>
            <a:ext cx="6120680"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2" name="组合 3"/>
          <p:cNvGrpSpPr/>
          <p:nvPr/>
        </p:nvGrpSpPr>
        <p:grpSpPr>
          <a:xfrm>
            <a:off x="75094" y="1402231"/>
            <a:ext cx="2011893" cy="2011893"/>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mj-ea"/>
                <a:ea typeface="+mj-ea"/>
              </a:endParaRPr>
            </a:p>
          </p:txBody>
        </p:sp>
        <p:sp>
          <p:nvSpPr>
            <p:cNvPr id="6" name="椭圆 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mj-ea"/>
                <a:ea typeface="+mj-ea"/>
              </a:endParaRPr>
            </a:p>
          </p:txBody>
        </p:sp>
      </p:grpSp>
      <p:sp>
        <p:nvSpPr>
          <p:cNvPr id="7" name="TextBox 11"/>
          <p:cNvSpPr txBox="1"/>
          <p:nvPr/>
        </p:nvSpPr>
        <p:spPr>
          <a:xfrm>
            <a:off x="3779912" y="843558"/>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a:t>
            </a:r>
            <a:r>
              <a:rPr lang="zh-CN" altLang="en-US" sz="2800" b="1" dirty="0" smtClean="0">
                <a:solidFill>
                  <a:schemeClr val="tx1"/>
                </a:solidFill>
                <a:latin typeface="Times New Roman" pitchFamily="18" charset="0"/>
              </a:rPr>
              <a:t>学理念</a:t>
            </a:r>
            <a:r>
              <a:rPr lang="zh-CN" altLang="zh-CN" sz="2800" b="1" dirty="0" smtClean="0">
                <a:solidFill>
                  <a:schemeClr val="tx1"/>
                </a:solidFill>
                <a:latin typeface="Times New Roman" pitchFamily="18" charset="0"/>
              </a:rPr>
              <a:t>的定位：</a:t>
            </a:r>
            <a:r>
              <a:rPr lang="zh-CN" altLang="zh-CN" sz="2800" b="1" dirty="0" smtClean="0">
                <a:solidFill>
                  <a:srgbClr val="C00000"/>
                </a:solidFill>
                <a:latin typeface="Times New Roman" pitchFamily="18" charset="0"/>
              </a:rPr>
              <a:t>育人与传承</a:t>
            </a:r>
            <a:endParaRPr lang="en-US" altLang="zh-CN" sz="2800" b="1" dirty="0">
              <a:solidFill>
                <a:srgbClr val="C00000"/>
              </a:solidFill>
              <a:latin typeface="+mj-ea"/>
              <a:ea typeface="+mj-ea"/>
            </a:endParaRPr>
          </a:p>
        </p:txBody>
      </p:sp>
      <p:cxnSp>
        <p:nvCxnSpPr>
          <p:cNvPr id="8" name="直接连接符 7"/>
          <p:cNvCxnSpPr/>
          <p:nvPr/>
        </p:nvCxnSpPr>
        <p:spPr>
          <a:xfrm>
            <a:off x="2773664" y="1057232"/>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9" name="TextBox 14"/>
          <p:cNvSpPr txBox="1"/>
          <p:nvPr/>
        </p:nvSpPr>
        <p:spPr>
          <a:xfrm>
            <a:off x="3779912" y="1348775"/>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教学目标的定位：</a:t>
            </a:r>
            <a:r>
              <a:rPr lang="zh-CN" altLang="zh-CN" sz="2800" b="1" dirty="0" smtClean="0">
                <a:solidFill>
                  <a:srgbClr val="C00000"/>
                </a:solidFill>
                <a:latin typeface="Times New Roman" pitchFamily="18" charset="0"/>
              </a:rPr>
              <a:t>素养为中心</a:t>
            </a:r>
            <a:endParaRPr lang="en-US" altLang="zh-CN" sz="2800" b="1" dirty="0">
              <a:solidFill>
                <a:srgbClr val="C00000"/>
              </a:solidFill>
              <a:latin typeface="+mj-ea"/>
              <a:ea typeface="+mj-ea"/>
            </a:endParaRPr>
          </a:p>
        </p:txBody>
      </p:sp>
      <p:cxnSp>
        <p:nvCxnSpPr>
          <p:cNvPr id="10" name="直接连接符 9"/>
          <p:cNvCxnSpPr/>
          <p:nvPr/>
        </p:nvCxnSpPr>
        <p:spPr>
          <a:xfrm>
            <a:off x="2773664" y="156325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1" name="TextBox 17"/>
          <p:cNvSpPr txBox="1"/>
          <p:nvPr/>
        </p:nvSpPr>
        <p:spPr>
          <a:xfrm>
            <a:off x="3779912" y="1851670"/>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mj-ea"/>
                <a:ea typeface="+mj-ea"/>
              </a:rPr>
              <a:t>教学内容的定位：</a:t>
            </a:r>
            <a:r>
              <a:rPr lang="zh-CN" altLang="zh-CN" sz="2800" b="1" dirty="0" smtClean="0">
                <a:solidFill>
                  <a:srgbClr val="C00000"/>
                </a:solidFill>
                <a:latin typeface="Times New Roman" pitchFamily="18" charset="0"/>
              </a:rPr>
              <a:t>情境</a:t>
            </a:r>
            <a:r>
              <a:rPr lang="zh-CN" altLang="en-US" sz="2800" b="1" dirty="0" smtClean="0">
                <a:solidFill>
                  <a:srgbClr val="C00000"/>
                </a:solidFill>
                <a:latin typeface="Times New Roman" pitchFamily="18" charset="0"/>
              </a:rPr>
              <a:t>中渗透</a:t>
            </a:r>
            <a:endParaRPr lang="en-US" altLang="zh-CN" sz="2800" b="1" dirty="0">
              <a:solidFill>
                <a:srgbClr val="C00000"/>
              </a:solidFill>
              <a:latin typeface="+mj-ea"/>
              <a:ea typeface="+mj-ea"/>
            </a:endParaRPr>
          </a:p>
        </p:txBody>
      </p:sp>
      <p:cxnSp>
        <p:nvCxnSpPr>
          <p:cNvPr id="12" name="直接连接符 11"/>
          <p:cNvCxnSpPr/>
          <p:nvPr/>
        </p:nvCxnSpPr>
        <p:spPr>
          <a:xfrm>
            <a:off x="2773664" y="2067307"/>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3" name="TextBox 20"/>
          <p:cNvSpPr txBox="1"/>
          <p:nvPr/>
        </p:nvSpPr>
        <p:spPr>
          <a:xfrm>
            <a:off x="3779912" y="2355726"/>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教学过程的定位：</a:t>
            </a:r>
            <a:r>
              <a:rPr lang="zh-CN" altLang="zh-CN" sz="2800" b="1" dirty="0" smtClean="0">
                <a:solidFill>
                  <a:srgbClr val="C00000"/>
                </a:solidFill>
                <a:latin typeface="Times New Roman" pitchFamily="18" charset="0"/>
              </a:rPr>
              <a:t>活动</a:t>
            </a:r>
            <a:r>
              <a:rPr lang="zh-CN" altLang="en-US" sz="2800" b="1" dirty="0" smtClean="0">
                <a:solidFill>
                  <a:srgbClr val="C00000"/>
                </a:solidFill>
                <a:latin typeface="Times New Roman" pitchFamily="18" charset="0"/>
              </a:rPr>
              <a:t>为载体</a:t>
            </a:r>
            <a:endParaRPr lang="en-US" altLang="zh-CN" sz="2800" b="1" dirty="0">
              <a:solidFill>
                <a:srgbClr val="C00000"/>
              </a:solidFill>
              <a:latin typeface="+mj-ea"/>
              <a:ea typeface="+mj-ea"/>
            </a:endParaRPr>
          </a:p>
        </p:txBody>
      </p:sp>
      <p:cxnSp>
        <p:nvCxnSpPr>
          <p:cNvPr id="14" name="直接连接符 13"/>
          <p:cNvCxnSpPr/>
          <p:nvPr/>
        </p:nvCxnSpPr>
        <p:spPr>
          <a:xfrm>
            <a:off x="2773664" y="2571363"/>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5" name="TextBox 23"/>
          <p:cNvSpPr txBox="1"/>
          <p:nvPr/>
        </p:nvSpPr>
        <p:spPr>
          <a:xfrm>
            <a:off x="3779912" y="2859782"/>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教学方法的定位：</a:t>
            </a:r>
            <a:r>
              <a:rPr lang="zh-CN" altLang="zh-CN" sz="2800" b="1" dirty="0" smtClean="0">
                <a:solidFill>
                  <a:srgbClr val="C00000"/>
                </a:solidFill>
                <a:latin typeface="Times New Roman" pitchFamily="18" charset="0"/>
              </a:rPr>
              <a:t>问题中探究</a:t>
            </a:r>
            <a:endParaRPr lang="en-US" altLang="zh-CN" sz="2800" b="1" dirty="0">
              <a:solidFill>
                <a:srgbClr val="C00000"/>
              </a:solidFill>
              <a:latin typeface="+mj-ea"/>
              <a:ea typeface="+mj-ea"/>
            </a:endParaRPr>
          </a:p>
        </p:txBody>
      </p:sp>
      <p:cxnSp>
        <p:nvCxnSpPr>
          <p:cNvPr id="16" name="直接连接符 15"/>
          <p:cNvCxnSpPr/>
          <p:nvPr/>
        </p:nvCxnSpPr>
        <p:spPr>
          <a:xfrm>
            <a:off x="2773664" y="3075419"/>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7" name="TextBox 26"/>
          <p:cNvSpPr txBox="1"/>
          <p:nvPr/>
        </p:nvSpPr>
        <p:spPr>
          <a:xfrm>
            <a:off x="3779912" y="3364999"/>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教学资源的定位：</a:t>
            </a:r>
            <a:r>
              <a:rPr lang="zh-CN" altLang="zh-CN" sz="2800" b="1" dirty="0" smtClean="0">
                <a:solidFill>
                  <a:srgbClr val="C00000"/>
                </a:solidFill>
                <a:latin typeface="Times New Roman" pitchFamily="18" charset="0"/>
              </a:rPr>
              <a:t>动态中</a:t>
            </a:r>
            <a:r>
              <a:rPr lang="zh-CN" altLang="en-US" sz="2800" b="1" dirty="0" smtClean="0">
                <a:solidFill>
                  <a:srgbClr val="C00000"/>
                </a:solidFill>
                <a:latin typeface="Times New Roman" pitchFamily="18" charset="0"/>
              </a:rPr>
              <a:t>整合</a:t>
            </a:r>
            <a:endParaRPr lang="en-US" altLang="zh-CN" sz="2800" b="1" dirty="0">
              <a:solidFill>
                <a:srgbClr val="C00000"/>
              </a:solidFill>
              <a:latin typeface="+mj-ea"/>
              <a:ea typeface="+mj-ea"/>
            </a:endParaRPr>
          </a:p>
        </p:txBody>
      </p:sp>
      <p:cxnSp>
        <p:nvCxnSpPr>
          <p:cNvPr id="18" name="直接连接符 17"/>
          <p:cNvCxnSpPr/>
          <p:nvPr/>
        </p:nvCxnSpPr>
        <p:spPr>
          <a:xfrm>
            <a:off x="2773664" y="3579475"/>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2562084" y="919842"/>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1</a:t>
            </a:r>
            <a:endParaRPr lang="zh-CN" altLang="en-US" dirty="0">
              <a:solidFill>
                <a:prstClr val="white"/>
              </a:solidFill>
              <a:latin typeface="+mj-ea"/>
              <a:ea typeface="+mj-ea"/>
            </a:endParaRPr>
          </a:p>
        </p:txBody>
      </p:sp>
      <p:sp>
        <p:nvSpPr>
          <p:cNvPr id="20" name="椭圆 19"/>
          <p:cNvSpPr/>
          <p:nvPr/>
        </p:nvSpPr>
        <p:spPr>
          <a:xfrm>
            <a:off x="2560988" y="1421930"/>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2</a:t>
            </a:r>
            <a:endParaRPr lang="zh-CN" altLang="en-US" dirty="0">
              <a:solidFill>
                <a:prstClr val="white"/>
              </a:solidFill>
              <a:latin typeface="+mj-ea"/>
              <a:ea typeface="+mj-ea"/>
            </a:endParaRPr>
          </a:p>
        </p:txBody>
      </p:sp>
      <p:sp>
        <p:nvSpPr>
          <p:cNvPr id="21" name="椭圆 20"/>
          <p:cNvSpPr/>
          <p:nvPr/>
        </p:nvSpPr>
        <p:spPr>
          <a:xfrm>
            <a:off x="2560799" y="1931885"/>
            <a:ext cx="274777" cy="274777"/>
          </a:xfrm>
          <a:prstGeom prst="ellipse">
            <a:avLst/>
          </a:prstGeom>
          <a:solidFill>
            <a:schemeClr val="accent3"/>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3</a:t>
            </a:r>
            <a:endParaRPr lang="zh-CN" altLang="en-US" dirty="0">
              <a:solidFill>
                <a:prstClr val="white"/>
              </a:solidFill>
              <a:latin typeface="+mj-ea"/>
              <a:ea typeface="+mj-ea"/>
            </a:endParaRPr>
          </a:p>
        </p:txBody>
      </p:sp>
      <p:sp>
        <p:nvSpPr>
          <p:cNvPr id="22" name="椭圆 21"/>
          <p:cNvSpPr/>
          <p:nvPr/>
        </p:nvSpPr>
        <p:spPr>
          <a:xfrm>
            <a:off x="2559703" y="2433973"/>
            <a:ext cx="274777" cy="274777"/>
          </a:xfrm>
          <a:prstGeom prst="ellipse">
            <a:avLst/>
          </a:prstGeom>
          <a:solidFill>
            <a:schemeClr val="accent4"/>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4</a:t>
            </a:r>
            <a:endParaRPr lang="zh-CN" altLang="en-US" dirty="0">
              <a:solidFill>
                <a:prstClr val="white"/>
              </a:solidFill>
              <a:latin typeface="+mj-ea"/>
              <a:ea typeface="+mj-ea"/>
            </a:endParaRPr>
          </a:p>
        </p:txBody>
      </p:sp>
      <p:sp>
        <p:nvSpPr>
          <p:cNvPr id="23" name="椭圆 22"/>
          <p:cNvSpPr/>
          <p:nvPr/>
        </p:nvSpPr>
        <p:spPr>
          <a:xfrm>
            <a:off x="2562129" y="2936231"/>
            <a:ext cx="274777" cy="274777"/>
          </a:xfrm>
          <a:prstGeom prst="ellipse">
            <a:avLst/>
          </a:prstGeom>
          <a:solidFill>
            <a:schemeClr val="accent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5</a:t>
            </a:r>
            <a:endParaRPr lang="zh-CN" altLang="en-US" dirty="0">
              <a:solidFill>
                <a:prstClr val="white"/>
              </a:solidFill>
              <a:latin typeface="+mj-ea"/>
              <a:ea typeface="+mj-ea"/>
            </a:endParaRPr>
          </a:p>
        </p:txBody>
      </p:sp>
      <p:sp>
        <p:nvSpPr>
          <p:cNvPr id="24" name="椭圆 23"/>
          <p:cNvSpPr/>
          <p:nvPr/>
        </p:nvSpPr>
        <p:spPr>
          <a:xfrm>
            <a:off x="2561033" y="3438319"/>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mj-ea"/>
                <a:ea typeface="+mj-ea"/>
              </a:rPr>
              <a:t>6</a:t>
            </a:r>
            <a:endParaRPr lang="zh-CN" altLang="en-US" dirty="0">
              <a:solidFill>
                <a:prstClr val="white"/>
              </a:solidFill>
              <a:latin typeface="+mj-ea"/>
              <a:ea typeface="+mj-ea"/>
            </a:endParaRPr>
          </a:p>
        </p:txBody>
      </p:sp>
      <p:sp>
        <p:nvSpPr>
          <p:cNvPr id="25" name="TextBox 41"/>
          <p:cNvSpPr txBox="1"/>
          <p:nvPr/>
        </p:nvSpPr>
        <p:spPr>
          <a:xfrm>
            <a:off x="0" y="2139702"/>
            <a:ext cx="1979712" cy="49244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gn="ctr">
              <a:lnSpc>
                <a:spcPct val="100000"/>
              </a:lnSpc>
            </a:pPr>
            <a:r>
              <a:rPr lang="zh-CN" altLang="en-US" sz="3200" b="1" dirty="0" smtClean="0">
                <a:solidFill>
                  <a:srgbClr val="080808"/>
                </a:solidFill>
                <a:latin typeface="+mj-ea"/>
                <a:ea typeface="+mj-ea"/>
              </a:rPr>
              <a:t>八个定位</a:t>
            </a:r>
            <a:endParaRPr lang="en-US" altLang="zh-CN" sz="3200" b="1" dirty="0">
              <a:solidFill>
                <a:srgbClr val="080808"/>
              </a:solidFill>
              <a:latin typeface="+mj-ea"/>
              <a:ea typeface="+mj-ea"/>
            </a:endParaRPr>
          </a:p>
        </p:txBody>
      </p:sp>
      <p:sp>
        <p:nvSpPr>
          <p:cNvPr id="34" name="TextBox 26"/>
          <p:cNvSpPr txBox="1"/>
          <p:nvPr/>
        </p:nvSpPr>
        <p:spPr>
          <a:xfrm>
            <a:off x="3774655" y="3869055"/>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a:lnSpc>
                <a:spcPct val="100000"/>
              </a:lnSpc>
            </a:pPr>
            <a:r>
              <a:rPr lang="zh-CN" altLang="zh-CN" sz="2800" b="1" dirty="0" smtClean="0">
                <a:solidFill>
                  <a:schemeClr val="tx1"/>
                </a:solidFill>
                <a:latin typeface="Times New Roman" pitchFamily="18" charset="0"/>
              </a:rPr>
              <a:t>教学评价的定位：</a:t>
            </a:r>
            <a:r>
              <a:rPr lang="zh-CN" altLang="zh-CN" sz="2800" b="1" dirty="0" smtClean="0">
                <a:solidFill>
                  <a:srgbClr val="C00000"/>
                </a:solidFill>
                <a:latin typeface="Times New Roman" pitchFamily="18" charset="0"/>
              </a:rPr>
              <a:t>激励中多元</a:t>
            </a:r>
            <a:endParaRPr lang="en-US" altLang="zh-CN" sz="2800" b="1" dirty="0">
              <a:solidFill>
                <a:srgbClr val="C00000"/>
              </a:solidFill>
              <a:latin typeface="+mj-ea"/>
              <a:ea typeface="+mj-ea"/>
            </a:endParaRPr>
          </a:p>
        </p:txBody>
      </p:sp>
      <p:cxnSp>
        <p:nvCxnSpPr>
          <p:cNvPr id="35" name="直接连接符 34"/>
          <p:cNvCxnSpPr/>
          <p:nvPr/>
        </p:nvCxnSpPr>
        <p:spPr>
          <a:xfrm>
            <a:off x="2768407" y="4083531"/>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6" name="椭圆 35"/>
          <p:cNvSpPr/>
          <p:nvPr/>
        </p:nvSpPr>
        <p:spPr>
          <a:xfrm>
            <a:off x="2555776" y="3942375"/>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7</a:t>
            </a:r>
            <a:endParaRPr lang="zh-CN" altLang="en-US" dirty="0">
              <a:solidFill>
                <a:prstClr val="white"/>
              </a:solidFill>
              <a:latin typeface="+mj-ea"/>
              <a:ea typeface="+mj-ea"/>
            </a:endParaRPr>
          </a:p>
        </p:txBody>
      </p:sp>
      <p:sp>
        <p:nvSpPr>
          <p:cNvPr id="37" name="TextBox 26"/>
          <p:cNvSpPr txBox="1"/>
          <p:nvPr/>
        </p:nvSpPr>
        <p:spPr>
          <a:xfrm>
            <a:off x="3528392" y="4371950"/>
            <a:ext cx="5364088" cy="430887"/>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indent="266700" algn="l">
              <a:lnSpc>
                <a:spcPct val="100000"/>
              </a:lnSpc>
            </a:pPr>
            <a:r>
              <a:rPr lang="zh-CN" altLang="zh-CN" sz="2800" b="1" dirty="0" smtClean="0">
                <a:solidFill>
                  <a:schemeClr val="tx1"/>
                </a:solidFill>
                <a:latin typeface="Times New Roman" pitchFamily="18" charset="0"/>
              </a:rPr>
              <a:t>教学文化的定位：</a:t>
            </a:r>
            <a:r>
              <a:rPr lang="zh-CN" altLang="en-US" sz="2800" b="1" dirty="0" smtClean="0">
                <a:solidFill>
                  <a:srgbClr val="C00000"/>
                </a:solidFill>
                <a:latin typeface="Times New Roman" pitchFamily="18" charset="0"/>
              </a:rPr>
              <a:t>和谐亦有度</a:t>
            </a:r>
            <a:endParaRPr lang="zh-CN" altLang="zh-CN" sz="2800" b="1" dirty="0">
              <a:solidFill>
                <a:srgbClr val="C00000"/>
              </a:solidFill>
              <a:latin typeface="Times New Roman" pitchFamily="18" charset="0"/>
            </a:endParaRPr>
          </a:p>
        </p:txBody>
      </p:sp>
      <p:cxnSp>
        <p:nvCxnSpPr>
          <p:cNvPr id="38" name="直接连接符 37"/>
          <p:cNvCxnSpPr/>
          <p:nvPr/>
        </p:nvCxnSpPr>
        <p:spPr>
          <a:xfrm>
            <a:off x="2771800" y="4587587"/>
            <a:ext cx="792088" cy="0"/>
          </a:xfrm>
          <a:prstGeom prst="line">
            <a:avLst/>
          </a:prstGeom>
          <a:ln w="6350">
            <a:solidFill>
              <a:schemeClr val="tx1"/>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2559169" y="4446431"/>
            <a:ext cx="274777" cy="274777"/>
          </a:xfrm>
          <a:prstGeom prst="ellipse">
            <a:avLst/>
          </a:prstGeom>
          <a:solidFill>
            <a:schemeClr val="accent2"/>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prstClr val="white"/>
                </a:solidFill>
                <a:latin typeface="+mj-ea"/>
                <a:ea typeface="+mj-ea"/>
              </a:rPr>
              <a:t>8</a:t>
            </a:r>
            <a:endParaRPr lang="zh-CN" altLang="en-US" dirty="0">
              <a:solidFill>
                <a:prstClr val="white"/>
              </a:solidFill>
              <a:latin typeface="+mj-ea"/>
              <a:ea typeface="+mj-ea"/>
            </a:endParaRPr>
          </a:p>
        </p:txBody>
      </p:sp>
    </p:spTree>
    <p:extLst>
      <p:ext uri="{BB962C8B-B14F-4D97-AF65-F5344CB8AC3E}">
        <p14:creationId xmlns="" xmlns:p14="http://schemas.microsoft.com/office/powerpoint/2010/main" val="3139449073"/>
      </p:ext>
    </p:extLst>
  </p:cSld>
  <p:clrMapOvr>
    <a:masterClrMapping/>
  </p:clrMapOvr>
  <p:transition spd="slow" advClick="0">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ppt_x</p:attrName>
                                        </p:attrNameLst>
                                      </p:cBhvr>
                                      <p:tavLst>
                                        <p:tav tm="0">
                                          <p:val>
                                            <p:strVal val="#ppt_x"/>
                                          </p:val>
                                        </p:tav>
                                        <p:tav tm="100000">
                                          <p:val>
                                            <p:strVal val="#ppt_x"/>
                                          </p:val>
                                        </p:tav>
                                      </p:tavLst>
                                    </p:anim>
                                    <p:anim calcmode="lin" valueType="num">
                                      <p:cBhvr>
                                        <p:cTn id="9" dur="15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par>
                                <p:cTn id="21" presetID="53" presetClass="entr" presetSubtype="16" fill="hold" grpId="0" nodeType="withEffect">
                                  <p:stCondLst>
                                    <p:cond delay="30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grpId="0" nodeType="withEffect">
                                  <p:stCondLst>
                                    <p:cond delay="40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grpId="0" nodeType="withEffect">
                                  <p:stCondLst>
                                    <p:cond delay="50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grpId="0" nodeType="withEffect">
                                  <p:stCondLst>
                                    <p:cond delay="60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par>
                                <p:cTn id="41" presetID="53" presetClass="entr" presetSubtype="16" fill="hold" grpId="0" nodeType="withEffect">
                                  <p:stCondLst>
                                    <p:cond delay="70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8" fill="hold" nodeType="withEffect">
                                  <p:stCondLst>
                                    <p:cond delay="8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nodeType="withEffect">
                                  <p:stCondLst>
                                    <p:cond delay="90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nodeType="withEffect">
                                  <p:stCondLst>
                                    <p:cond delay="110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22" presetClass="entr" presetSubtype="8" fill="hold" nodeType="withEffect">
                                  <p:stCondLst>
                                    <p:cond delay="1200"/>
                                  </p:stCondLst>
                                  <p:childTnLst>
                                    <p:set>
                                      <p:cBhvr>
                                        <p:cTn id="59" dur="1" fill="hold">
                                          <p:stCondLst>
                                            <p:cond delay="0"/>
                                          </p:stCondLst>
                                        </p:cTn>
                                        <p:tgtEl>
                                          <p:spTgt spid="16"/>
                                        </p:tgtEl>
                                        <p:attrNameLst>
                                          <p:attrName>style.visibility</p:attrName>
                                        </p:attrNameLst>
                                      </p:cBhvr>
                                      <p:to>
                                        <p:strVal val="visible"/>
                                      </p:to>
                                    </p:set>
                                    <p:animEffect transition="in" filter="wipe(left)">
                                      <p:cBhvr>
                                        <p:cTn id="60" dur="500"/>
                                        <p:tgtEl>
                                          <p:spTgt spid="16"/>
                                        </p:tgtEl>
                                      </p:cBhvr>
                                    </p:animEffect>
                                  </p:childTnLst>
                                </p:cTn>
                              </p:par>
                              <p:par>
                                <p:cTn id="61" presetID="22" presetClass="entr" presetSubtype="8" fill="hold" nodeType="withEffect">
                                  <p:stCondLst>
                                    <p:cond delay="130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par>
                                <p:cTn id="64" presetID="22" presetClass="entr" presetSubtype="8" fill="hold" grpId="0" nodeType="withEffect">
                                  <p:stCondLst>
                                    <p:cond delay="140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par>
                                <p:cTn id="67" presetID="22" presetClass="entr" presetSubtype="8" fill="hold" grpId="0" nodeType="withEffect">
                                  <p:stCondLst>
                                    <p:cond delay="150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grpId="0" nodeType="withEffect">
                                  <p:stCondLst>
                                    <p:cond delay="160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22" presetClass="entr" presetSubtype="8" fill="hold" grpId="0" nodeType="withEffect">
                                  <p:stCondLst>
                                    <p:cond delay="170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par>
                                <p:cTn id="76" presetID="22" presetClass="entr" presetSubtype="8" fill="hold" grpId="0" nodeType="withEffect">
                                  <p:stCondLst>
                                    <p:cond delay="180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par>
                                <p:cTn id="79" presetID="22" presetClass="entr" presetSubtype="8" fill="hold" grpId="0" nodeType="withEffect">
                                  <p:stCondLst>
                                    <p:cond delay="190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par>
                                <p:cTn id="82" presetID="53" presetClass="entr" presetSubtype="16" fill="hold" grpId="0" nodeType="withEffect">
                                  <p:stCondLst>
                                    <p:cond delay="700"/>
                                  </p:stCondLst>
                                  <p:childTnLst>
                                    <p:set>
                                      <p:cBhvr>
                                        <p:cTn id="83" dur="1" fill="hold">
                                          <p:stCondLst>
                                            <p:cond delay="0"/>
                                          </p:stCondLst>
                                        </p:cTn>
                                        <p:tgtEl>
                                          <p:spTgt spid="36"/>
                                        </p:tgtEl>
                                        <p:attrNameLst>
                                          <p:attrName>style.visibility</p:attrName>
                                        </p:attrNameLst>
                                      </p:cBhvr>
                                      <p:to>
                                        <p:strVal val="visible"/>
                                      </p:to>
                                    </p:set>
                                    <p:anim calcmode="lin" valueType="num">
                                      <p:cBhvr>
                                        <p:cTn id="84" dur="500" fill="hold"/>
                                        <p:tgtEl>
                                          <p:spTgt spid="36"/>
                                        </p:tgtEl>
                                        <p:attrNameLst>
                                          <p:attrName>ppt_w</p:attrName>
                                        </p:attrNameLst>
                                      </p:cBhvr>
                                      <p:tavLst>
                                        <p:tav tm="0">
                                          <p:val>
                                            <p:fltVal val="0"/>
                                          </p:val>
                                        </p:tav>
                                        <p:tav tm="100000">
                                          <p:val>
                                            <p:strVal val="#ppt_w"/>
                                          </p:val>
                                        </p:tav>
                                      </p:tavLst>
                                    </p:anim>
                                    <p:anim calcmode="lin" valueType="num">
                                      <p:cBhvr>
                                        <p:cTn id="85" dur="500" fill="hold"/>
                                        <p:tgtEl>
                                          <p:spTgt spid="36"/>
                                        </p:tgtEl>
                                        <p:attrNameLst>
                                          <p:attrName>ppt_h</p:attrName>
                                        </p:attrNameLst>
                                      </p:cBhvr>
                                      <p:tavLst>
                                        <p:tav tm="0">
                                          <p:val>
                                            <p:fltVal val="0"/>
                                          </p:val>
                                        </p:tav>
                                        <p:tav tm="100000">
                                          <p:val>
                                            <p:strVal val="#ppt_h"/>
                                          </p:val>
                                        </p:tav>
                                      </p:tavLst>
                                    </p:anim>
                                    <p:animEffect transition="in" filter="fade">
                                      <p:cBhvr>
                                        <p:cTn id="86" dur="500"/>
                                        <p:tgtEl>
                                          <p:spTgt spid="36"/>
                                        </p:tgtEl>
                                      </p:cBhvr>
                                    </p:animEffect>
                                  </p:childTnLst>
                                </p:cTn>
                              </p:par>
                              <p:par>
                                <p:cTn id="87" presetID="22" presetClass="entr" presetSubtype="8" fill="hold" nodeType="withEffect">
                                  <p:stCondLst>
                                    <p:cond delay="1300"/>
                                  </p:stCondLst>
                                  <p:childTnLst>
                                    <p:set>
                                      <p:cBhvr>
                                        <p:cTn id="88" dur="1" fill="hold">
                                          <p:stCondLst>
                                            <p:cond delay="0"/>
                                          </p:stCondLst>
                                        </p:cTn>
                                        <p:tgtEl>
                                          <p:spTgt spid="35"/>
                                        </p:tgtEl>
                                        <p:attrNameLst>
                                          <p:attrName>style.visibility</p:attrName>
                                        </p:attrNameLst>
                                      </p:cBhvr>
                                      <p:to>
                                        <p:strVal val="visible"/>
                                      </p:to>
                                    </p:set>
                                    <p:animEffect transition="in" filter="wipe(left)">
                                      <p:cBhvr>
                                        <p:cTn id="89" dur="500"/>
                                        <p:tgtEl>
                                          <p:spTgt spid="35"/>
                                        </p:tgtEl>
                                      </p:cBhvr>
                                    </p:animEffect>
                                  </p:childTnLst>
                                </p:cTn>
                              </p:par>
                              <p:par>
                                <p:cTn id="90" presetID="22" presetClass="entr" presetSubtype="8" fill="hold" grpId="0" nodeType="withEffect">
                                  <p:stCondLst>
                                    <p:cond delay="190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par>
                                <p:cTn id="93" presetID="53" presetClass="entr" presetSubtype="16" fill="hold" grpId="0" nodeType="withEffect">
                                  <p:stCondLst>
                                    <p:cond delay="70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par>
                                <p:cTn id="98" presetID="22" presetClass="entr" presetSubtype="8" fill="hold" nodeType="withEffect">
                                  <p:stCondLst>
                                    <p:cond delay="1300"/>
                                  </p:stCondLst>
                                  <p:childTnLst>
                                    <p:set>
                                      <p:cBhvr>
                                        <p:cTn id="99" dur="1" fill="hold">
                                          <p:stCondLst>
                                            <p:cond delay="0"/>
                                          </p:stCondLst>
                                        </p:cTn>
                                        <p:tgtEl>
                                          <p:spTgt spid="38"/>
                                        </p:tgtEl>
                                        <p:attrNameLst>
                                          <p:attrName>style.visibility</p:attrName>
                                        </p:attrNameLst>
                                      </p:cBhvr>
                                      <p:to>
                                        <p:strVal val="visible"/>
                                      </p:to>
                                    </p:set>
                                    <p:animEffect transition="in" filter="wipe(left)">
                                      <p:cBhvr>
                                        <p:cTn id="100" dur="500"/>
                                        <p:tgtEl>
                                          <p:spTgt spid="38"/>
                                        </p:tgtEl>
                                      </p:cBhvr>
                                    </p:animEffect>
                                  </p:childTnLst>
                                </p:cTn>
                              </p:par>
                              <p:par>
                                <p:cTn id="101" presetID="22" presetClass="entr" presetSubtype="8" fill="hold" grpId="0" nodeType="withEffect">
                                  <p:stCondLst>
                                    <p:cond delay="1900"/>
                                  </p:stCondLst>
                                  <p:childTnLst>
                                    <p:set>
                                      <p:cBhvr>
                                        <p:cTn id="102" dur="1" fill="hold">
                                          <p:stCondLst>
                                            <p:cond delay="0"/>
                                          </p:stCondLst>
                                        </p:cTn>
                                        <p:tgtEl>
                                          <p:spTgt spid="37"/>
                                        </p:tgtEl>
                                        <p:attrNameLst>
                                          <p:attrName>style.visibility</p:attrName>
                                        </p:attrNameLst>
                                      </p:cBhvr>
                                      <p:to>
                                        <p:strVal val="visible"/>
                                      </p:to>
                                    </p:set>
                                    <p:animEffect transition="in" filter="wipe(left)">
                                      <p:cBhvr>
                                        <p:cTn id="10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animBg="1"/>
      <p:bldP spid="20" grpId="0" animBg="1"/>
      <p:bldP spid="21" grpId="0" animBg="1"/>
      <p:bldP spid="22" grpId="0" animBg="1"/>
      <p:bldP spid="23" grpId="0" animBg="1"/>
      <p:bldP spid="24" grpId="0" animBg="1"/>
      <p:bldP spid="25" grpId="0"/>
      <p:bldP spid="34" grpId="0"/>
      <p:bldP spid="36" grpId="0" animBg="1"/>
      <p:bldP spid="37" grpId="0"/>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1491630"/>
            <a:ext cx="9144000" cy="3263504"/>
          </a:xfrm>
        </p:spPr>
        <p:txBody>
          <a:bodyPr/>
          <a:lstStyle/>
          <a:p>
            <a:pPr algn="ctr">
              <a:buNone/>
            </a:pPr>
            <a:r>
              <a:rPr lang="zh-CN" altLang="en-US" sz="5400" dirty="0" smtClean="0">
                <a:solidFill>
                  <a:srgbClr val="FF0000"/>
                </a:solidFill>
              </a:rPr>
              <a:t>再举一个例子</a:t>
            </a:r>
            <a:endParaRPr lang="zh-CN" altLang="en-US" sz="5400" dirty="0">
              <a:solidFill>
                <a:srgbClr val="FF0000"/>
              </a:solidFill>
            </a:endParaRPr>
          </a:p>
        </p:txBody>
      </p:sp>
    </p:spTree>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2.so.qhimgs1.com/t010a03f34ce6c8112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8" name="图片 7" descr="1964.jpg"/>
          <p:cNvPicPr>
            <a:picLocks noChangeAspect="1"/>
          </p:cNvPicPr>
          <p:nvPr/>
        </p:nvPicPr>
        <p:blipFill>
          <a:blip r:embed="rId4" cstate="print"/>
          <a:srcRect/>
          <a:stretch>
            <a:fillRect/>
          </a:stretch>
        </p:blipFill>
        <p:spPr bwMode="auto">
          <a:xfrm>
            <a:off x="1938394" y="684610"/>
            <a:ext cx="5185171" cy="3756422"/>
          </a:xfrm>
          <a:prstGeom prst="rect">
            <a:avLst/>
          </a:prstGeom>
          <a:noFill/>
          <a:ln w="9525">
            <a:noFill/>
            <a:miter lim="800000"/>
            <a:headEnd/>
            <a:tailEnd/>
          </a:ln>
        </p:spPr>
      </p:pic>
      <p:pic>
        <p:nvPicPr>
          <p:cNvPr id="9" name="夜的钢琴曲（石进）.mp3">
            <a:hlinkClick r:id="" action="ppaction://media"/>
          </p:cNvPr>
          <p:cNvPicPr>
            <a:picLocks noRot="1" noChangeAspect="1"/>
          </p:cNvPicPr>
          <p:nvPr>
            <a:audioFile r:link="rId1"/>
          </p:nvPr>
        </p:nvPicPr>
        <p:blipFill>
          <a:blip r:embed="rId5" cstate="print"/>
          <a:srcRect/>
          <a:stretch>
            <a:fillRect/>
          </a:stretch>
        </p:blipFill>
        <p:spPr bwMode="auto">
          <a:xfrm>
            <a:off x="7490278" y="4356497"/>
            <a:ext cx="361950" cy="361950"/>
          </a:xfrm>
          <a:prstGeom prst="rect">
            <a:avLst/>
          </a:prstGeom>
          <a:noFill/>
          <a:ln w="9525">
            <a:noFill/>
            <a:miter lim="800000"/>
            <a:headEnd/>
            <a:tailEnd/>
          </a:ln>
        </p:spPr>
      </p:pic>
      <p:pic>
        <p:nvPicPr>
          <p:cNvPr id="10" name="图片 9" descr="H86`EEI}1A]{2(EJ([3F@V1.png"/>
          <p:cNvPicPr>
            <a:picLocks noChangeAspect="1"/>
          </p:cNvPicPr>
          <p:nvPr/>
        </p:nvPicPr>
        <p:blipFill>
          <a:blip r:embed="rId6" cstate="print"/>
          <a:srcRect/>
          <a:stretch>
            <a:fillRect/>
          </a:stretch>
        </p:blipFill>
        <p:spPr bwMode="auto">
          <a:xfrm>
            <a:off x="1938394" y="684611"/>
            <a:ext cx="5185171" cy="3726656"/>
          </a:xfrm>
          <a:prstGeom prst="rect">
            <a:avLst/>
          </a:prstGeom>
          <a:noFill/>
          <a:ln w="9525">
            <a:noFill/>
            <a:miter lim="800000"/>
            <a:headEnd/>
            <a:tailEnd/>
          </a:ln>
        </p:spPr>
      </p:pic>
      <p:pic>
        <p:nvPicPr>
          <p:cNvPr id="11" name="图片 10" descr="79级.jpg"/>
          <p:cNvPicPr>
            <a:picLocks noChangeAspect="1"/>
          </p:cNvPicPr>
          <p:nvPr/>
        </p:nvPicPr>
        <p:blipFill>
          <a:blip r:embed="rId7" cstate="print"/>
          <a:srcRect/>
          <a:stretch>
            <a:fillRect/>
          </a:stretch>
        </p:blipFill>
        <p:spPr bwMode="auto">
          <a:xfrm>
            <a:off x="1938394" y="684610"/>
            <a:ext cx="5185171" cy="3780234"/>
          </a:xfrm>
          <a:prstGeom prst="rect">
            <a:avLst/>
          </a:prstGeom>
          <a:noFill/>
          <a:ln w="9525">
            <a:noFill/>
            <a:miter lim="800000"/>
            <a:headEnd/>
            <a:tailEnd/>
          </a:ln>
        </p:spPr>
      </p:pic>
      <p:pic>
        <p:nvPicPr>
          <p:cNvPr id="12" name="图片 11" descr="80级.jpg"/>
          <p:cNvPicPr>
            <a:picLocks noChangeAspect="1"/>
          </p:cNvPicPr>
          <p:nvPr/>
        </p:nvPicPr>
        <p:blipFill>
          <a:blip r:embed="rId8" cstate="print"/>
          <a:srcRect/>
          <a:stretch>
            <a:fillRect/>
          </a:stretch>
        </p:blipFill>
        <p:spPr bwMode="auto">
          <a:xfrm>
            <a:off x="1938394" y="684610"/>
            <a:ext cx="5185171" cy="3780234"/>
          </a:xfrm>
          <a:prstGeom prst="rect">
            <a:avLst/>
          </a:prstGeom>
          <a:noFill/>
          <a:ln w="9525">
            <a:noFill/>
            <a:miter lim="800000"/>
            <a:headEnd/>
            <a:tailEnd/>
          </a:ln>
        </p:spPr>
      </p:pic>
      <p:pic>
        <p:nvPicPr>
          <p:cNvPr id="13" name="图片 12" descr="83级.jpg"/>
          <p:cNvPicPr>
            <a:picLocks noChangeAspect="1"/>
          </p:cNvPicPr>
          <p:nvPr/>
        </p:nvPicPr>
        <p:blipFill>
          <a:blip r:embed="rId9" cstate="print"/>
          <a:srcRect/>
          <a:stretch>
            <a:fillRect/>
          </a:stretch>
        </p:blipFill>
        <p:spPr bwMode="auto">
          <a:xfrm>
            <a:off x="1884816" y="684611"/>
            <a:ext cx="5185172" cy="3835003"/>
          </a:xfrm>
          <a:prstGeom prst="rect">
            <a:avLst/>
          </a:prstGeom>
          <a:noFill/>
          <a:ln w="9525">
            <a:noFill/>
            <a:miter lim="800000"/>
            <a:headEnd/>
            <a:tailEnd/>
          </a:ln>
        </p:spPr>
      </p:pic>
      <p:pic>
        <p:nvPicPr>
          <p:cNvPr id="14" name="图片 13" descr="未标题-16 副本 2.jpg"/>
          <p:cNvPicPr>
            <a:picLocks noChangeAspect="1"/>
          </p:cNvPicPr>
          <p:nvPr/>
        </p:nvPicPr>
        <p:blipFill>
          <a:blip r:embed="rId10" cstate="print"/>
          <a:srcRect/>
          <a:stretch>
            <a:fillRect/>
          </a:stretch>
        </p:blipFill>
        <p:spPr bwMode="auto">
          <a:xfrm>
            <a:off x="1884816" y="684610"/>
            <a:ext cx="5185172" cy="3780234"/>
          </a:xfrm>
          <a:prstGeom prst="rect">
            <a:avLst/>
          </a:prstGeom>
          <a:noFill/>
          <a:ln w="9525">
            <a:noFill/>
            <a:miter lim="800000"/>
            <a:headEnd/>
            <a:tailEnd/>
          </a:ln>
        </p:spPr>
      </p:pic>
      <p:pic>
        <p:nvPicPr>
          <p:cNvPr id="15" name="图片 14" descr="未标题-30.jpg"/>
          <p:cNvPicPr>
            <a:picLocks noChangeAspect="1"/>
          </p:cNvPicPr>
          <p:nvPr/>
        </p:nvPicPr>
        <p:blipFill>
          <a:blip r:embed="rId11" cstate="print"/>
          <a:srcRect/>
          <a:stretch>
            <a:fillRect/>
          </a:stretch>
        </p:blipFill>
        <p:spPr bwMode="auto">
          <a:xfrm>
            <a:off x="1884816" y="684611"/>
            <a:ext cx="5238750" cy="3835003"/>
          </a:xfrm>
          <a:prstGeom prst="rect">
            <a:avLst/>
          </a:prstGeom>
          <a:noFill/>
          <a:ln w="9525">
            <a:noFill/>
            <a:miter lim="800000"/>
            <a:headEnd/>
            <a:tailEnd/>
          </a:ln>
        </p:spPr>
      </p:pic>
      <p:pic>
        <p:nvPicPr>
          <p:cNvPr id="16" name="图片 15" descr="誓师大会.jpg"/>
          <p:cNvPicPr>
            <a:picLocks noChangeAspect="1"/>
          </p:cNvPicPr>
          <p:nvPr/>
        </p:nvPicPr>
        <p:blipFill>
          <a:blip r:embed="rId12" cstate="print"/>
          <a:srcRect/>
          <a:stretch>
            <a:fillRect/>
          </a:stretch>
        </p:blipFill>
        <p:spPr bwMode="auto">
          <a:xfrm>
            <a:off x="1884815" y="738189"/>
            <a:ext cx="5293519" cy="3888581"/>
          </a:xfrm>
          <a:prstGeom prst="rect">
            <a:avLst/>
          </a:prstGeom>
          <a:noFill/>
          <a:ln w="9525">
            <a:noFill/>
            <a:miter lim="800000"/>
            <a:headEnd/>
            <a:tailEnd/>
          </a:ln>
        </p:spPr>
      </p:pic>
      <p:pic>
        <p:nvPicPr>
          <p:cNvPr id="17" name="图片 16" descr="2013101540232905.jpg"/>
          <p:cNvPicPr>
            <a:picLocks noChangeAspect="1"/>
          </p:cNvPicPr>
          <p:nvPr/>
        </p:nvPicPr>
        <p:blipFill>
          <a:blip r:embed="rId13" cstate="print"/>
          <a:srcRect/>
          <a:stretch>
            <a:fillRect/>
          </a:stretch>
        </p:blipFill>
        <p:spPr bwMode="auto">
          <a:xfrm>
            <a:off x="1884946" y="684684"/>
            <a:ext cx="5293519" cy="3942159"/>
          </a:xfrm>
          <a:prstGeom prst="rect">
            <a:avLst/>
          </a:prstGeom>
          <a:noFill/>
          <a:ln w="9525">
            <a:noFill/>
            <a:miter lim="800000"/>
            <a:headEnd/>
            <a:tailEnd/>
          </a:ln>
        </p:spPr>
      </p:pic>
      <p:pic>
        <p:nvPicPr>
          <p:cNvPr id="18" name="Picture 13" descr="C:\Users\Administrator\AppData\Roaming\Tencent\Users\304303503\QQ\WinTemp\RichOle\X(R)RX1YI4U9${QO60U07[9.png"/>
          <p:cNvPicPr>
            <a:picLocks noChangeAspect="1" noChangeArrowheads="1"/>
          </p:cNvPicPr>
          <p:nvPr/>
        </p:nvPicPr>
        <p:blipFill>
          <a:blip r:embed="rId14" cstate="print"/>
          <a:stretch>
            <a:fillRect/>
          </a:stretch>
        </p:blipFill>
        <p:spPr bwMode="auto">
          <a:xfrm>
            <a:off x="1884946" y="697230"/>
            <a:ext cx="5292588" cy="3920490"/>
          </a:xfrm>
          <a:prstGeom prst="rect">
            <a:avLst/>
          </a:prstGeom>
          <a:noFill/>
        </p:spPr>
      </p:pic>
      <p:pic>
        <p:nvPicPr>
          <p:cNvPr id="19" name="Picture 14" descr="C:\Users\Administrator\AppData\Roaming\Tencent\Users\304303503\QQ\WinTemp\RichOle\R`SZ85R$F%N7G}(}63B[2VR.png"/>
          <p:cNvPicPr>
            <a:picLocks noChangeAspect="1" noChangeArrowheads="1"/>
          </p:cNvPicPr>
          <p:nvPr/>
        </p:nvPicPr>
        <p:blipFill>
          <a:blip r:embed="rId15" cstate="print"/>
          <a:srcRect/>
          <a:stretch>
            <a:fillRect/>
          </a:stretch>
        </p:blipFill>
        <p:spPr bwMode="auto">
          <a:xfrm>
            <a:off x="1884946" y="684684"/>
            <a:ext cx="5292588" cy="3888432"/>
          </a:xfrm>
          <a:prstGeom prst="rect">
            <a:avLst/>
          </a:prstGeom>
          <a:noFill/>
        </p:spPr>
      </p:pic>
      <p:pic>
        <p:nvPicPr>
          <p:cNvPr id="20" name="图片 19" descr="2014101060362501.jpg"/>
          <p:cNvPicPr>
            <a:picLocks noChangeAspect="1"/>
          </p:cNvPicPr>
          <p:nvPr/>
        </p:nvPicPr>
        <p:blipFill>
          <a:blip r:embed="rId16" cstate="print"/>
          <a:srcRect/>
          <a:stretch>
            <a:fillRect/>
          </a:stretch>
        </p:blipFill>
        <p:spPr bwMode="auto">
          <a:xfrm>
            <a:off x="1884946" y="630678"/>
            <a:ext cx="5293519" cy="3942160"/>
          </a:xfrm>
          <a:prstGeom prst="rect">
            <a:avLst/>
          </a:prstGeom>
          <a:noFill/>
          <a:ln w="9525">
            <a:noFill/>
            <a:miter lim="800000"/>
            <a:headEnd/>
            <a:tailEnd/>
          </a:ln>
        </p:spPr>
      </p:pic>
      <p:pic>
        <p:nvPicPr>
          <p:cNvPr id="21" name="图片 20" descr="2017022441771001.JPG"/>
          <p:cNvPicPr>
            <a:picLocks noChangeAspect="1"/>
          </p:cNvPicPr>
          <p:nvPr/>
        </p:nvPicPr>
        <p:blipFill>
          <a:blip r:embed="rId17" cstate="print"/>
          <a:srcRect/>
          <a:stretch>
            <a:fillRect/>
          </a:stretch>
        </p:blipFill>
        <p:spPr bwMode="auto">
          <a:xfrm>
            <a:off x="1884946" y="684684"/>
            <a:ext cx="5293519" cy="3942438"/>
          </a:xfrm>
          <a:prstGeom prst="rect">
            <a:avLst/>
          </a:prstGeom>
          <a:noFill/>
          <a:ln w="9525">
            <a:noFill/>
            <a:miter lim="800000"/>
            <a:headEnd/>
            <a:tailEnd/>
          </a:ln>
        </p:spPr>
      </p:pic>
      <p:pic>
        <p:nvPicPr>
          <p:cNvPr id="22" name="Picture 2" descr="D:\照片\运动会\DSC01808.JPG"/>
          <p:cNvPicPr>
            <a:picLocks noChangeAspect="1" noChangeArrowheads="1"/>
          </p:cNvPicPr>
          <p:nvPr/>
        </p:nvPicPr>
        <p:blipFill>
          <a:blip r:embed="rId18" cstate="print"/>
          <a:srcRect/>
          <a:stretch>
            <a:fillRect/>
          </a:stretch>
        </p:blipFill>
        <p:spPr bwMode="auto">
          <a:xfrm>
            <a:off x="1884946" y="684684"/>
            <a:ext cx="5292587" cy="3942438"/>
          </a:xfrm>
          <a:prstGeom prst="rect">
            <a:avLst/>
          </a:prstGeom>
          <a:noFill/>
          <a:ln w="9525">
            <a:noFill/>
            <a:miter lim="800000"/>
            <a:headEnd/>
            <a:tailEnd/>
          </a:ln>
        </p:spPr>
      </p:pic>
      <p:pic>
        <p:nvPicPr>
          <p:cNvPr id="23" name="图片 22" descr="2017052664377017.jpg"/>
          <p:cNvPicPr>
            <a:picLocks noChangeAspect="1"/>
          </p:cNvPicPr>
          <p:nvPr/>
        </p:nvPicPr>
        <p:blipFill>
          <a:blip r:embed="rId19" cstate="print"/>
          <a:srcRect/>
          <a:stretch>
            <a:fillRect/>
          </a:stretch>
        </p:blipFill>
        <p:spPr bwMode="auto">
          <a:xfrm>
            <a:off x="1884946" y="684684"/>
            <a:ext cx="5292912" cy="3942438"/>
          </a:xfrm>
          <a:prstGeom prst="rect">
            <a:avLst/>
          </a:prstGeom>
          <a:noFill/>
          <a:ln w="9525">
            <a:noFill/>
            <a:miter lim="800000"/>
            <a:headEnd/>
            <a:tailEnd/>
          </a:ln>
        </p:spPr>
      </p:pic>
      <p:sp>
        <p:nvSpPr>
          <p:cNvPr id="24" name="矩形 23"/>
          <p:cNvSpPr/>
          <p:nvPr/>
        </p:nvSpPr>
        <p:spPr>
          <a:xfrm>
            <a:off x="1337128" y="1675917"/>
            <a:ext cx="6583680" cy="1608133"/>
          </a:xfrm>
          <a:prstGeom prst="rect">
            <a:avLst/>
          </a:prstGeom>
          <a:solidFill>
            <a:srgbClr val="FFFFFF"/>
          </a:solidFill>
          <a:ln w="76200">
            <a:noFill/>
          </a:ln>
        </p:spPr>
        <p:txBody>
          <a:bodyPr wrap="square" lIns="68580" tIns="34290" rIns="68580" bIns="34290">
            <a:spAutoFit/>
          </a:bodyPr>
          <a:lstStyle/>
          <a:p>
            <a:pPr algn="ctr">
              <a:buFont typeface="Arial" charset="0"/>
              <a:buNone/>
              <a:defRPr/>
            </a:pPr>
            <a:r>
              <a:rPr lang="zh-CN" altLang="en-US" sz="5000" b="1" kern="10" dirty="0">
                <a:ln w="9525">
                  <a:solidFill>
                    <a:srgbClr val="000000"/>
                  </a:solidFill>
                  <a:round/>
                  <a:headEnd/>
                  <a:tailEnd/>
                </a:ln>
                <a:solidFill>
                  <a:srgbClr val="FF0000"/>
                </a:solidFill>
                <a:latin typeface="叶根友毛笔行书2.0版" pitchFamily="2" charset="-122"/>
                <a:ea typeface="叶根友毛笔行书2.0版" pitchFamily="2" charset="-122"/>
              </a:rPr>
              <a:t>百年大计，教育为本；</a:t>
            </a:r>
            <a:endParaRPr lang="en-US" altLang="zh-CN" sz="5000" b="1" kern="10" dirty="0">
              <a:ln w="9525">
                <a:solidFill>
                  <a:srgbClr val="000000"/>
                </a:solidFill>
                <a:round/>
                <a:headEnd/>
                <a:tailEnd/>
              </a:ln>
              <a:solidFill>
                <a:srgbClr val="FF0000"/>
              </a:solidFill>
              <a:latin typeface="叶根友毛笔行书2.0版" pitchFamily="2" charset="-122"/>
              <a:ea typeface="叶根友毛笔行书2.0版" pitchFamily="2" charset="-122"/>
            </a:endParaRPr>
          </a:p>
          <a:p>
            <a:pPr algn="ctr">
              <a:buFont typeface="Arial" charset="0"/>
              <a:buNone/>
              <a:defRPr/>
            </a:pPr>
            <a:r>
              <a:rPr lang="zh-CN" altLang="en-US" sz="5000" b="1" kern="10" dirty="0">
                <a:ln w="9525">
                  <a:solidFill>
                    <a:srgbClr val="000000"/>
                  </a:solidFill>
                  <a:round/>
                  <a:headEnd/>
                  <a:tailEnd/>
                </a:ln>
                <a:solidFill>
                  <a:srgbClr val="FF0000"/>
                </a:solidFill>
                <a:latin typeface="叶根友毛笔行书2.0版" pitchFamily="2" charset="-122"/>
                <a:ea typeface="叶根友毛笔行书2.0版" pitchFamily="2" charset="-122"/>
              </a:rPr>
              <a:t>国运兴衰，系于教育。</a:t>
            </a:r>
          </a:p>
        </p:txBody>
      </p:sp>
      <p:sp>
        <p:nvSpPr>
          <p:cNvPr id="25" name="TextBox 24"/>
          <p:cNvSpPr txBox="1"/>
          <p:nvPr/>
        </p:nvSpPr>
        <p:spPr>
          <a:xfrm>
            <a:off x="613616" y="0"/>
            <a:ext cx="446276" cy="5239896"/>
          </a:xfrm>
          <a:prstGeom prst="rect">
            <a:avLst/>
          </a:prstGeom>
          <a:noFill/>
        </p:spPr>
        <p:txBody>
          <a:bodyPr wrap="none" lIns="68580" tIns="34290" rIns="68580" bIns="34290" rtlCol="0">
            <a:spAutoFit/>
          </a:bodyPr>
          <a:lstStyle/>
          <a:p>
            <a:r>
              <a:rPr lang="zh-CN" altLang="en-US" sz="2400" b="1" dirty="0" smtClean="0">
                <a:solidFill>
                  <a:srgbClr val="FF0000"/>
                </a:solidFill>
                <a:latin typeface="微软雅黑" pitchFamily="34" charset="-122"/>
                <a:ea typeface="微软雅黑" pitchFamily="34" charset="-122"/>
              </a:rPr>
              <a:t>求</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是</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创</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新</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砥</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砺</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奋</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进</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的</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邻</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水</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中</a:t>
            </a:r>
            <a:endParaRPr lang="en-US" altLang="zh-CN" sz="2400" b="1" dirty="0" smtClean="0">
              <a:solidFill>
                <a:srgbClr val="FF0000"/>
              </a:solidFill>
              <a:latin typeface="微软雅黑" pitchFamily="34" charset="-122"/>
              <a:ea typeface="微软雅黑" pitchFamily="34" charset="-122"/>
            </a:endParaRPr>
          </a:p>
          <a:p>
            <a:r>
              <a:rPr lang="zh-CN" altLang="en-US" sz="2400" b="1" dirty="0" smtClean="0">
                <a:solidFill>
                  <a:srgbClr val="FF0000"/>
                </a:solidFill>
                <a:latin typeface="微软雅黑" pitchFamily="34" charset="-122"/>
                <a:ea typeface="微软雅黑" pitchFamily="34" charset="-122"/>
              </a:rPr>
              <a:t>学</a:t>
            </a:r>
            <a:endParaRPr lang="zh-CN" altLang="en-US" sz="2400" b="1" dirty="0">
              <a:solidFill>
                <a:srgbClr val="FF0000"/>
              </a:solidFill>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28"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5000" fill="hold"/>
                                        <p:tgtEl>
                                          <p:spTgt spid="8"/>
                                        </p:tgtEl>
                                        <p:attrNameLst>
                                          <p:attrName>ppt_x</p:attrName>
                                        </p:attrNameLst>
                                      </p:cBhvr>
                                      <p:tavLst>
                                        <p:tav tm="0">
                                          <p:val>
                                            <p:strVal val="#ppt_x"/>
                                          </p:val>
                                        </p:tav>
                                        <p:tav tm="100000">
                                          <p:val>
                                            <p:strVal val="#ppt_x"/>
                                          </p:val>
                                        </p:tav>
                                      </p:tavLst>
                                    </p:anim>
                                    <p:anim calcmode="lin" valueType="num">
                                      <p:cBhvr>
                                        <p:cTn id="10" dur="15000" fill="hold"/>
                                        <p:tgtEl>
                                          <p:spTgt spid="8"/>
                                        </p:tgtEl>
                                        <p:attrNameLst>
                                          <p:attrName>ppt_y</p:attrName>
                                        </p:attrNameLst>
                                      </p:cBhvr>
                                      <p:tavLst>
                                        <p:tav tm="0">
                                          <p:val>
                                            <p:strVal val="#ppt_y+1"/>
                                          </p:val>
                                        </p:tav>
                                        <p:tav tm="100000">
                                          <p:val>
                                            <p:strVal val="#ppt_y-1"/>
                                          </p:val>
                                        </p:tav>
                                      </p:tavLst>
                                    </p:anim>
                                  </p:childTnLst>
                                </p:cTn>
                              </p:par>
                              <p:par>
                                <p:cTn id="11" presetID="28" presetClass="entr" presetSubtype="0" fill="hold" nodeType="withEffect">
                                  <p:stCondLst>
                                    <p:cond delay="5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5000" fill="hold"/>
                                        <p:tgtEl>
                                          <p:spTgt spid="10"/>
                                        </p:tgtEl>
                                        <p:attrNameLst>
                                          <p:attrName>ppt_x</p:attrName>
                                        </p:attrNameLst>
                                      </p:cBhvr>
                                      <p:tavLst>
                                        <p:tav tm="0">
                                          <p:val>
                                            <p:strVal val="#ppt_x"/>
                                          </p:val>
                                        </p:tav>
                                        <p:tav tm="100000">
                                          <p:val>
                                            <p:strVal val="#ppt_x"/>
                                          </p:val>
                                        </p:tav>
                                      </p:tavLst>
                                    </p:anim>
                                    <p:anim calcmode="lin" valueType="num">
                                      <p:cBhvr>
                                        <p:cTn id="14" dur="15000" fill="hold"/>
                                        <p:tgtEl>
                                          <p:spTgt spid="10"/>
                                        </p:tgtEl>
                                        <p:attrNameLst>
                                          <p:attrName>ppt_y</p:attrName>
                                        </p:attrNameLst>
                                      </p:cBhvr>
                                      <p:tavLst>
                                        <p:tav tm="0">
                                          <p:val>
                                            <p:strVal val="#ppt_y+1"/>
                                          </p:val>
                                        </p:tav>
                                        <p:tav tm="100000">
                                          <p:val>
                                            <p:strVal val="#ppt_y-1"/>
                                          </p:val>
                                        </p:tav>
                                      </p:tavLst>
                                    </p:anim>
                                  </p:childTnLst>
                                </p:cTn>
                              </p:par>
                              <p:par>
                                <p:cTn id="15" presetID="28" presetClass="entr" presetSubtype="0" fill="hold" nodeType="withEffect">
                                  <p:stCondLst>
                                    <p:cond delay="100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5000" fill="hold"/>
                                        <p:tgtEl>
                                          <p:spTgt spid="11"/>
                                        </p:tgtEl>
                                        <p:attrNameLst>
                                          <p:attrName>ppt_x</p:attrName>
                                        </p:attrNameLst>
                                      </p:cBhvr>
                                      <p:tavLst>
                                        <p:tav tm="0">
                                          <p:val>
                                            <p:strVal val="#ppt_x"/>
                                          </p:val>
                                        </p:tav>
                                        <p:tav tm="100000">
                                          <p:val>
                                            <p:strVal val="#ppt_x"/>
                                          </p:val>
                                        </p:tav>
                                      </p:tavLst>
                                    </p:anim>
                                    <p:anim calcmode="lin" valueType="num">
                                      <p:cBhvr>
                                        <p:cTn id="18" dur="15000" fill="hold"/>
                                        <p:tgtEl>
                                          <p:spTgt spid="11"/>
                                        </p:tgtEl>
                                        <p:attrNameLst>
                                          <p:attrName>ppt_y</p:attrName>
                                        </p:attrNameLst>
                                      </p:cBhvr>
                                      <p:tavLst>
                                        <p:tav tm="0">
                                          <p:val>
                                            <p:strVal val="#ppt_y+1"/>
                                          </p:val>
                                        </p:tav>
                                        <p:tav tm="100000">
                                          <p:val>
                                            <p:strVal val="#ppt_y-1"/>
                                          </p:val>
                                        </p:tav>
                                      </p:tavLst>
                                    </p:anim>
                                  </p:childTnLst>
                                </p:cTn>
                              </p:par>
                              <p:par>
                                <p:cTn id="19" presetID="28" presetClass="entr" presetSubtype="0" fill="hold" nodeType="withEffect">
                                  <p:stCondLst>
                                    <p:cond delay="1500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5000" fill="hold"/>
                                        <p:tgtEl>
                                          <p:spTgt spid="12"/>
                                        </p:tgtEl>
                                        <p:attrNameLst>
                                          <p:attrName>ppt_x</p:attrName>
                                        </p:attrNameLst>
                                      </p:cBhvr>
                                      <p:tavLst>
                                        <p:tav tm="0">
                                          <p:val>
                                            <p:strVal val="#ppt_x"/>
                                          </p:val>
                                        </p:tav>
                                        <p:tav tm="100000">
                                          <p:val>
                                            <p:strVal val="#ppt_x"/>
                                          </p:val>
                                        </p:tav>
                                      </p:tavLst>
                                    </p:anim>
                                    <p:anim calcmode="lin" valueType="num">
                                      <p:cBhvr>
                                        <p:cTn id="22" dur="15000" fill="hold"/>
                                        <p:tgtEl>
                                          <p:spTgt spid="12"/>
                                        </p:tgtEl>
                                        <p:attrNameLst>
                                          <p:attrName>ppt_y</p:attrName>
                                        </p:attrNameLst>
                                      </p:cBhvr>
                                      <p:tavLst>
                                        <p:tav tm="0">
                                          <p:val>
                                            <p:strVal val="#ppt_y+1"/>
                                          </p:val>
                                        </p:tav>
                                        <p:tav tm="100000">
                                          <p:val>
                                            <p:strVal val="#ppt_y-1"/>
                                          </p:val>
                                        </p:tav>
                                      </p:tavLst>
                                    </p:anim>
                                  </p:childTnLst>
                                </p:cTn>
                              </p:par>
                              <p:par>
                                <p:cTn id="23" presetID="28" presetClass="entr" presetSubtype="0" fill="hold" nodeType="withEffect">
                                  <p:stCondLst>
                                    <p:cond delay="200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5000" fill="hold"/>
                                        <p:tgtEl>
                                          <p:spTgt spid="13"/>
                                        </p:tgtEl>
                                        <p:attrNameLst>
                                          <p:attrName>ppt_x</p:attrName>
                                        </p:attrNameLst>
                                      </p:cBhvr>
                                      <p:tavLst>
                                        <p:tav tm="0">
                                          <p:val>
                                            <p:strVal val="#ppt_x"/>
                                          </p:val>
                                        </p:tav>
                                        <p:tav tm="100000">
                                          <p:val>
                                            <p:strVal val="#ppt_x"/>
                                          </p:val>
                                        </p:tav>
                                      </p:tavLst>
                                    </p:anim>
                                    <p:anim calcmode="lin" valueType="num">
                                      <p:cBhvr>
                                        <p:cTn id="26" dur="15000" fill="hold"/>
                                        <p:tgtEl>
                                          <p:spTgt spid="13"/>
                                        </p:tgtEl>
                                        <p:attrNameLst>
                                          <p:attrName>ppt_y</p:attrName>
                                        </p:attrNameLst>
                                      </p:cBhvr>
                                      <p:tavLst>
                                        <p:tav tm="0">
                                          <p:val>
                                            <p:strVal val="#ppt_y+1"/>
                                          </p:val>
                                        </p:tav>
                                        <p:tav tm="100000">
                                          <p:val>
                                            <p:strVal val="#ppt_y-1"/>
                                          </p:val>
                                        </p:tav>
                                      </p:tavLst>
                                    </p:anim>
                                  </p:childTnLst>
                                </p:cTn>
                              </p:par>
                              <p:par>
                                <p:cTn id="27" presetID="28" presetClass="entr" presetSubtype="0" fill="hold" nodeType="withEffect">
                                  <p:stCondLst>
                                    <p:cond delay="250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5000" fill="hold"/>
                                        <p:tgtEl>
                                          <p:spTgt spid="14"/>
                                        </p:tgtEl>
                                        <p:attrNameLst>
                                          <p:attrName>ppt_x</p:attrName>
                                        </p:attrNameLst>
                                      </p:cBhvr>
                                      <p:tavLst>
                                        <p:tav tm="0">
                                          <p:val>
                                            <p:strVal val="#ppt_x"/>
                                          </p:val>
                                        </p:tav>
                                        <p:tav tm="100000">
                                          <p:val>
                                            <p:strVal val="#ppt_x"/>
                                          </p:val>
                                        </p:tav>
                                      </p:tavLst>
                                    </p:anim>
                                    <p:anim calcmode="lin" valueType="num">
                                      <p:cBhvr>
                                        <p:cTn id="30" dur="15000" fill="hold"/>
                                        <p:tgtEl>
                                          <p:spTgt spid="14"/>
                                        </p:tgtEl>
                                        <p:attrNameLst>
                                          <p:attrName>ppt_y</p:attrName>
                                        </p:attrNameLst>
                                      </p:cBhvr>
                                      <p:tavLst>
                                        <p:tav tm="0">
                                          <p:val>
                                            <p:strVal val="#ppt_y+1"/>
                                          </p:val>
                                        </p:tav>
                                        <p:tav tm="100000">
                                          <p:val>
                                            <p:strVal val="#ppt_y-1"/>
                                          </p:val>
                                        </p:tav>
                                      </p:tavLst>
                                    </p:anim>
                                  </p:childTnLst>
                                </p:cTn>
                              </p:par>
                              <p:par>
                                <p:cTn id="31" presetID="28" presetClass="entr" presetSubtype="0" fill="hold" nodeType="withEffect">
                                  <p:stCondLst>
                                    <p:cond delay="300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5000" fill="hold"/>
                                        <p:tgtEl>
                                          <p:spTgt spid="15"/>
                                        </p:tgtEl>
                                        <p:attrNameLst>
                                          <p:attrName>ppt_x</p:attrName>
                                        </p:attrNameLst>
                                      </p:cBhvr>
                                      <p:tavLst>
                                        <p:tav tm="0">
                                          <p:val>
                                            <p:strVal val="#ppt_x"/>
                                          </p:val>
                                        </p:tav>
                                        <p:tav tm="100000">
                                          <p:val>
                                            <p:strVal val="#ppt_x"/>
                                          </p:val>
                                        </p:tav>
                                      </p:tavLst>
                                    </p:anim>
                                    <p:anim calcmode="lin" valueType="num">
                                      <p:cBhvr>
                                        <p:cTn id="34" dur="15000" fill="hold"/>
                                        <p:tgtEl>
                                          <p:spTgt spid="15"/>
                                        </p:tgtEl>
                                        <p:attrNameLst>
                                          <p:attrName>ppt_y</p:attrName>
                                        </p:attrNameLst>
                                      </p:cBhvr>
                                      <p:tavLst>
                                        <p:tav tm="0">
                                          <p:val>
                                            <p:strVal val="#ppt_y+1"/>
                                          </p:val>
                                        </p:tav>
                                        <p:tav tm="100000">
                                          <p:val>
                                            <p:strVal val="#ppt_y-1"/>
                                          </p:val>
                                        </p:tav>
                                      </p:tavLst>
                                    </p:anim>
                                  </p:childTnLst>
                                </p:cTn>
                              </p:par>
                              <p:par>
                                <p:cTn id="35" presetID="28" presetClass="entr" presetSubtype="0" fill="hold" nodeType="withEffect">
                                  <p:stCondLst>
                                    <p:cond delay="3500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0" fill="hold"/>
                                        <p:tgtEl>
                                          <p:spTgt spid="16"/>
                                        </p:tgtEl>
                                        <p:attrNameLst>
                                          <p:attrName>ppt_x</p:attrName>
                                        </p:attrNameLst>
                                      </p:cBhvr>
                                      <p:tavLst>
                                        <p:tav tm="0">
                                          <p:val>
                                            <p:strVal val="#ppt_x"/>
                                          </p:val>
                                        </p:tav>
                                        <p:tav tm="100000">
                                          <p:val>
                                            <p:strVal val="#ppt_x"/>
                                          </p:val>
                                        </p:tav>
                                      </p:tavLst>
                                    </p:anim>
                                    <p:anim calcmode="lin" valueType="num">
                                      <p:cBhvr>
                                        <p:cTn id="38" dur="15000" fill="hold"/>
                                        <p:tgtEl>
                                          <p:spTgt spid="16"/>
                                        </p:tgtEl>
                                        <p:attrNameLst>
                                          <p:attrName>ppt_y</p:attrName>
                                        </p:attrNameLst>
                                      </p:cBhvr>
                                      <p:tavLst>
                                        <p:tav tm="0">
                                          <p:val>
                                            <p:strVal val="#ppt_y+1"/>
                                          </p:val>
                                        </p:tav>
                                        <p:tav tm="100000">
                                          <p:val>
                                            <p:strVal val="#ppt_y-1"/>
                                          </p:val>
                                        </p:tav>
                                      </p:tavLst>
                                    </p:anim>
                                  </p:childTnLst>
                                </p:cTn>
                              </p:par>
                              <p:par>
                                <p:cTn id="39" presetID="28" presetClass="entr" presetSubtype="0" fill="hold" nodeType="withEffect">
                                  <p:stCondLst>
                                    <p:cond delay="400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5000" fill="hold"/>
                                        <p:tgtEl>
                                          <p:spTgt spid="17"/>
                                        </p:tgtEl>
                                        <p:attrNameLst>
                                          <p:attrName>ppt_x</p:attrName>
                                        </p:attrNameLst>
                                      </p:cBhvr>
                                      <p:tavLst>
                                        <p:tav tm="0">
                                          <p:val>
                                            <p:strVal val="#ppt_x"/>
                                          </p:val>
                                        </p:tav>
                                        <p:tav tm="100000">
                                          <p:val>
                                            <p:strVal val="#ppt_x"/>
                                          </p:val>
                                        </p:tav>
                                      </p:tavLst>
                                    </p:anim>
                                    <p:anim calcmode="lin" valueType="num">
                                      <p:cBhvr>
                                        <p:cTn id="42" dur="15000" fill="hold"/>
                                        <p:tgtEl>
                                          <p:spTgt spid="17"/>
                                        </p:tgtEl>
                                        <p:attrNameLst>
                                          <p:attrName>ppt_y</p:attrName>
                                        </p:attrNameLst>
                                      </p:cBhvr>
                                      <p:tavLst>
                                        <p:tav tm="0">
                                          <p:val>
                                            <p:strVal val="#ppt_y+1"/>
                                          </p:val>
                                        </p:tav>
                                        <p:tav tm="100000">
                                          <p:val>
                                            <p:strVal val="#ppt_y-1"/>
                                          </p:val>
                                        </p:tav>
                                      </p:tavLst>
                                    </p:anim>
                                  </p:childTnLst>
                                </p:cTn>
                              </p:par>
                              <p:par>
                                <p:cTn id="43" presetID="28" presetClass="entr" presetSubtype="0" fill="hold" nodeType="withEffect">
                                  <p:stCondLst>
                                    <p:cond delay="450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5000" fill="hold"/>
                                        <p:tgtEl>
                                          <p:spTgt spid="18"/>
                                        </p:tgtEl>
                                        <p:attrNameLst>
                                          <p:attrName>ppt_x</p:attrName>
                                        </p:attrNameLst>
                                      </p:cBhvr>
                                      <p:tavLst>
                                        <p:tav tm="0">
                                          <p:val>
                                            <p:strVal val="#ppt_x"/>
                                          </p:val>
                                        </p:tav>
                                        <p:tav tm="100000">
                                          <p:val>
                                            <p:strVal val="#ppt_x"/>
                                          </p:val>
                                        </p:tav>
                                      </p:tavLst>
                                    </p:anim>
                                    <p:anim calcmode="lin" valueType="num">
                                      <p:cBhvr>
                                        <p:cTn id="46" dur="15000" fill="hold"/>
                                        <p:tgtEl>
                                          <p:spTgt spid="18"/>
                                        </p:tgtEl>
                                        <p:attrNameLst>
                                          <p:attrName>ppt_y</p:attrName>
                                        </p:attrNameLst>
                                      </p:cBhvr>
                                      <p:tavLst>
                                        <p:tav tm="0">
                                          <p:val>
                                            <p:strVal val="#ppt_y+1"/>
                                          </p:val>
                                        </p:tav>
                                        <p:tav tm="100000">
                                          <p:val>
                                            <p:strVal val="#ppt_y-1"/>
                                          </p:val>
                                        </p:tav>
                                      </p:tavLst>
                                    </p:anim>
                                  </p:childTnLst>
                                </p:cTn>
                              </p:par>
                              <p:par>
                                <p:cTn id="47" presetID="28" presetClass="entr" presetSubtype="0" fill="hold" nodeType="withEffect">
                                  <p:stCondLst>
                                    <p:cond delay="5000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5000" fill="hold"/>
                                        <p:tgtEl>
                                          <p:spTgt spid="19"/>
                                        </p:tgtEl>
                                        <p:attrNameLst>
                                          <p:attrName>ppt_x</p:attrName>
                                        </p:attrNameLst>
                                      </p:cBhvr>
                                      <p:tavLst>
                                        <p:tav tm="0">
                                          <p:val>
                                            <p:strVal val="#ppt_x"/>
                                          </p:val>
                                        </p:tav>
                                        <p:tav tm="100000">
                                          <p:val>
                                            <p:strVal val="#ppt_x"/>
                                          </p:val>
                                        </p:tav>
                                      </p:tavLst>
                                    </p:anim>
                                    <p:anim calcmode="lin" valueType="num">
                                      <p:cBhvr>
                                        <p:cTn id="50" dur="15000" fill="hold"/>
                                        <p:tgtEl>
                                          <p:spTgt spid="19"/>
                                        </p:tgtEl>
                                        <p:attrNameLst>
                                          <p:attrName>ppt_y</p:attrName>
                                        </p:attrNameLst>
                                      </p:cBhvr>
                                      <p:tavLst>
                                        <p:tav tm="0">
                                          <p:val>
                                            <p:strVal val="#ppt_y+1"/>
                                          </p:val>
                                        </p:tav>
                                        <p:tav tm="100000">
                                          <p:val>
                                            <p:strVal val="#ppt_y-1"/>
                                          </p:val>
                                        </p:tav>
                                      </p:tavLst>
                                    </p:anim>
                                  </p:childTnLst>
                                </p:cTn>
                              </p:par>
                              <p:par>
                                <p:cTn id="51" presetID="28" presetClass="entr" presetSubtype="0" fill="hold" nodeType="withEffect">
                                  <p:stCondLst>
                                    <p:cond delay="5500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5000" fill="hold"/>
                                        <p:tgtEl>
                                          <p:spTgt spid="20"/>
                                        </p:tgtEl>
                                        <p:attrNameLst>
                                          <p:attrName>ppt_x</p:attrName>
                                        </p:attrNameLst>
                                      </p:cBhvr>
                                      <p:tavLst>
                                        <p:tav tm="0">
                                          <p:val>
                                            <p:strVal val="#ppt_x"/>
                                          </p:val>
                                        </p:tav>
                                        <p:tav tm="100000">
                                          <p:val>
                                            <p:strVal val="#ppt_x"/>
                                          </p:val>
                                        </p:tav>
                                      </p:tavLst>
                                    </p:anim>
                                    <p:anim calcmode="lin" valueType="num">
                                      <p:cBhvr>
                                        <p:cTn id="54" dur="15000" fill="hold"/>
                                        <p:tgtEl>
                                          <p:spTgt spid="20"/>
                                        </p:tgtEl>
                                        <p:attrNameLst>
                                          <p:attrName>ppt_y</p:attrName>
                                        </p:attrNameLst>
                                      </p:cBhvr>
                                      <p:tavLst>
                                        <p:tav tm="0">
                                          <p:val>
                                            <p:strVal val="#ppt_y+1"/>
                                          </p:val>
                                        </p:tav>
                                        <p:tav tm="100000">
                                          <p:val>
                                            <p:strVal val="#ppt_y-1"/>
                                          </p:val>
                                        </p:tav>
                                      </p:tavLst>
                                    </p:anim>
                                  </p:childTnLst>
                                </p:cTn>
                              </p:par>
                              <p:par>
                                <p:cTn id="55" presetID="28" presetClass="entr" presetSubtype="0" fill="hold" nodeType="withEffect">
                                  <p:stCondLst>
                                    <p:cond delay="6000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5000" fill="hold"/>
                                        <p:tgtEl>
                                          <p:spTgt spid="21"/>
                                        </p:tgtEl>
                                        <p:attrNameLst>
                                          <p:attrName>ppt_x</p:attrName>
                                        </p:attrNameLst>
                                      </p:cBhvr>
                                      <p:tavLst>
                                        <p:tav tm="0">
                                          <p:val>
                                            <p:strVal val="#ppt_x"/>
                                          </p:val>
                                        </p:tav>
                                        <p:tav tm="100000">
                                          <p:val>
                                            <p:strVal val="#ppt_x"/>
                                          </p:val>
                                        </p:tav>
                                      </p:tavLst>
                                    </p:anim>
                                    <p:anim calcmode="lin" valueType="num">
                                      <p:cBhvr>
                                        <p:cTn id="58" dur="15000" fill="hold"/>
                                        <p:tgtEl>
                                          <p:spTgt spid="21"/>
                                        </p:tgtEl>
                                        <p:attrNameLst>
                                          <p:attrName>ppt_y</p:attrName>
                                        </p:attrNameLst>
                                      </p:cBhvr>
                                      <p:tavLst>
                                        <p:tav tm="0">
                                          <p:val>
                                            <p:strVal val="#ppt_y+1"/>
                                          </p:val>
                                        </p:tav>
                                        <p:tav tm="100000">
                                          <p:val>
                                            <p:strVal val="#ppt_y-1"/>
                                          </p:val>
                                        </p:tav>
                                      </p:tavLst>
                                    </p:anim>
                                  </p:childTnLst>
                                </p:cTn>
                              </p:par>
                              <p:par>
                                <p:cTn id="59" presetID="28" presetClass="entr" presetSubtype="0" fill="hold" nodeType="withEffect">
                                  <p:stCondLst>
                                    <p:cond delay="65000"/>
                                  </p:stCondLst>
                                  <p:childTnLst>
                                    <p:set>
                                      <p:cBhvr>
                                        <p:cTn id="60" dur="1" fill="hold">
                                          <p:stCondLst>
                                            <p:cond delay="0"/>
                                          </p:stCondLst>
                                        </p:cTn>
                                        <p:tgtEl>
                                          <p:spTgt spid="22"/>
                                        </p:tgtEl>
                                        <p:attrNameLst>
                                          <p:attrName>style.visibility</p:attrName>
                                        </p:attrNameLst>
                                      </p:cBhvr>
                                      <p:to>
                                        <p:strVal val="visible"/>
                                      </p:to>
                                    </p:set>
                                    <p:anim calcmode="lin" valueType="num">
                                      <p:cBhvr>
                                        <p:cTn id="61" dur="15000" fill="hold"/>
                                        <p:tgtEl>
                                          <p:spTgt spid="22"/>
                                        </p:tgtEl>
                                        <p:attrNameLst>
                                          <p:attrName>ppt_x</p:attrName>
                                        </p:attrNameLst>
                                      </p:cBhvr>
                                      <p:tavLst>
                                        <p:tav tm="0">
                                          <p:val>
                                            <p:strVal val="#ppt_x"/>
                                          </p:val>
                                        </p:tav>
                                        <p:tav tm="100000">
                                          <p:val>
                                            <p:strVal val="#ppt_x"/>
                                          </p:val>
                                        </p:tav>
                                      </p:tavLst>
                                    </p:anim>
                                    <p:anim calcmode="lin" valueType="num">
                                      <p:cBhvr>
                                        <p:cTn id="62" dur="15000" fill="hold"/>
                                        <p:tgtEl>
                                          <p:spTgt spid="22"/>
                                        </p:tgtEl>
                                        <p:attrNameLst>
                                          <p:attrName>ppt_y</p:attrName>
                                        </p:attrNameLst>
                                      </p:cBhvr>
                                      <p:tavLst>
                                        <p:tav tm="0">
                                          <p:val>
                                            <p:strVal val="#ppt_y+1"/>
                                          </p:val>
                                        </p:tav>
                                        <p:tav tm="100000">
                                          <p:val>
                                            <p:strVal val="#ppt_y-1"/>
                                          </p:val>
                                        </p:tav>
                                      </p:tavLst>
                                    </p:anim>
                                  </p:childTnLst>
                                </p:cTn>
                              </p:par>
                              <p:par>
                                <p:cTn id="63" presetID="28" presetClass="entr" presetSubtype="0" fill="hold" nodeType="withEffect">
                                  <p:stCondLst>
                                    <p:cond delay="7000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5000" fill="hold"/>
                                        <p:tgtEl>
                                          <p:spTgt spid="23"/>
                                        </p:tgtEl>
                                        <p:attrNameLst>
                                          <p:attrName>ppt_x</p:attrName>
                                        </p:attrNameLst>
                                      </p:cBhvr>
                                      <p:tavLst>
                                        <p:tav tm="0">
                                          <p:val>
                                            <p:strVal val="#ppt_x"/>
                                          </p:val>
                                        </p:tav>
                                        <p:tav tm="100000">
                                          <p:val>
                                            <p:strVal val="#ppt_x"/>
                                          </p:val>
                                        </p:tav>
                                      </p:tavLst>
                                    </p:anim>
                                    <p:anim calcmode="lin" valueType="num">
                                      <p:cBhvr>
                                        <p:cTn id="66" dur="15000" fill="hold"/>
                                        <p:tgtEl>
                                          <p:spTgt spid="23"/>
                                        </p:tgtEl>
                                        <p:attrNameLst>
                                          <p:attrName>ppt_y</p:attrName>
                                        </p:attrNameLst>
                                      </p:cBhvr>
                                      <p:tavLst>
                                        <p:tav tm="0">
                                          <p:val>
                                            <p:strVal val="#ppt_y+1"/>
                                          </p:val>
                                        </p:tav>
                                        <p:tav tm="100000">
                                          <p:val>
                                            <p:strVal val="#ppt_y-1"/>
                                          </p:val>
                                        </p:tav>
                                      </p:tavLst>
                                    </p:anim>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linds(horizontal)">
                                      <p:cBhvr>
                                        <p:cTn id="71" dur="1000"/>
                                        <p:tgtEl>
                                          <p:spTgt spid="24"/>
                                        </p:tgtEl>
                                      </p:cBhvr>
                                    </p:animEffect>
                                  </p:childTnLst>
                                </p:cTn>
                              </p:par>
                              <p:par>
                                <p:cTn id="72" presetID="1" presetClass="exit"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4" repeatCount="2000"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347665" cy="1200329"/>
          </a:xfrm>
          <a:prstGeom prst="rect">
            <a:avLst/>
          </a:prstGeom>
          <a:noFill/>
        </p:spPr>
        <p:txBody>
          <a:bodyPr wrap="none" rtlCol="0">
            <a:spAutoFit/>
          </a:bodyPr>
          <a:lstStyle/>
          <a:p>
            <a:pPr>
              <a:lnSpc>
                <a:spcPct val="100000"/>
              </a:lnSpc>
            </a:pPr>
            <a:r>
              <a:rPr lang="zh-CN" altLang="zh-CN" sz="3600" dirty="0" smtClean="0">
                <a:latin typeface="Times New Roman" pitchFamily="18" charset="0"/>
              </a:rPr>
              <a:t>教学</a:t>
            </a:r>
            <a:r>
              <a:rPr lang="zh-CN" altLang="en-US" sz="3600" dirty="0" smtClean="0">
                <a:latin typeface="Times New Roman" pitchFamily="18" charset="0"/>
              </a:rPr>
              <a:t>实施</a:t>
            </a:r>
            <a:r>
              <a:rPr lang="zh-CN" altLang="zh-CN" sz="3600" dirty="0" smtClean="0">
                <a:latin typeface="Times New Roman" pitchFamily="18" charset="0"/>
              </a:rPr>
              <a:t>的定位</a:t>
            </a:r>
            <a:endParaRPr lang="en-US" altLang="zh-CN" sz="3600" dirty="0" smtClean="0">
              <a:latin typeface="Times New Roman" pitchFamily="18" charset="0"/>
            </a:endParaRPr>
          </a:p>
          <a:p>
            <a:pPr>
              <a:lnSpc>
                <a:spcPct val="100000"/>
              </a:lnSpc>
            </a:pPr>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zh-CN" sz="3600" b="1" dirty="0" smtClean="0">
                <a:solidFill>
                  <a:srgbClr val="C00000"/>
                </a:solidFill>
                <a:latin typeface="Times New Roman" pitchFamily="18" charset="0"/>
              </a:rPr>
              <a:t>活动为</a:t>
            </a:r>
            <a:r>
              <a:rPr lang="zh-CN" altLang="en-US" sz="3600" b="1" dirty="0" smtClean="0">
                <a:solidFill>
                  <a:srgbClr val="C00000"/>
                </a:solidFill>
                <a:latin typeface="Times New Roman" pitchFamily="18" charset="0"/>
              </a:rPr>
              <a:t>载体</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04</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219186"/>
          </a:xfrm>
          <a:prstGeom prst="rect">
            <a:avLst/>
          </a:prstGeom>
        </p:spPr>
        <p:txBody>
          <a:bodyPr wrap="square">
            <a:spAutoFit/>
          </a:bodyPr>
          <a:lstStyle/>
          <a:p>
            <a:pPr>
              <a:lnSpc>
                <a:spcPct val="120000"/>
              </a:lnSpc>
            </a:pPr>
            <a:r>
              <a:rPr lang="zh-CN" altLang="en-US" sz="2800" b="1" dirty="0" smtClean="0"/>
              <a:t>        </a:t>
            </a:r>
            <a:r>
              <a:rPr lang="zh-CN" altLang="en-US" sz="2800" b="1" dirty="0" smtClean="0">
                <a:latin typeface="+mj-ea"/>
                <a:ea typeface="+mj-ea"/>
              </a:rPr>
              <a:t>历史学科渗透家国情怀教育，要解决“怎样教”的问题，也就是采取什么样教学方式的问题。历史教学有着丰富的形式和内容，其中以</a:t>
            </a:r>
            <a:r>
              <a:rPr lang="zh-CN" altLang="en-US" sz="2800" b="1" dirty="0" smtClean="0">
                <a:solidFill>
                  <a:srgbClr val="FF0000"/>
                </a:solidFill>
                <a:latin typeface="+mj-ea"/>
                <a:ea typeface="+mj-ea"/>
              </a:rPr>
              <a:t>主题活动型、情感体验型、讨论探究型</a:t>
            </a:r>
            <a:r>
              <a:rPr lang="zh-CN" altLang="en-US" sz="2800" b="1" dirty="0" smtClean="0">
                <a:latin typeface="+mj-ea"/>
                <a:ea typeface="+mj-ea"/>
              </a:rPr>
              <a:t>三种最为普遍。以感悟家国情怀为主旨的新颖、灵活、生动、有趣、有思想、有情怀的课堂活动，可以弥补历史课堂纯文本教学的局限。教师指导学生进行课堂活动时，应选好活动主题、活动的切入点、预设好活动所要达到的目标和效果，并且内容应贴近学生的生活或者知识维度、思维层次；同时还应整合各类教育资源，力求活动形式新颖。</a:t>
            </a:r>
            <a:endParaRPr lang="zh-CN" altLang="en-US" sz="2800" b="1"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339650" cy="1200329"/>
          </a:xfrm>
          <a:prstGeom prst="rect">
            <a:avLst/>
          </a:prstGeom>
          <a:noFill/>
        </p:spPr>
        <p:txBody>
          <a:bodyPr wrap="none" rtlCol="0">
            <a:spAutoFit/>
          </a:bodyPr>
          <a:lstStyle/>
          <a:p>
            <a:pPr>
              <a:lnSpc>
                <a:spcPct val="100000"/>
              </a:lnSpc>
            </a:pPr>
            <a:r>
              <a:rPr lang="zh-CN" altLang="zh-CN" sz="3600" dirty="0" smtClean="0">
                <a:latin typeface="Times New Roman" pitchFamily="18" charset="0"/>
              </a:rPr>
              <a:t>教学方法的定位</a:t>
            </a:r>
            <a:endParaRPr lang="en-US" altLang="zh-CN" sz="3600" dirty="0" smtClean="0">
              <a:latin typeface="Times New Roman" pitchFamily="18" charset="0"/>
            </a:endParaRPr>
          </a:p>
          <a:p>
            <a:pPr>
              <a:lnSpc>
                <a:spcPct val="100000"/>
              </a:lnSpc>
            </a:pPr>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zh-CN" sz="3600" b="1" dirty="0" smtClean="0">
                <a:solidFill>
                  <a:srgbClr val="C00000"/>
                </a:solidFill>
                <a:latin typeface="Times New Roman" pitchFamily="18" charset="0"/>
              </a:rPr>
              <a:t>问题中探究</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05</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843558"/>
            <a:ext cx="9144000" cy="3046988"/>
          </a:xfrm>
          <a:prstGeom prst="rect">
            <a:avLst/>
          </a:prstGeom>
        </p:spPr>
        <p:txBody>
          <a:bodyPr wrap="square">
            <a:spAutoFit/>
          </a:bodyPr>
          <a:lstStyle/>
          <a:p>
            <a:pPr>
              <a:lnSpc>
                <a:spcPct val="120000"/>
              </a:lnSpc>
            </a:pPr>
            <a:r>
              <a:rPr lang="zh-CN" altLang="en-US" sz="3200" dirty="0" smtClean="0"/>
              <a:t>        </a:t>
            </a:r>
            <a:r>
              <a:rPr lang="zh-CN" altLang="en-US" sz="3200" b="1" dirty="0" smtClean="0">
                <a:latin typeface="+mj-ea"/>
                <a:ea typeface="+mj-ea"/>
              </a:rPr>
              <a:t>在家国情怀素养视域下的问题探究需要教师在教学过程中精心创造条件，精心设计、提出问题，并以问题为主线，通过师生共同探讨研究，得出结论，从而使学生获得知识的同时也能够有一定的情感体验并由此上升到理性思维层次的认知与思考。</a:t>
            </a:r>
            <a:endParaRPr lang="zh-CN" altLang="en-US" sz="3200" b="1"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19622"/>
            <a:ext cx="9144000" cy="2677656"/>
          </a:xfrm>
          <a:prstGeom prst="rect">
            <a:avLst/>
          </a:prstGeom>
          <a:noFill/>
        </p:spPr>
        <p:txBody>
          <a:bodyPr wrap="square" lIns="0" tIns="0" rIns="0" bIns="0" rtlCol="0">
            <a:spAutoFit/>
          </a:bodyPr>
          <a:lstStyle/>
          <a:p>
            <a:pPr algn="ctr">
              <a:lnSpc>
                <a:spcPct val="150000"/>
              </a:lnSpc>
            </a:pPr>
            <a:r>
              <a:rPr lang="zh-CN" altLang="en-US" sz="3200" b="1" dirty="0" smtClean="0">
                <a:solidFill>
                  <a:srgbClr val="C00000"/>
                </a:solidFill>
                <a:latin typeface="微软雅黑" pitchFamily="34" charset="-122"/>
                <a:ea typeface="微软雅黑" pitchFamily="34" charset="-122"/>
              </a:rPr>
              <a:t>追随丝路人，传承丝路精神</a:t>
            </a:r>
            <a:endParaRPr lang="en-US" altLang="zh-CN" sz="3200" b="1" dirty="0" smtClean="0">
              <a:solidFill>
                <a:srgbClr val="C00000"/>
              </a:solidFill>
              <a:latin typeface="微软雅黑" pitchFamily="34" charset="-122"/>
              <a:ea typeface="微软雅黑" pitchFamily="34" charset="-122"/>
            </a:endParaRPr>
          </a:p>
          <a:p>
            <a:pPr algn="ctr">
              <a:lnSpc>
                <a:spcPct val="150000"/>
              </a:lnSpc>
            </a:pPr>
            <a:r>
              <a:rPr lang="zh-CN" altLang="en-US" sz="2800" b="1" dirty="0" smtClean="0">
                <a:latin typeface="微软雅黑" pitchFamily="34" charset="-122"/>
                <a:ea typeface="微软雅黑" pitchFamily="34" charset="-122"/>
              </a:rPr>
              <a:t>何成刚主编</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史学阅读与微课设计</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中国古代史（上）</a:t>
            </a:r>
            <a:r>
              <a:rPr lang="en-US" altLang="zh-CN" sz="2800" b="1" dirty="0" smtClean="0">
                <a:latin typeface="微软雅黑" pitchFamily="34" charset="-122"/>
                <a:ea typeface="微软雅黑" pitchFamily="34" charset="-122"/>
              </a:rPr>
              <a:t>》</a:t>
            </a:r>
          </a:p>
          <a:p>
            <a:pPr algn="ctr">
              <a:lnSpc>
                <a:spcPct val="150000"/>
              </a:lnSpc>
            </a:pPr>
            <a:r>
              <a:rPr lang="zh-CN" altLang="en-US" sz="2800" b="1" dirty="0" smtClean="0">
                <a:latin typeface="微软雅黑" pitchFamily="34" charset="-122"/>
                <a:ea typeface="微软雅黑" pitchFamily="34" charset="-122"/>
              </a:rPr>
              <a:t>第</a:t>
            </a:r>
            <a:r>
              <a:rPr lang="en-US" altLang="zh-CN" sz="2800" b="1" dirty="0" smtClean="0">
                <a:latin typeface="微软雅黑" pitchFamily="34" charset="-122"/>
                <a:ea typeface="微软雅黑" pitchFamily="34" charset="-122"/>
              </a:rPr>
              <a:t>322-326</a:t>
            </a:r>
            <a:r>
              <a:rPr lang="zh-CN" altLang="en-US" sz="2800" b="1" dirty="0" smtClean="0">
                <a:latin typeface="微软雅黑" pitchFamily="34" charset="-122"/>
                <a:ea typeface="微软雅黑" pitchFamily="34" charset="-122"/>
              </a:rPr>
              <a:t>页</a:t>
            </a:r>
            <a:endParaRPr lang="en-US" altLang="zh-CN" sz="2800" b="1" dirty="0" smtClean="0">
              <a:latin typeface="微软雅黑" pitchFamily="34" charset="-122"/>
              <a:ea typeface="微软雅黑" pitchFamily="34" charset="-122"/>
            </a:endParaRPr>
          </a:p>
          <a:p>
            <a:pPr>
              <a:lnSpc>
                <a:spcPct val="150000"/>
              </a:lnSpc>
            </a:pPr>
            <a:endParaRPr lang="en-US" altLang="zh-CN" sz="2800" b="1" dirty="0" smtClean="0">
              <a:solidFill>
                <a:schemeClr val="accent6"/>
              </a:solidFill>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771550"/>
            <a:ext cx="9144000" cy="3046988"/>
          </a:xfrm>
          <a:prstGeom prst="rect">
            <a:avLst/>
          </a:prstGeom>
        </p:spPr>
        <p:txBody>
          <a:bodyPr wrap="square">
            <a:spAutoFit/>
          </a:bodyPr>
          <a:lstStyle/>
          <a:p>
            <a:r>
              <a:rPr lang="en-US" altLang="zh-CN" sz="3200" b="1" dirty="0" smtClean="0">
                <a:solidFill>
                  <a:srgbClr val="C00000"/>
                </a:solidFill>
                <a:latin typeface="微软雅黑" pitchFamily="34" charset="-122"/>
                <a:ea typeface="微软雅黑" pitchFamily="34" charset="-122"/>
              </a:rPr>
              <a:t>1</a:t>
            </a:r>
            <a:r>
              <a:rPr lang="zh-CN" altLang="en-US" sz="3200" b="1" dirty="0" smtClean="0">
                <a:solidFill>
                  <a:srgbClr val="C00000"/>
                </a:solidFill>
                <a:latin typeface="微软雅黑" pitchFamily="34" charset="-122"/>
                <a:ea typeface="微软雅黑" pitchFamily="34" charset="-122"/>
              </a:rPr>
              <a:t>、丝绸之路上的军人</a:t>
            </a:r>
            <a:endParaRPr lang="en-US" altLang="zh-CN" sz="3200" b="1" dirty="0" smtClean="0">
              <a:solidFill>
                <a:srgbClr val="C00000"/>
              </a:solidFill>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材料呈现（略）</a:t>
            </a:r>
            <a:endParaRPr lang="en-US" altLang="zh-CN" sz="3200" b="1" dirty="0" smtClean="0">
              <a:latin typeface="微软雅黑" pitchFamily="34" charset="-122"/>
              <a:ea typeface="微软雅黑" pitchFamily="34" charset="-122"/>
            </a:endParaRPr>
          </a:p>
          <a:p>
            <a:r>
              <a:rPr lang="zh-CN" altLang="en-US" sz="3200" b="1" dirty="0" smtClean="0">
                <a:solidFill>
                  <a:srgbClr val="C00000"/>
                </a:solidFill>
                <a:latin typeface="微软雅黑" pitchFamily="34" charset="-122"/>
                <a:ea typeface="微软雅黑" pitchFamily="34" charset="-122"/>
              </a:rPr>
              <a:t>教师设问：</a:t>
            </a:r>
            <a:r>
              <a:rPr lang="zh-CN" altLang="en-US" sz="3200" b="1" dirty="0" smtClean="0">
                <a:latin typeface="微软雅黑" pitchFamily="34" charset="-122"/>
                <a:ea typeface="微软雅黑" pitchFamily="34" charset="-122"/>
              </a:rPr>
              <a:t>以龟兹为中心，丝绸之路上进行了怎样的斗争？你还知道哪些为开辟丝绸之路而付出努力的历史人物？这些军事斗争对丝绸之路后来的和平交流有什么意义？</a:t>
            </a:r>
            <a:endParaRPr lang="en-US" altLang="zh-CN" sz="3200" b="1" dirty="0" smtClean="0">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512" y="555526"/>
            <a:ext cx="9144000" cy="4228850"/>
          </a:xfrm>
          <a:prstGeom prst="rect">
            <a:avLst/>
          </a:prstGeom>
        </p:spPr>
        <p:txBody>
          <a:bodyPr wrap="square">
            <a:spAutoFit/>
          </a:bodyPr>
          <a:lstStyle/>
          <a:p>
            <a:pPr>
              <a:lnSpc>
                <a:spcPct val="120000"/>
              </a:lnSpc>
            </a:pPr>
            <a:r>
              <a:rPr lang="zh-CN" altLang="en-US" sz="3200" b="1" dirty="0" smtClean="0">
                <a:solidFill>
                  <a:srgbClr val="C00000"/>
                </a:solidFill>
                <a:latin typeface="+mj-ea"/>
                <a:ea typeface="+mj-ea"/>
              </a:rPr>
              <a:t>教师引导学生分析：</a:t>
            </a:r>
            <a:r>
              <a:rPr lang="zh-CN" altLang="en-US" sz="3200" dirty="0" smtClean="0">
                <a:latin typeface="+mj-ea"/>
                <a:ea typeface="+mj-ea"/>
              </a:rPr>
              <a:t>张骞通西域前，丝绸之路已经出现，但是由于一些民族或国家之间产生的纠纷或战争等种种原因，并没有畅通、繁荣。后来，张骞出使西域后直接促进了汉朝与西域诸国贸易和交往的决心。但是，在匈奴势力撤离西域以前，丝绸之路仍然常受阻塞，即使它有时相通，也因山川阻隔，道路遥远，缺乏食宿和没有安全保障而难以通行。</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7198"/>
            <a:ext cx="9144000" cy="45606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charset="-122"/>
                <a:cs typeface="宋体" charset="-122"/>
              </a:rPr>
              <a:t>        </a:t>
            </a:r>
            <a:r>
              <a:rPr kumimoji="0" lang="zh-CN" sz="2400" b="0" i="0" u="none" strike="noStrike" cap="none" normalizeH="0" baseline="0" dirty="0" smtClean="0">
                <a:ln>
                  <a:noFill/>
                </a:ln>
                <a:solidFill>
                  <a:schemeClr val="tx1"/>
                </a:solidFill>
                <a:effectLst/>
                <a:latin typeface="+mj-ea"/>
                <a:ea typeface="+mj-ea"/>
                <a:cs typeface="宋体" charset="-122"/>
              </a:rPr>
              <a:t>公元前</a:t>
            </a:r>
            <a:r>
              <a:rPr kumimoji="0" lang="zh-CN" altLang="zh-CN" sz="2400" b="0" i="0" u="none" strike="noStrike" cap="none" normalizeH="0" baseline="0" dirty="0" smtClean="0">
                <a:ln>
                  <a:noFill/>
                </a:ln>
                <a:solidFill>
                  <a:schemeClr val="tx1"/>
                </a:solidFill>
                <a:effectLst/>
                <a:latin typeface="+mj-ea"/>
                <a:ea typeface="+mj-ea"/>
                <a:cs typeface="宋体" charset="-122"/>
              </a:rPr>
              <a:t>121</a:t>
            </a:r>
            <a:r>
              <a:rPr kumimoji="0" lang="zh-CN" sz="2400" b="0" i="0" u="none" strike="noStrike" cap="none" normalizeH="0" baseline="0" dirty="0" smtClean="0">
                <a:ln>
                  <a:noFill/>
                </a:ln>
                <a:solidFill>
                  <a:schemeClr val="tx1"/>
                </a:solidFill>
                <a:effectLst/>
                <a:latin typeface="+mj-ea"/>
                <a:ea typeface="+mj-ea"/>
                <a:cs typeface="宋体" charset="-122"/>
              </a:rPr>
              <a:t>年，汉朝遣骠骑将军霍去病率大军击河西匈奴、取河西走廊之地；先后于此设置酒泉、张掖、敦煌、武威四郡。公元前</a:t>
            </a:r>
            <a:r>
              <a:rPr kumimoji="0" lang="zh-CN" altLang="zh-CN" sz="2400" b="0" i="0" u="none" strike="noStrike" cap="none" normalizeH="0" baseline="0" dirty="0" smtClean="0">
                <a:ln>
                  <a:noFill/>
                </a:ln>
                <a:solidFill>
                  <a:schemeClr val="tx1"/>
                </a:solidFill>
                <a:effectLst/>
                <a:latin typeface="+mj-ea"/>
                <a:ea typeface="+mj-ea"/>
                <a:cs typeface="宋体" charset="-122"/>
              </a:rPr>
              <a:t>104</a:t>
            </a:r>
            <a:r>
              <a:rPr kumimoji="0" lang="zh-CN" sz="2400" b="0" i="0" u="none" strike="noStrike" cap="none" normalizeH="0" baseline="0" dirty="0" smtClean="0">
                <a:ln>
                  <a:noFill/>
                </a:ln>
                <a:solidFill>
                  <a:schemeClr val="tx1"/>
                </a:solidFill>
                <a:effectLst/>
                <a:latin typeface="+mj-ea"/>
                <a:ea typeface="+mj-ea"/>
                <a:cs typeface="宋体" charset="-122"/>
              </a:rPr>
              <a:t>年，汉武帝派贰师将军李广利伐大宛，攻下宛城，</a:t>
            </a:r>
            <a:r>
              <a:rPr kumimoji="0" lang="zh-CN" altLang="en-US" sz="2400" b="0" i="0" u="none" strike="noStrike" cap="none" normalizeH="0" baseline="0" dirty="0" smtClean="0">
                <a:ln>
                  <a:noFill/>
                </a:ln>
                <a:solidFill>
                  <a:schemeClr val="tx1"/>
                </a:solidFill>
                <a:effectLst/>
                <a:latin typeface="+mj-ea"/>
                <a:ea typeface="+mj-ea"/>
                <a:cs typeface="宋体" charset="-122"/>
              </a:rPr>
              <a:t>“</a:t>
            </a:r>
            <a:r>
              <a:rPr kumimoji="0" lang="zh-CN" sz="2400" b="0" i="0" u="none" strike="noStrike" cap="none" normalizeH="0" baseline="0" dirty="0" smtClean="0">
                <a:ln>
                  <a:noFill/>
                </a:ln>
                <a:solidFill>
                  <a:schemeClr val="tx1"/>
                </a:solidFill>
                <a:effectLst/>
                <a:latin typeface="+mj-ea"/>
                <a:ea typeface="+mj-ea"/>
                <a:cs typeface="宋体" charset="-122"/>
              </a:rPr>
              <a:t>西域震惧，</a:t>
            </a:r>
            <a:r>
              <a:rPr kumimoji="0" lang="zh-CN" altLang="en-US" sz="2400" b="0" i="0" u="none" strike="noStrike" cap="none" normalizeH="0" baseline="0" dirty="0" smtClean="0">
                <a:ln>
                  <a:noFill/>
                </a:ln>
                <a:solidFill>
                  <a:schemeClr val="tx1"/>
                </a:solidFill>
                <a:effectLst/>
                <a:latin typeface="+mj-ea"/>
                <a:ea typeface="+mj-ea"/>
                <a:cs typeface="宋体" charset="-122"/>
              </a:rPr>
              <a:t>多谴使来贡献</a:t>
            </a:r>
            <a:r>
              <a:rPr lang="zh-CN" altLang="en-US" sz="2400" dirty="0" smtClean="0">
                <a:latin typeface="+mj-ea"/>
                <a:ea typeface="+mj-ea"/>
                <a:cs typeface="宋体" charset="-122"/>
              </a:rPr>
              <a:t>。”</a:t>
            </a:r>
            <a:r>
              <a:rPr kumimoji="0" lang="zh-CN" sz="2400" b="0" i="0" u="none" strike="noStrike" cap="none" normalizeH="0" baseline="0" dirty="0" smtClean="0">
                <a:ln>
                  <a:noFill/>
                </a:ln>
                <a:solidFill>
                  <a:schemeClr val="tx1"/>
                </a:solidFill>
                <a:effectLst/>
                <a:latin typeface="+mj-ea"/>
                <a:ea typeface="+mj-ea"/>
                <a:cs typeface="宋体" charset="-122"/>
              </a:rPr>
              <a:t>于是汉朝从敦煌到盐泽</a:t>
            </a:r>
            <a:r>
              <a:rPr kumimoji="0" lang="zh-CN" altLang="zh-CN" sz="2400" b="0" i="0" u="none" strike="noStrike" cap="none" normalizeH="0" baseline="0" dirty="0" smtClean="0">
                <a:ln>
                  <a:noFill/>
                </a:ln>
                <a:solidFill>
                  <a:schemeClr val="tx1"/>
                </a:solidFill>
                <a:effectLst/>
                <a:latin typeface="+mj-ea"/>
                <a:ea typeface="+mj-ea"/>
                <a:cs typeface="宋体" charset="-122"/>
              </a:rPr>
              <a:t>(</a:t>
            </a:r>
            <a:r>
              <a:rPr kumimoji="0" lang="zh-CN" sz="2400" b="0" i="0" u="none" strike="noStrike" cap="none" normalizeH="0" baseline="0" dirty="0" smtClean="0">
                <a:ln>
                  <a:noFill/>
                </a:ln>
                <a:solidFill>
                  <a:schemeClr val="tx1"/>
                </a:solidFill>
                <a:effectLst/>
                <a:latin typeface="+mj-ea"/>
                <a:ea typeface="+mj-ea"/>
                <a:cs typeface="宋体" charset="-122"/>
              </a:rPr>
              <a:t>今罗布泊</a:t>
            </a:r>
            <a:r>
              <a:rPr kumimoji="0" lang="zh-CN" altLang="zh-CN" sz="2400" b="0" i="0" u="none" strike="noStrike" cap="none" normalizeH="0" baseline="0" dirty="0" smtClean="0">
                <a:ln>
                  <a:noFill/>
                </a:ln>
                <a:solidFill>
                  <a:schemeClr val="tx1"/>
                </a:solidFill>
                <a:effectLst/>
                <a:latin typeface="+mj-ea"/>
                <a:ea typeface="+mj-ea"/>
                <a:cs typeface="宋体" charset="-122"/>
              </a:rPr>
              <a:t>)</a:t>
            </a:r>
            <a:r>
              <a:rPr kumimoji="0" lang="zh-CN" sz="2400" b="0" i="0" u="none" strike="noStrike" cap="none" normalizeH="0" baseline="0" dirty="0" smtClean="0">
                <a:ln>
                  <a:noFill/>
                </a:ln>
                <a:solidFill>
                  <a:schemeClr val="tx1"/>
                </a:solidFill>
                <a:effectLst/>
                <a:latin typeface="+mj-ea"/>
                <a:ea typeface="+mj-ea"/>
                <a:cs typeface="宋体" charset="-122"/>
              </a:rPr>
              <a:t>筑烽燧、亭障，屯田渠犁、轮台，以保证西域通道。公元前</a:t>
            </a:r>
            <a:r>
              <a:rPr kumimoji="0" lang="zh-CN" altLang="zh-CN" sz="2400" b="0" i="0" u="none" strike="noStrike" cap="none" normalizeH="0" baseline="0" dirty="0" smtClean="0">
                <a:ln>
                  <a:noFill/>
                </a:ln>
                <a:solidFill>
                  <a:schemeClr val="tx1"/>
                </a:solidFill>
                <a:effectLst/>
                <a:latin typeface="+mj-ea"/>
                <a:ea typeface="+mj-ea"/>
                <a:cs typeface="宋体" charset="-122"/>
              </a:rPr>
              <a:t>60</a:t>
            </a:r>
            <a:r>
              <a:rPr kumimoji="0" lang="zh-CN" sz="2400" b="0" i="0" u="none" strike="noStrike" cap="none" normalizeH="0" baseline="0" dirty="0" smtClean="0">
                <a:ln>
                  <a:noFill/>
                </a:ln>
                <a:solidFill>
                  <a:schemeClr val="tx1"/>
                </a:solidFill>
                <a:effectLst/>
                <a:latin typeface="+mj-ea"/>
                <a:ea typeface="+mj-ea"/>
                <a:cs typeface="宋体" charset="-122"/>
              </a:rPr>
              <a:t>年，随着匈奴势力全部退出西域，西域统一于汉朝中央政府，直接受西域都护管辖。都护这一名称，原意就是兼护丝绸之路南北两道安全的意思。西域都护的出现，标志着丝绸之路进人繁荣和畅通的新阶段。</a:t>
            </a:r>
            <a:br>
              <a:rPr kumimoji="0" lang="zh-CN" sz="2400" b="0" i="0" u="none" strike="noStrike" cap="none" normalizeH="0" baseline="0" dirty="0" smtClean="0">
                <a:ln>
                  <a:noFill/>
                </a:ln>
                <a:solidFill>
                  <a:schemeClr val="tx1"/>
                </a:solidFill>
                <a:effectLst/>
                <a:latin typeface="+mj-ea"/>
                <a:ea typeface="+mj-ea"/>
                <a:cs typeface="宋体" charset="-122"/>
              </a:rPr>
            </a:br>
            <a:r>
              <a:rPr kumimoji="0" lang="en-US" altLang="zh-CN" sz="2400" b="0" i="0" u="none" strike="noStrike" cap="none" normalizeH="0" baseline="0" dirty="0" smtClean="0">
                <a:ln>
                  <a:noFill/>
                </a:ln>
                <a:solidFill>
                  <a:schemeClr val="tx1"/>
                </a:solidFill>
                <a:effectLst/>
                <a:latin typeface="+mj-ea"/>
                <a:ea typeface="+mj-ea"/>
                <a:cs typeface="宋体" charset="-122"/>
              </a:rPr>
              <a:t>        </a:t>
            </a:r>
            <a:r>
              <a:rPr kumimoji="0" lang="zh-CN" sz="2400" b="0" i="0" u="none" strike="noStrike" cap="none" normalizeH="0" baseline="0" dirty="0" smtClean="0">
                <a:ln>
                  <a:noFill/>
                </a:ln>
                <a:solidFill>
                  <a:schemeClr val="tx1"/>
                </a:solidFill>
                <a:effectLst/>
                <a:latin typeface="+mj-ea"/>
                <a:ea typeface="+mj-ea"/>
                <a:cs typeface="宋体" charset="-122"/>
              </a:rPr>
              <a:t>相对匈奴而言，作为先进生产力代表、农业文明代表的汉帝国，对丝绸之路的沟</a:t>
            </a:r>
            <a:r>
              <a:rPr kumimoji="0" lang="zh-CN" altLang="en-US" sz="2400" b="0" i="0" u="none" strike="noStrike" cap="none" normalizeH="0" baseline="0" dirty="0" smtClean="0">
                <a:ln>
                  <a:noFill/>
                </a:ln>
                <a:solidFill>
                  <a:schemeClr val="tx1"/>
                </a:solidFill>
                <a:effectLst/>
                <a:latin typeface="+mj-ea"/>
                <a:ea typeface="+mj-ea"/>
                <a:cs typeface="宋体" charset="-122"/>
              </a:rPr>
              <a:t>通</a:t>
            </a:r>
            <a:r>
              <a:rPr kumimoji="0" lang="zh-CN" sz="2400" b="0" i="0" u="none" strike="noStrike" cap="none" normalizeH="0" baseline="0" dirty="0" smtClean="0">
                <a:ln>
                  <a:noFill/>
                </a:ln>
                <a:solidFill>
                  <a:schemeClr val="tx1"/>
                </a:solidFill>
                <a:effectLst/>
                <a:latin typeface="+mj-ea"/>
                <a:ea typeface="+mj-ea"/>
                <a:cs typeface="宋体" charset="-122"/>
              </a:rPr>
              <a:t>、经营，更有利于欧亚文明在世界范围的传播。</a:t>
            </a:r>
            <a:endParaRPr kumimoji="0" lang="zh-CN" sz="3600" b="0" i="0" u="none" strike="noStrike" cap="none" normalizeH="0" baseline="0" dirty="0" smtClean="0">
              <a:ln>
                <a:noFill/>
              </a:ln>
              <a:solidFill>
                <a:schemeClr val="tx1"/>
              </a:solidFill>
              <a:effectLst/>
              <a:latin typeface="+mj-ea"/>
              <a:ea typeface="+mj-ea"/>
              <a:cs typeface="宋体" charset="-122"/>
            </a:endParaRPr>
          </a:p>
        </p:txBody>
      </p:sp>
    </p:spTree>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5425649" cy="1200329"/>
          </a:xfrm>
          <a:prstGeom prst="rect">
            <a:avLst/>
          </a:prstGeom>
          <a:noFill/>
        </p:spPr>
        <p:txBody>
          <a:bodyPr wrap="square" rtlCol="0">
            <a:spAutoFit/>
          </a:bodyPr>
          <a:lstStyle/>
          <a:p>
            <a:pPr marL="0" lvl="1"/>
            <a:r>
              <a:rPr lang="zh-CN" altLang="zh-CN" sz="3600" dirty="0" smtClean="0">
                <a:latin typeface="Times New Roman" pitchFamily="18" charset="0"/>
              </a:rPr>
              <a:t>教育</a:t>
            </a:r>
            <a:r>
              <a:rPr lang="zh-CN" altLang="en-US" sz="3600" dirty="0" smtClean="0">
                <a:latin typeface="Times New Roman" pitchFamily="18" charset="0"/>
              </a:rPr>
              <a:t>理念</a:t>
            </a:r>
            <a:r>
              <a:rPr lang="zh-CN" altLang="zh-CN" sz="3600" dirty="0" smtClean="0">
                <a:latin typeface="Times New Roman" pitchFamily="18" charset="0"/>
              </a:rPr>
              <a:t>的定位</a:t>
            </a:r>
            <a:endParaRPr lang="en-US" altLang="zh-CN" sz="3600" dirty="0" smtClean="0">
              <a:latin typeface="Times New Roman" pitchFamily="18" charset="0"/>
            </a:endParaRPr>
          </a:p>
          <a:p>
            <a:pPr marL="0" lvl="1"/>
            <a:r>
              <a:rPr lang="en-US" altLang="zh-CN" sz="3600" b="1" dirty="0" smtClean="0">
                <a:solidFill>
                  <a:srgbClr val="C00000"/>
                </a:solidFill>
                <a:latin typeface="Times New Roman" pitchFamily="18" charset="0"/>
              </a:rPr>
              <a:t>        ——</a:t>
            </a:r>
            <a:r>
              <a:rPr lang="zh-CN" altLang="zh-CN" sz="3600" b="1" dirty="0" smtClean="0">
                <a:solidFill>
                  <a:srgbClr val="C00000"/>
                </a:solidFill>
                <a:latin typeface="Times New Roman" pitchFamily="18" charset="0"/>
              </a:rPr>
              <a:t>育人与传承</a:t>
            </a:r>
            <a:endParaRPr lang="en-US" altLang="zh-CN" sz="3600" b="1" dirty="0" smtClean="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mj-ea"/>
                <a:ea typeface="+mj-ea"/>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a:solidFill>
                  <a:schemeClr val="accent1"/>
                </a:solidFill>
                <a:latin typeface="+mj-ea"/>
                <a:ea typeface="+mj-ea"/>
              </a:rPr>
              <a:t>01</a:t>
            </a:r>
            <a:endParaRPr lang="zh-CN" altLang="en-US" sz="5000" b="1" dirty="0">
              <a:solidFill>
                <a:schemeClr val="accent1"/>
              </a:solidFill>
              <a:latin typeface="+mj-ea"/>
              <a:ea typeface="+mj-ea"/>
            </a:endParaRPr>
          </a:p>
        </p:txBody>
      </p:sp>
    </p:spTree>
    <p:extLst>
      <p:ext uri="{BB962C8B-B14F-4D97-AF65-F5344CB8AC3E}">
        <p14:creationId xmlns="" xmlns:p14="http://schemas.microsoft.com/office/powerpoint/2010/main" val="2677201178"/>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969770"/>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2</a:t>
            </a:r>
            <a:r>
              <a:rPr lang="zh-CN" altLang="en-US" sz="3200" b="1" dirty="0" smtClean="0">
                <a:solidFill>
                  <a:srgbClr val="C00000"/>
                </a:solidFill>
                <a:latin typeface="微软雅黑" pitchFamily="34" charset="-122"/>
                <a:ea typeface="微软雅黑" pitchFamily="34" charset="-122"/>
              </a:rPr>
              <a:t>、丝绸之路上的僧人</a:t>
            </a:r>
            <a:endParaRPr lang="en-US" altLang="zh-CN" sz="3200" b="1" dirty="0" smtClean="0">
              <a:solidFill>
                <a:srgbClr val="C00000"/>
              </a:solidFill>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材料呈现（略）</a:t>
            </a:r>
            <a:endParaRPr lang="en-US" altLang="zh-CN" sz="3200" b="1" dirty="0" smtClean="0">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教师设问：龟兹国在佛教传播过程中有怎样的地位？鸠摩罗什在佛教传播中有何贡献？</a:t>
            </a:r>
            <a:endParaRPr lang="en-US" altLang="zh-CN" sz="3200" b="1" dirty="0" smtClean="0">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20538"/>
            <a:ext cx="9144000" cy="5847755"/>
          </a:xfrm>
          <a:prstGeom prst="rect">
            <a:avLst/>
          </a:prstGeom>
          <a:noFill/>
        </p:spPr>
        <p:txBody>
          <a:bodyPr wrap="square" lIns="0" tIns="0" rIns="0" bIns="0" rtlCol="0">
            <a:spAutoFit/>
          </a:bodyPr>
          <a:lstStyle/>
          <a:p>
            <a:pPr>
              <a:lnSpc>
                <a:spcPct val="120000"/>
              </a:lnSpc>
            </a:pPr>
            <a:r>
              <a:rPr lang="zh-CN" altLang="en-US" sz="2800" b="1" dirty="0" smtClean="0">
                <a:solidFill>
                  <a:srgbClr val="C00000"/>
                </a:solidFill>
                <a:latin typeface="微软雅黑" pitchFamily="34" charset="-122"/>
                <a:ea typeface="微软雅黑" pitchFamily="34" charset="-122"/>
              </a:rPr>
              <a:t>教师引导学生分析：</a:t>
            </a:r>
            <a:r>
              <a:rPr lang="zh-CN" altLang="en-US" sz="2800" b="1" dirty="0" smtClean="0">
                <a:latin typeface="微软雅黑" pitchFamily="34" charset="-122"/>
                <a:ea typeface="微软雅黑" pitchFamily="34" charset="-122"/>
              </a:rPr>
              <a:t>佛教产生于印度，印度佛教经大夏</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今阿富汗北部，原波斯帝国和亚历山大帝国的东部疆域</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，安息</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今伊朗高原</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，大月氏</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今阿姆河流域</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，并越过葱岭</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今帕米尔高原</a:t>
            </a:r>
            <a:r>
              <a:rPr lang="en-US" altLang="zh-CN" sz="2800" b="1" dirty="0" smtClean="0">
                <a:latin typeface="微软雅黑" pitchFamily="34" charset="-122"/>
                <a:ea typeface="微软雅黑" pitchFamily="34" charset="-122"/>
              </a:rPr>
              <a:t>)</a:t>
            </a:r>
            <a:r>
              <a:rPr lang="zh-CN" altLang="en-US" sz="2800" b="1" dirty="0" smtClean="0">
                <a:latin typeface="微软雅黑" pitchFamily="34" charset="-122"/>
                <a:ea typeface="微软雅黑" pitchFamily="34" charset="-122"/>
              </a:rPr>
              <a:t>传入龟兹。早在</a:t>
            </a:r>
            <a:r>
              <a:rPr lang="en-US" altLang="zh-CN" sz="2800" b="1" dirty="0" smtClean="0">
                <a:latin typeface="微软雅黑" pitchFamily="34" charset="-122"/>
                <a:ea typeface="微软雅黑" pitchFamily="34" charset="-122"/>
              </a:rPr>
              <a:t>3</a:t>
            </a:r>
            <a:r>
              <a:rPr lang="zh-CN" altLang="en-US" sz="2800" b="1" dirty="0" smtClean="0">
                <a:latin typeface="微软雅黑" pitchFamily="34" charset="-122"/>
                <a:ea typeface="微软雅黑" pitchFamily="34" charset="-122"/>
              </a:rPr>
              <a:t>世纪时，佛教在龟兹地区已广为传布，僧俗造寺、开窟、塑像、绘画、供佛等活动已很频繁。</a:t>
            </a:r>
          </a:p>
          <a:p>
            <a:pPr>
              <a:lnSpc>
                <a:spcPct val="120000"/>
              </a:lnSpc>
            </a:pPr>
            <a:r>
              <a:rPr lang="zh-CN" altLang="en-US" sz="2800" b="1" dirty="0" smtClean="0">
                <a:latin typeface="微软雅黑" pitchFamily="34" charset="-122"/>
                <a:ea typeface="微软雅黑" pitchFamily="34" charset="-122"/>
              </a:rPr>
              <a:t>        龟兹国是佛教传入中原的必经之地，成为佛教东传的重要中转站。鸠摩罗什将印度佛教的梵文同时翻译成龟兹文和汉文，精确并且富于韵律，如同音乐一般，有利于佛教的传播。</a:t>
            </a:r>
          </a:p>
          <a:p>
            <a:endParaRPr lang="zh-CN" altLang="en-US" sz="2800" b="1" dirty="0" smtClean="0">
              <a:latin typeface="微软雅黑" pitchFamily="34" charset="-122"/>
              <a:ea typeface="微软雅黑" pitchFamily="34" charset="-122"/>
            </a:endParaRPr>
          </a:p>
          <a:p>
            <a:endParaRPr lang="zh-CN" altLang="en-US" sz="1600" b="1" dirty="0" smtClean="0">
              <a:solidFill>
                <a:schemeClr val="accent6"/>
              </a:solidFill>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2462213"/>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3</a:t>
            </a:r>
            <a:r>
              <a:rPr lang="zh-CN" altLang="en-US" sz="3200" b="1" dirty="0" smtClean="0">
                <a:solidFill>
                  <a:srgbClr val="C00000"/>
                </a:solidFill>
                <a:latin typeface="微软雅黑" pitchFamily="34" charset="-122"/>
                <a:ea typeface="微软雅黑" pitchFamily="34" charset="-122"/>
              </a:rPr>
              <a:t>、丝绸之路上的商人</a:t>
            </a:r>
            <a:endParaRPr lang="en-US" altLang="zh-CN" sz="3200" b="1" dirty="0" smtClean="0">
              <a:solidFill>
                <a:srgbClr val="C00000"/>
              </a:solidFill>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材料呈现（略）</a:t>
            </a:r>
            <a:endParaRPr lang="en-US" altLang="zh-CN" sz="3200" b="1" dirty="0" smtClean="0">
              <a:latin typeface="微软雅黑" pitchFamily="34" charset="-122"/>
              <a:ea typeface="微软雅黑" pitchFamily="34" charset="-122"/>
            </a:endParaRPr>
          </a:p>
          <a:p>
            <a:r>
              <a:rPr lang="zh-CN" altLang="en-US" sz="3200" b="1" dirty="0" smtClean="0">
                <a:latin typeface="微软雅黑" pitchFamily="34" charset="-122"/>
                <a:ea typeface="微软雅黑" pitchFamily="34" charset="-122"/>
              </a:rPr>
              <a:t>教师设问：丝绸之路上的商人遇到了哪些困难？他们为什么还要继续跋涉丝绸之路之上？商人对丝绸之路的形成起了什么作用？</a:t>
            </a:r>
          </a:p>
        </p:txBody>
      </p:sp>
    </p:spTree>
  </p:cSld>
  <p:clrMapOvr>
    <a:masterClrMapping/>
  </p:clrMapOvr>
  <p:transition spd="med"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016758"/>
          </a:xfrm>
          <a:prstGeom prst="rect">
            <a:avLst/>
          </a:prstGeom>
        </p:spPr>
        <p:txBody>
          <a:bodyPr wrap="square">
            <a:spAutoFit/>
          </a:bodyPr>
          <a:lstStyle/>
          <a:p>
            <a:r>
              <a:rPr lang="zh-CN" altLang="en-US" sz="3200" b="1" dirty="0" smtClean="0">
                <a:solidFill>
                  <a:srgbClr val="C00000"/>
                </a:solidFill>
                <a:latin typeface="+mj-ea"/>
                <a:ea typeface="+mj-ea"/>
              </a:rPr>
              <a:t>教师引导学生分析：</a:t>
            </a:r>
            <a:r>
              <a:rPr lang="zh-CN" altLang="en-US" sz="3200" dirty="0" smtClean="0">
                <a:latin typeface="+mj-ea"/>
                <a:ea typeface="+mj-ea"/>
              </a:rPr>
              <a:t>丝绸之路上的商人统称为“胡商”，他们除了面临恶劣的自然环境条件和强盗袭击的威胁外，还会受丝路沿途国家、城邦政权更迭、政治环境不稳定等因素的影响。一般来说，商业活动包括朝贡贸易和互市贸易两种形式。到中原王朝的贡使是在朝贡形式下进行的官方贸易，实质上是一种国家贸易，它关系到国家的外交关系以及政治利益。另一种形式是大量的民间贸易，即有一定经济实力的商人出面组织人数较多的商队，进行长途贩运。</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5486"/>
            <a:ext cx="9144000" cy="4769704"/>
          </a:xfrm>
          <a:prstGeom prst="rect">
            <a:avLst/>
          </a:prstGeom>
        </p:spPr>
        <p:txBody>
          <a:bodyPr wrap="square">
            <a:spAutoFit/>
          </a:bodyPr>
          <a:lstStyle/>
          <a:p>
            <a:pPr>
              <a:lnSpc>
                <a:spcPct val="120000"/>
              </a:lnSpc>
            </a:pPr>
            <a:r>
              <a:rPr lang="zh-CN" altLang="en-US" sz="3200" dirty="0" smtClean="0">
                <a:latin typeface="+mj-ea"/>
                <a:ea typeface="+mj-ea"/>
              </a:rPr>
              <a:t>丝绸之路上的商人因为经营的商品具有高额利润，故而愿意冒着很大的风险长途跋涉。商队里往往伴随有大量的学者、传教者、工匠、艺术家或官方的使者，商人们往往也通晓多种语言并且见多识广，他们在丝路沿线建立商业据点、贩卖商品的同时，也传播着文化。历史上，商人成为东西方文化与文明的传播使者，胡商的商业活动是古代中外交流史上的重要事件。</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26742"/>
            <a:ext cx="9144000" cy="5016758"/>
          </a:xfrm>
          <a:prstGeom prst="rect">
            <a:avLst/>
          </a:prstGeom>
        </p:spPr>
        <p:txBody>
          <a:bodyPr wrap="square">
            <a:spAutoFit/>
          </a:bodyPr>
          <a:lstStyle/>
          <a:p>
            <a:r>
              <a:rPr lang="zh-CN" altLang="en-US" sz="3200" b="1" dirty="0" smtClean="0">
                <a:solidFill>
                  <a:srgbClr val="C00000"/>
                </a:solidFill>
                <a:latin typeface="+mj-ea"/>
                <a:ea typeface="+mj-ea"/>
              </a:rPr>
              <a:t>教师设问：综合上述人物并结合所学知识，谈谈你所理解的丝路精神是什么。</a:t>
            </a:r>
            <a:r>
              <a:rPr lang="zh-CN" altLang="en-US" sz="3200" dirty="0" smtClean="0"/>
              <a:t/>
            </a:r>
            <a:br>
              <a:rPr lang="zh-CN" altLang="en-US" sz="3200" dirty="0" smtClean="0"/>
            </a:br>
            <a:r>
              <a:rPr lang="zh-CN" altLang="en-US" sz="3200" b="1" dirty="0" smtClean="0">
                <a:solidFill>
                  <a:srgbClr val="C00000"/>
                </a:solidFill>
                <a:latin typeface="+mj-ea"/>
                <a:ea typeface="+mj-ea"/>
              </a:rPr>
              <a:t>教师引导学生分析：</a:t>
            </a:r>
            <a:r>
              <a:rPr lang="zh-CN" altLang="en-US" sz="3200" dirty="0" smtClean="0">
                <a:latin typeface="+mj-ea"/>
                <a:ea typeface="+mj-ea"/>
              </a:rPr>
              <a:t>丝绸之路的形成与发展，为我们揭示出东西方文明源远流长的历史，描绘出栩栩如生的中西文化交流的历史画卷。纵观丝路千年发展的历史，它凝结了丝路沿途各族人民的勤劳、勇敢与智慧。丝绸之路上往来不绝的“丝路人”，把不畏艰险、开拓创新、忠于信仰、不辱使命、宗教宽容、传承文明、和平往来、合作交流等伟大的丝路精神作为永远的精神遗产留给了后世。</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347665" cy="1200329"/>
          </a:xfrm>
          <a:prstGeom prst="rect">
            <a:avLst/>
          </a:prstGeom>
          <a:noFill/>
        </p:spPr>
        <p:txBody>
          <a:bodyPr wrap="none" rtlCol="0">
            <a:spAutoFit/>
          </a:bodyPr>
          <a:lstStyle/>
          <a:p>
            <a:pPr>
              <a:lnSpc>
                <a:spcPct val="100000"/>
              </a:lnSpc>
            </a:pPr>
            <a:r>
              <a:rPr lang="zh-CN" altLang="zh-CN" sz="3600" dirty="0" smtClean="0">
                <a:latin typeface="Times New Roman" pitchFamily="18" charset="0"/>
              </a:rPr>
              <a:t>教学资源的定位</a:t>
            </a:r>
            <a:endParaRPr lang="en-US" altLang="zh-CN" sz="3600" dirty="0" smtClean="0">
              <a:latin typeface="Times New Roman" pitchFamily="18" charset="0"/>
            </a:endParaRPr>
          </a:p>
          <a:p>
            <a:pPr>
              <a:lnSpc>
                <a:spcPct val="100000"/>
              </a:lnSpc>
            </a:pPr>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zh-CN" sz="3600" b="1" dirty="0" smtClean="0">
                <a:solidFill>
                  <a:srgbClr val="C00000"/>
                </a:solidFill>
                <a:latin typeface="Times New Roman" pitchFamily="18" charset="0"/>
              </a:rPr>
              <a:t>动态中</a:t>
            </a:r>
            <a:r>
              <a:rPr lang="zh-CN" altLang="en-US" sz="3600" b="1" dirty="0" smtClean="0">
                <a:solidFill>
                  <a:srgbClr val="C00000"/>
                </a:solidFill>
                <a:latin typeface="Times New Roman" pitchFamily="18" charset="0"/>
              </a:rPr>
              <a:t>整合</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06</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27534"/>
            <a:ext cx="9144000" cy="2031325"/>
          </a:xfrm>
          <a:prstGeom prst="rect">
            <a:avLst/>
          </a:prstGeom>
          <a:noFill/>
        </p:spPr>
        <p:txBody>
          <a:bodyPr wrap="square" lIns="0" tIns="0" rIns="0" bIns="0" rtlCol="0">
            <a:spAutoFit/>
          </a:bodyPr>
          <a:lstStyle/>
          <a:p>
            <a:r>
              <a:rPr lang="zh-CN" altLang="en-US" sz="3600" b="1" dirty="0" smtClean="0">
                <a:latin typeface="微软雅黑" pitchFamily="34" charset="-122"/>
                <a:ea typeface="微软雅黑" pitchFamily="34" charset="-122"/>
              </a:rPr>
              <a:t>过去学生把教科书当世界，现在学生把世界当教科书。过去教师把教科书当工作的世界，现在教师把世界当做工作的教科书。</a:t>
            </a:r>
            <a:endParaRPr lang="en-US" altLang="zh-CN" sz="3600" b="1" dirty="0" smtClean="0">
              <a:latin typeface="微软雅黑" pitchFamily="34" charset="-122"/>
              <a:ea typeface="微软雅黑" pitchFamily="34" charset="-122"/>
            </a:endParaRPr>
          </a:p>
          <a:p>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徐蓝  朱汉国</a:t>
            </a: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普通高中历史课程标准（</a:t>
            </a:r>
            <a:r>
              <a:rPr lang="en-US" altLang="zh-CN" sz="2400" b="1" dirty="0" smtClean="0">
                <a:latin typeface="微软雅黑" pitchFamily="34" charset="-122"/>
                <a:ea typeface="微软雅黑" pitchFamily="34" charset="-122"/>
              </a:rPr>
              <a:t>2017</a:t>
            </a:r>
            <a:r>
              <a:rPr lang="zh-CN" altLang="en-US" sz="2400" b="1" dirty="0" smtClean="0">
                <a:latin typeface="微软雅黑" pitchFamily="34" charset="-122"/>
                <a:ea typeface="微软雅黑" pitchFamily="34" charset="-122"/>
              </a:rPr>
              <a:t>年版）解读</a:t>
            </a:r>
            <a:r>
              <a:rPr lang="en-US" altLang="zh-CN" sz="2400" b="1" dirty="0" smtClean="0">
                <a:latin typeface="微软雅黑" pitchFamily="34" charset="-122"/>
                <a:ea typeface="微软雅黑" pitchFamily="34" charset="-122"/>
              </a:rPr>
              <a:t>》</a:t>
            </a:r>
            <a:endParaRPr lang="zh-CN" altLang="en-US" sz="2400" b="1" dirty="0" smtClean="0">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5486"/>
            <a:ext cx="9144000" cy="4769704"/>
          </a:xfrm>
          <a:prstGeom prst="rect">
            <a:avLst/>
          </a:prstGeom>
        </p:spPr>
        <p:txBody>
          <a:bodyPr wrap="square">
            <a:spAutoFit/>
          </a:bodyPr>
          <a:lstStyle/>
          <a:p>
            <a:pPr algn="ctr">
              <a:lnSpc>
                <a:spcPct val="120000"/>
              </a:lnSpc>
            </a:pPr>
            <a:r>
              <a:rPr lang="en-US" altLang="zh-CN" sz="3200" dirty="0" smtClean="0">
                <a:latin typeface="+mj-ea"/>
                <a:ea typeface="+mj-ea"/>
              </a:rPr>
              <a:t>2017</a:t>
            </a:r>
            <a:r>
              <a:rPr lang="zh-CN" altLang="en-US" sz="3200" dirty="0" smtClean="0">
                <a:latin typeface="+mj-ea"/>
                <a:ea typeface="+mj-ea"/>
              </a:rPr>
              <a:t>年</a:t>
            </a:r>
            <a:r>
              <a:rPr lang="en-US" altLang="zh-CN" sz="3200" dirty="0" smtClean="0">
                <a:latin typeface="+mj-ea"/>
                <a:ea typeface="+mj-ea"/>
              </a:rPr>
              <a:t>9</a:t>
            </a:r>
            <a:r>
              <a:rPr lang="zh-CN" altLang="en-US" sz="3200" dirty="0" smtClean="0">
                <a:latin typeface="+mj-ea"/>
                <a:ea typeface="+mj-ea"/>
              </a:rPr>
              <a:t>月中共中央办公厅 国务院办公厅印发</a:t>
            </a:r>
            <a:r>
              <a:rPr lang="en-US" altLang="zh-CN" sz="3200" b="1" dirty="0" smtClean="0">
                <a:solidFill>
                  <a:srgbClr val="C00000"/>
                </a:solidFill>
                <a:latin typeface="+mj-ea"/>
                <a:ea typeface="+mj-ea"/>
              </a:rPr>
              <a:t>《</a:t>
            </a:r>
            <a:r>
              <a:rPr lang="zh-CN" altLang="en-US" sz="3200" b="1" dirty="0" smtClean="0">
                <a:solidFill>
                  <a:srgbClr val="C00000"/>
                </a:solidFill>
                <a:latin typeface="+mj-ea"/>
                <a:ea typeface="+mj-ea"/>
              </a:rPr>
              <a:t>关于深化教育体制机制改革的意见</a:t>
            </a:r>
            <a:r>
              <a:rPr lang="en-US" altLang="zh-CN" sz="3200" b="1" dirty="0" smtClean="0">
                <a:solidFill>
                  <a:srgbClr val="C00000"/>
                </a:solidFill>
                <a:latin typeface="+mj-ea"/>
                <a:ea typeface="+mj-ea"/>
              </a:rPr>
              <a:t>》</a:t>
            </a:r>
          </a:p>
          <a:p>
            <a:pPr>
              <a:lnSpc>
                <a:spcPct val="120000"/>
              </a:lnSpc>
            </a:pPr>
            <a:r>
              <a:rPr lang="zh-CN" altLang="en-US" sz="3200" dirty="0" smtClean="0">
                <a:latin typeface="+mj-ea"/>
                <a:ea typeface="+mj-ea"/>
              </a:rPr>
              <a:t>        用好自然资源、红色资源、文化资源、体育资源、科技资源、国防资源和企事业单位资源的育人功能，发挥英雄模范人物、名师大家、学术带头人等的示范引领作用，挖掘校史校风校训校歌的教育作用，充分发挥学校党、共青团、少先队组织的育人功能。</a:t>
            </a:r>
            <a:endParaRPr lang="en-US" altLang="zh-CN"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984885"/>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1</a:t>
            </a:r>
            <a:r>
              <a:rPr lang="zh-CN" altLang="en-US" sz="3200" b="1" dirty="0" smtClean="0">
                <a:solidFill>
                  <a:srgbClr val="C00000"/>
                </a:solidFill>
                <a:latin typeface="微软雅黑" pitchFamily="34" charset="-122"/>
                <a:ea typeface="微软雅黑" pitchFamily="34" charset="-122"/>
              </a:rPr>
              <a:t>、校内课程资源的开发与运用</a:t>
            </a:r>
            <a:endParaRPr lang="en-US" altLang="zh-CN" sz="3200" b="1" dirty="0" smtClean="0">
              <a:solidFill>
                <a:srgbClr val="C00000"/>
              </a:solidFill>
              <a:latin typeface="微软雅黑" pitchFamily="34" charset="-122"/>
              <a:ea typeface="微软雅黑" pitchFamily="34" charset="-122"/>
            </a:endParaRPr>
          </a:p>
          <a:p>
            <a:r>
              <a:rPr lang="zh-CN" altLang="en-US" sz="3200" b="1" dirty="0" smtClean="0">
                <a:latin typeface="+mj-ea"/>
                <a:ea typeface="+mj-ea"/>
              </a:rPr>
              <a:t>校史校风校训校歌、知名校友</a:t>
            </a:r>
            <a:endParaRPr lang="zh-CN" altLang="en-US" sz="3200" b="1" dirty="0" smtClean="0">
              <a:solidFill>
                <a:schemeClr val="accent6"/>
              </a:solidFill>
              <a:latin typeface="+mj-ea"/>
              <a:ea typeface="+mj-ea"/>
            </a:endParaRPr>
          </a:p>
        </p:txBody>
      </p:sp>
      <p:pic>
        <p:nvPicPr>
          <p:cNvPr id="4097" name="Picture 1" descr="C:\Users\Administrator\AppData\Roaming\Tencent\Users\304303503\QQ\WinTemp\RichOle\]H)F@_RH)3IZQT{STP{`{P9.png"/>
          <p:cNvPicPr>
            <a:picLocks noChangeAspect="1" noChangeArrowheads="1"/>
          </p:cNvPicPr>
          <p:nvPr/>
        </p:nvPicPr>
        <p:blipFill>
          <a:blip r:embed="rId2" cstate="print"/>
          <a:srcRect/>
          <a:stretch>
            <a:fillRect/>
          </a:stretch>
        </p:blipFill>
        <p:spPr bwMode="auto">
          <a:xfrm>
            <a:off x="0" y="987574"/>
            <a:ext cx="4499992" cy="2592287"/>
          </a:xfrm>
          <a:prstGeom prst="rect">
            <a:avLst/>
          </a:prstGeom>
          <a:noFill/>
        </p:spPr>
      </p:pic>
      <p:sp>
        <p:nvSpPr>
          <p:cNvPr id="4" name="TextBox 3"/>
          <p:cNvSpPr txBox="1"/>
          <p:nvPr/>
        </p:nvSpPr>
        <p:spPr>
          <a:xfrm>
            <a:off x="0" y="3795886"/>
            <a:ext cx="9144000" cy="861774"/>
          </a:xfrm>
          <a:prstGeom prst="rect">
            <a:avLst/>
          </a:prstGeom>
          <a:noFill/>
        </p:spPr>
        <p:txBody>
          <a:bodyPr wrap="square" lIns="0" tIns="0" rIns="0" bIns="0" rtlCol="0">
            <a:spAutoFit/>
          </a:bodyPr>
          <a:lstStyle/>
          <a:p>
            <a:r>
              <a:rPr lang="en-US" altLang="zh-CN" sz="2800" b="1" dirty="0" smtClean="0">
                <a:solidFill>
                  <a:srgbClr val="FF0000"/>
                </a:solidFill>
                <a:latin typeface="微软雅黑" pitchFamily="34" charset="-122"/>
                <a:ea typeface="微软雅黑" pitchFamily="34" charset="-122"/>
              </a:rPr>
              <a:t>2017</a:t>
            </a:r>
            <a:r>
              <a:rPr lang="zh-CN" altLang="en-US" sz="2800" b="1" dirty="0" smtClean="0">
                <a:solidFill>
                  <a:srgbClr val="FF0000"/>
                </a:solidFill>
                <a:latin typeface="微软雅黑" pitchFamily="34" charset="-122"/>
                <a:ea typeface="微软雅黑" pitchFamily="34" charset="-122"/>
              </a:rPr>
              <a:t>年四川省历史优质课展评一等奖</a:t>
            </a:r>
            <a:endParaRPr lang="en-US" altLang="zh-CN" sz="2800" b="1" dirty="0" smtClean="0">
              <a:solidFill>
                <a:srgbClr val="FF0000"/>
              </a:solidFill>
              <a:latin typeface="微软雅黑" pitchFamily="34" charset="-122"/>
              <a:ea typeface="微软雅黑" pitchFamily="34" charset="-122"/>
            </a:endParaRPr>
          </a:p>
          <a:p>
            <a:r>
              <a:rPr lang="en-US" altLang="zh-CN" sz="2800" b="1" dirty="0" smtClean="0">
                <a:solidFill>
                  <a:srgbClr val="FF0000"/>
                </a:solidFill>
                <a:latin typeface="微软雅黑" pitchFamily="34" charset="-122"/>
                <a:ea typeface="微软雅黑" pitchFamily="34" charset="-122"/>
              </a:rPr>
              <a:t>2018</a:t>
            </a:r>
            <a:r>
              <a:rPr lang="zh-CN" altLang="en-US" sz="2800" b="1" dirty="0" smtClean="0">
                <a:solidFill>
                  <a:srgbClr val="FF0000"/>
                </a:solidFill>
                <a:latin typeface="微软雅黑" pitchFamily="34" charset="-122"/>
                <a:ea typeface="微软雅黑" pitchFamily="34" charset="-122"/>
              </a:rPr>
              <a:t>年全国历史优质课展评一等奖</a:t>
            </a:r>
          </a:p>
        </p:txBody>
      </p:sp>
      <p:pic>
        <p:nvPicPr>
          <p:cNvPr id="4098" name="Picture 2" descr="C:\Users\Administrator\AppData\Roaming\Tencent\Users\304303503\QQ\WinTemp\RichOle\3HYNC7I~7Z(}]EC7PRPB`7N.png"/>
          <p:cNvPicPr>
            <a:picLocks noChangeAspect="1" noChangeArrowheads="1"/>
          </p:cNvPicPr>
          <p:nvPr/>
        </p:nvPicPr>
        <p:blipFill>
          <a:blip r:embed="rId3" cstate="print"/>
          <a:srcRect/>
          <a:stretch>
            <a:fillRect/>
          </a:stretch>
        </p:blipFill>
        <p:spPr bwMode="auto">
          <a:xfrm>
            <a:off x="4567492" y="987574"/>
            <a:ext cx="4576508" cy="2574286"/>
          </a:xfrm>
          <a:prstGeom prst="rect">
            <a:avLst/>
          </a:prstGeom>
          <a:noFill/>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0080914162459c3f59.jpg"/>
          <p:cNvPicPr>
            <a:picLocks noChangeAspect="1"/>
          </p:cNvPicPr>
          <p:nvPr/>
        </p:nvPicPr>
        <p:blipFill>
          <a:blip r:embed="rId2" cstate="print"/>
          <a:stretch>
            <a:fillRect/>
          </a:stretch>
        </p:blipFill>
        <p:spPr>
          <a:xfrm>
            <a:off x="0" y="0"/>
            <a:ext cx="3563888" cy="5167638"/>
          </a:xfrm>
          <a:prstGeom prst="rect">
            <a:avLst/>
          </a:prstGeom>
        </p:spPr>
      </p:pic>
      <p:pic>
        <p:nvPicPr>
          <p:cNvPr id="3" name="图片 2" descr="QQ图片20181130174245.png"/>
          <p:cNvPicPr>
            <a:picLocks noChangeAspect="1"/>
          </p:cNvPicPr>
          <p:nvPr/>
        </p:nvPicPr>
        <p:blipFill>
          <a:blip r:embed="rId3" cstate="print"/>
          <a:stretch>
            <a:fillRect/>
          </a:stretch>
        </p:blipFill>
        <p:spPr>
          <a:xfrm>
            <a:off x="3563888" y="1203598"/>
            <a:ext cx="5580112" cy="3405389"/>
          </a:xfrm>
          <a:prstGeom prst="rect">
            <a:avLst/>
          </a:prstGeom>
        </p:spPr>
      </p:pic>
      <p:sp>
        <p:nvSpPr>
          <p:cNvPr id="5" name="矩形 4"/>
          <p:cNvSpPr/>
          <p:nvPr/>
        </p:nvSpPr>
        <p:spPr>
          <a:xfrm>
            <a:off x="3563888" y="267494"/>
            <a:ext cx="5508104" cy="369332"/>
          </a:xfrm>
          <a:prstGeom prst="rect">
            <a:avLst/>
          </a:prstGeom>
        </p:spPr>
        <p:txBody>
          <a:bodyPr wrap="square">
            <a:spAutoFit/>
          </a:bodyPr>
          <a:lstStyle/>
          <a:p>
            <a:r>
              <a:rPr lang="zh-CN" altLang="en-US" dirty="0" smtClean="0"/>
              <a:t>摘自国民政府军事委员会政治部编印</a:t>
            </a:r>
            <a:r>
              <a:rPr lang="en-US" altLang="zh-CN" dirty="0" smtClean="0"/>
              <a:t>:《</a:t>
            </a:r>
            <a:r>
              <a:rPr lang="zh-CN" altLang="en-US" dirty="0" smtClean="0"/>
              <a:t>日寇暴行实录</a:t>
            </a:r>
            <a:r>
              <a:rPr lang="en-US" altLang="zh-CN" dirty="0" smtClean="0"/>
              <a:t>》</a:t>
            </a:r>
            <a:endParaRPr lang="zh-CN" altLang="en-US" dirty="0"/>
          </a:p>
        </p:txBody>
      </p:sp>
      <p:sp>
        <p:nvSpPr>
          <p:cNvPr id="6" name="矩形 5"/>
          <p:cNvSpPr/>
          <p:nvPr/>
        </p:nvSpPr>
        <p:spPr>
          <a:xfrm>
            <a:off x="4644008" y="4587974"/>
            <a:ext cx="3347864" cy="461665"/>
          </a:xfrm>
          <a:prstGeom prst="rect">
            <a:avLst/>
          </a:prstGeom>
        </p:spPr>
        <p:txBody>
          <a:bodyPr wrap="square">
            <a:spAutoFit/>
          </a:bodyPr>
          <a:lstStyle/>
          <a:p>
            <a:r>
              <a:rPr lang="en-US" altLang="zh-CN" sz="2400" b="1" dirty="0" smtClean="0">
                <a:solidFill>
                  <a:srgbClr val="FF0000"/>
                </a:solidFill>
              </a:rPr>
              <a:t>1994</a:t>
            </a:r>
            <a:r>
              <a:rPr lang="zh-CN" altLang="en-US" sz="2400" b="1" dirty="0" smtClean="0">
                <a:solidFill>
                  <a:srgbClr val="FF0000"/>
                </a:solidFill>
              </a:rPr>
              <a:t>年卢旺达大屠杀</a:t>
            </a:r>
            <a:endParaRPr lang="zh-CN" altLang="en-US" sz="2400" dirty="0">
              <a:solidFill>
                <a:srgbClr val="FF0000"/>
              </a:solidFill>
            </a:endParaRPr>
          </a:p>
        </p:txBody>
      </p:sp>
    </p:spTree>
  </p:cSld>
  <p:clrMapOvr>
    <a:masterClrMapping/>
  </p:clrMapOvr>
  <p:transition spd="med" advClick="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夜的钢琴曲（石进）.mp3">
            <a:hlinkClick r:id="" action="ppaction://media"/>
          </p:cNvPr>
          <p:cNvPicPr>
            <a:picLocks noRot="1" noChangeAspect="1"/>
          </p:cNvPicPr>
          <p:nvPr>
            <a:audioFile r:link="rId1"/>
          </p:nvPr>
        </p:nvPicPr>
        <p:blipFill>
          <a:blip r:embed="rId3" cstate="print"/>
          <a:stretch>
            <a:fillRect/>
          </a:stretch>
        </p:blipFill>
        <p:spPr>
          <a:xfrm>
            <a:off x="6817855" y="3751661"/>
            <a:ext cx="363140" cy="363140"/>
          </a:xfrm>
          <a:prstGeom prst="rect">
            <a:avLst/>
          </a:prstGeom>
        </p:spPr>
      </p:pic>
      <p:pic>
        <p:nvPicPr>
          <p:cNvPr id="18" name="Picture 2" descr="http://p2.so.qhimgs1.com/t010a03f34ce6c8112e.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p:spPr>
      </p:pic>
      <p:pic>
        <p:nvPicPr>
          <p:cNvPr id="19" name="图片 18" descr="1.jpg"/>
          <p:cNvPicPr>
            <a:picLocks noChangeAspect="1"/>
          </p:cNvPicPr>
          <p:nvPr/>
        </p:nvPicPr>
        <p:blipFill>
          <a:blip r:embed="rId5" cstate="print"/>
          <a:stretch>
            <a:fillRect/>
          </a:stretch>
        </p:blipFill>
        <p:spPr>
          <a:xfrm>
            <a:off x="1480282" y="534352"/>
            <a:ext cx="6386513" cy="4189552"/>
          </a:xfrm>
          <a:prstGeom prst="rect">
            <a:avLst/>
          </a:prstGeom>
        </p:spPr>
      </p:pic>
      <p:pic>
        <p:nvPicPr>
          <p:cNvPr id="20" name="图片 19" descr="2.jpg"/>
          <p:cNvPicPr>
            <a:picLocks noChangeAspect="1"/>
          </p:cNvPicPr>
          <p:nvPr/>
        </p:nvPicPr>
        <p:blipFill>
          <a:blip r:embed="rId6" cstate="print"/>
          <a:stretch>
            <a:fillRect/>
          </a:stretch>
        </p:blipFill>
        <p:spPr>
          <a:xfrm>
            <a:off x="1451707" y="557212"/>
            <a:ext cx="6386513" cy="4260533"/>
          </a:xfrm>
          <a:prstGeom prst="rect">
            <a:avLst/>
          </a:prstGeom>
        </p:spPr>
      </p:pic>
      <p:pic>
        <p:nvPicPr>
          <p:cNvPr id="21" name="图片 20" descr="3.jpg"/>
          <p:cNvPicPr>
            <a:picLocks noChangeAspect="1"/>
          </p:cNvPicPr>
          <p:nvPr/>
        </p:nvPicPr>
        <p:blipFill>
          <a:blip r:embed="rId7" cstate="print"/>
          <a:stretch>
            <a:fillRect/>
          </a:stretch>
        </p:blipFill>
        <p:spPr>
          <a:xfrm>
            <a:off x="1523145" y="540068"/>
            <a:ext cx="6243637" cy="4246245"/>
          </a:xfrm>
          <a:prstGeom prst="rect">
            <a:avLst/>
          </a:prstGeom>
        </p:spPr>
      </p:pic>
      <p:pic>
        <p:nvPicPr>
          <p:cNvPr id="22" name="图片 21" descr="4.jpg"/>
          <p:cNvPicPr>
            <a:picLocks noChangeAspect="1"/>
          </p:cNvPicPr>
          <p:nvPr/>
        </p:nvPicPr>
        <p:blipFill>
          <a:blip r:embed="rId8" cstate="print"/>
          <a:stretch>
            <a:fillRect/>
          </a:stretch>
        </p:blipFill>
        <p:spPr>
          <a:xfrm>
            <a:off x="1480283" y="505778"/>
            <a:ext cx="6272212" cy="4280535"/>
          </a:xfrm>
          <a:prstGeom prst="rect">
            <a:avLst/>
          </a:prstGeom>
        </p:spPr>
      </p:pic>
      <p:pic>
        <p:nvPicPr>
          <p:cNvPr id="23" name="图片 22" descr="5.jpg"/>
          <p:cNvPicPr>
            <a:picLocks noChangeAspect="1"/>
          </p:cNvPicPr>
          <p:nvPr/>
        </p:nvPicPr>
        <p:blipFill>
          <a:blip r:embed="rId9" cstate="print"/>
          <a:stretch>
            <a:fillRect/>
          </a:stretch>
        </p:blipFill>
        <p:spPr>
          <a:xfrm>
            <a:off x="1494570" y="502920"/>
            <a:ext cx="6229350" cy="4226243"/>
          </a:xfrm>
          <a:prstGeom prst="rect">
            <a:avLst/>
          </a:prstGeom>
        </p:spPr>
      </p:pic>
      <p:pic>
        <p:nvPicPr>
          <p:cNvPr id="24" name="图片 23" descr="6.jpg"/>
          <p:cNvPicPr>
            <a:picLocks noChangeAspect="1"/>
          </p:cNvPicPr>
          <p:nvPr/>
        </p:nvPicPr>
        <p:blipFill>
          <a:blip r:embed="rId10" cstate="print"/>
          <a:stretch>
            <a:fillRect/>
          </a:stretch>
        </p:blipFill>
        <p:spPr>
          <a:xfrm>
            <a:off x="1480282" y="505777"/>
            <a:ext cx="6257925" cy="4223385"/>
          </a:xfrm>
          <a:prstGeom prst="rect">
            <a:avLst/>
          </a:prstGeom>
        </p:spPr>
      </p:pic>
      <p:pic>
        <p:nvPicPr>
          <p:cNvPr id="25" name="图片 24" descr="7.jpg"/>
          <p:cNvPicPr>
            <a:picLocks noChangeAspect="1"/>
          </p:cNvPicPr>
          <p:nvPr/>
        </p:nvPicPr>
        <p:blipFill>
          <a:blip r:embed="rId11" cstate="print"/>
          <a:stretch>
            <a:fillRect/>
          </a:stretch>
        </p:blipFill>
        <p:spPr>
          <a:xfrm>
            <a:off x="1465995" y="468630"/>
            <a:ext cx="6315075" cy="4289108"/>
          </a:xfrm>
          <a:prstGeom prst="rect">
            <a:avLst/>
          </a:prstGeom>
        </p:spPr>
      </p:pic>
      <p:pic>
        <p:nvPicPr>
          <p:cNvPr id="26" name="图片 25" descr="8.jpg"/>
          <p:cNvPicPr>
            <a:picLocks noChangeAspect="1"/>
          </p:cNvPicPr>
          <p:nvPr/>
        </p:nvPicPr>
        <p:blipFill>
          <a:blip r:embed="rId12" cstate="print"/>
          <a:stretch>
            <a:fillRect/>
          </a:stretch>
        </p:blipFill>
        <p:spPr>
          <a:xfrm>
            <a:off x="1437420" y="477202"/>
            <a:ext cx="6272212" cy="4243931"/>
          </a:xfrm>
          <a:prstGeom prst="rect">
            <a:avLst/>
          </a:prstGeom>
        </p:spPr>
      </p:pic>
      <p:pic>
        <p:nvPicPr>
          <p:cNvPr id="27" name="图片 26" descr="9.jpg"/>
          <p:cNvPicPr>
            <a:picLocks noChangeAspect="1"/>
          </p:cNvPicPr>
          <p:nvPr/>
        </p:nvPicPr>
        <p:blipFill>
          <a:blip r:embed="rId13" cstate="print"/>
          <a:stretch>
            <a:fillRect/>
          </a:stretch>
        </p:blipFill>
        <p:spPr>
          <a:xfrm>
            <a:off x="1408845" y="460058"/>
            <a:ext cx="6315075" cy="4269105"/>
          </a:xfrm>
          <a:prstGeom prst="rect">
            <a:avLst/>
          </a:prstGeom>
        </p:spPr>
      </p:pic>
      <p:pic>
        <p:nvPicPr>
          <p:cNvPr id="28" name="图片 27" descr="13.jpg"/>
          <p:cNvPicPr>
            <a:picLocks noChangeAspect="1"/>
          </p:cNvPicPr>
          <p:nvPr/>
        </p:nvPicPr>
        <p:blipFill>
          <a:blip r:embed="rId14" cstate="print"/>
          <a:stretch>
            <a:fillRect/>
          </a:stretch>
        </p:blipFill>
        <p:spPr>
          <a:xfrm>
            <a:off x="1408845" y="488632"/>
            <a:ext cx="6372225" cy="4283393"/>
          </a:xfrm>
          <a:prstGeom prst="rect">
            <a:avLst/>
          </a:prstGeom>
        </p:spPr>
      </p:pic>
      <p:pic>
        <p:nvPicPr>
          <p:cNvPr id="29" name="图片 28" descr="11.jpg"/>
          <p:cNvPicPr>
            <a:picLocks noChangeAspect="1"/>
          </p:cNvPicPr>
          <p:nvPr/>
        </p:nvPicPr>
        <p:blipFill>
          <a:blip r:embed="rId15" cstate="print"/>
          <a:stretch>
            <a:fillRect/>
          </a:stretch>
        </p:blipFill>
        <p:spPr>
          <a:xfrm>
            <a:off x="1365982" y="491490"/>
            <a:ext cx="6372225" cy="4309110"/>
          </a:xfrm>
          <a:prstGeom prst="rect">
            <a:avLst/>
          </a:prstGeom>
        </p:spPr>
      </p:pic>
      <p:pic>
        <p:nvPicPr>
          <p:cNvPr id="30" name="图片 29" descr="10.jpg"/>
          <p:cNvPicPr>
            <a:picLocks noChangeAspect="1"/>
          </p:cNvPicPr>
          <p:nvPr/>
        </p:nvPicPr>
        <p:blipFill>
          <a:blip r:embed="rId16" cstate="print"/>
          <a:stretch>
            <a:fillRect/>
          </a:stretch>
        </p:blipFill>
        <p:spPr>
          <a:xfrm>
            <a:off x="1337407" y="462915"/>
            <a:ext cx="6415088" cy="4323398"/>
          </a:xfrm>
          <a:prstGeom prst="rect">
            <a:avLst/>
          </a:prstGeom>
        </p:spPr>
      </p:pic>
      <p:pic>
        <p:nvPicPr>
          <p:cNvPr id="31" name="图片 30" descr="12.jpg"/>
          <p:cNvPicPr>
            <a:picLocks noChangeAspect="1"/>
          </p:cNvPicPr>
          <p:nvPr/>
        </p:nvPicPr>
        <p:blipFill>
          <a:blip r:embed="rId17" cstate="print"/>
          <a:stretch>
            <a:fillRect/>
          </a:stretch>
        </p:blipFill>
        <p:spPr>
          <a:xfrm>
            <a:off x="1323120" y="471488"/>
            <a:ext cx="6429375" cy="4314825"/>
          </a:xfrm>
          <a:prstGeom prst="rect">
            <a:avLst/>
          </a:prstGeom>
        </p:spPr>
      </p:pic>
      <p:sp>
        <p:nvSpPr>
          <p:cNvPr id="32" name="矩形 31"/>
          <p:cNvSpPr/>
          <p:nvPr/>
        </p:nvSpPr>
        <p:spPr>
          <a:xfrm>
            <a:off x="1214535" y="1690204"/>
            <a:ext cx="6583680" cy="1608133"/>
          </a:xfrm>
          <a:prstGeom prst="rect">
            <a:avLst/>
          </a:prstGeom>
          <a:solidFill>
            <a:srgbClr val="FFFFFF"/>
          </a:solidFill>
          <a:ln w="76200">
            <a:noFill/>
          </a:ln>
        </p:spPr>
        <p:txBody>
          <a:bodyPr wrap="square" lIns="68580" tIns="34290" rIns="68580" bIns="34290">
            <a:spAutoFit/>
          </a:bodyPr>
          <a:lstStyle/>
          <a:p>
            <a:pPr algn="ctr">
              <a:buFont typeface="Arial" charset="0"/>
              <a:buNone/>
              <a:defRPr/>
            </a:pPr>
            <a:r>
              <a:rPr lang="zh-CN" altLang="en-US" sz="5000" b="1" kern="10" dirty="0">
                <a:ln w="9525">
                  <a:solidFill>
                    <a:srgbClr val="000000"/>
                  </a:solidFill>
                  <a:round/>
                  <a:headEnd/>
                  <a:tailEnd/>
                </a:ln>
                <a:solidFill>
                  <a:srgbClr val="FF0000"/>
                </a:solidFill>
                <a:latin typeface="叶根友毛笔行书2.0版" pitchFamily="2" charset="-122"/>
                <a:ea typeface="叶根友毛笔行书2.0版" pitchFamily="2" charset="-122"/>
              </a:rPr>
              <a:t>百年大计，教育为本；</a:t>
            </a:r>
            <a:endParaRPr lang="en-US" altLang="zh-CN" sz="5000" b="1" kern="10" dirty="0">
              <a:ln w="9525">
                <a:solidFill>
                  <a:srgbClr val="000000"/>
                </a:solidFill>
                <a:round/>
                <a:headEnd/>
                <a:tailEnd/>
              </a:ln>
              <a:solidFill>
                <a:srgbClr val="FF0000"/>
              </a:solidFill>
              <a:latin typeface="叶根友毛笔行书2.0版" pitchFamily="2" charset="-122"/>
              <a:ea typeface="叶根友毛笔行书2.0版" pitchFamily="2" charset="-122"/>
            </a:endParaRPr>
          </a:p>
          <a:p>
            <a:pPr algn="ctr">
              <a:buFont typeface="Arial" charset="0"/>
              <a:buNone/>
              <a:defRPr/>
            </a:pPr>
            <a:r>
              <a:rPr lang="zh-CN" altLang="en-US" sz="5000" b="1" kern="10" dirty="0">
                <a:ln w="9525">
                  <a:solidFill>
                    <a:srgbClr val="000000"/>
                  </a:solidFill>
                  <a:round/>
                  <a:headEnd/>
                  <a:tailEnd/>
                </a:ln>
                <a:solidFill>
                  <a:srgbClr val="FF0000"/>
                </a:solidFill>
                <a:latin typeface="叶根友毛笔行书2.0版" pitchFamily="2" charset="-122"/>
                <a:ea typeface="叶根友毛笔行书2.0版" pitchFamily="2" charset="-122"/>
              </a:rPr>
              <a:t>国运兴衰，系于教育。</a:t>
            </a:r>
          </a:p>
        </p:txBody>
      </p:sp>
      <p:sp>
        <p:nvSpPr>
          <p:cNvPr id="34" name="TextBox 33"/>
          <p:cNvSpPr txBox="1"/>
          <p:nvPr/>
        </p:nvSpPr>
        <p:spPr>
          <a:xfrm>
            <a:off x="0" y="153888"/>
            <a:ext cx="602647" cy="4932119"/>
          </a:xfrm>
          <a:prstGeom prst="rect">
            <a:avLst/>
          </a:prstGeom>
          <a:noFill/>
        </p:spPr>
        <p:txBody>
          <a:bodyPr wrap="square" lIns="68580" tIns="34290" rIns="68580" bIns="34290" rtlCol="0" anchor="ctr">
            <a:spAutoFit/>
          </a:bodyPr>
          <a:lstStyle/>
          <a:p>
            <a:pPr algn="ctr"/>
            <a:r>
              <a:rPr lang="zh-CN" altLang="en-US" sz="3000" b="1" dirty="0" smtClean="0">
                <a:solidFill>
                  <a:srgbClr val="00B0F0"/>
                </a:solidFill>
              </a:rPr>
              <a:t>求</a:t>
            </a:r>
            <a:endParaRPr lang="en-US" altLang="zh-CN" sz="3000" b="1" dirty="0" smtClean="0">
              <a:solidFill>
                <a:srgbClr val="00B0F0"/>
              </a:solidFill>
            </a:endParaRPr>
          </a:p>
          <a:p>
            <a:pPr algn="ctr"/>
            <a:r>
              <a:rPr lang="zh-CN" altLang="en-US" sz="3600" b="1" dirty="0" smtClean="0">
                <a:solidFill>
                  <a:srgbClr val="FF0000"/>
                </a:solidFill>
                <a:latin typeface="黑体" pitchFamily="49" charset="-122"/>
                <a:ea typeface="黑体" pitchFamily="49" charset="-122"/>
              </a:rPr>
              <a:t>真</a:t>
            </a:r>
            <a:endParaRPr lang="en-US" altLang="zh-CN" sz="3600" b="1" dirty="0" smtClean="0">
              <a:solidFill>
                <a:srgbClr val="FF0000"/>
              </a:solidFill>
              <a:latin typeface="黑体" pitchFamily="49" charset="-122"/>
              <a:ea typeface="黑体" pitchFamily="49" charset="-122"/>
            </a:endParaRPr>
          </a:p>
          <a:p>
            <a:pPr algn="ctr"/>
            <a:r>
              <a:rPr lang="zh-CN" altLang="en-US" sz="3000" b="1" dirty="0" smtClean="0">
                <a:solidFill>
                  <a:srgbClr val="00B0F0"/>
                </a:solidFill>
              </a:rPr>
              <a:t>务</a:t>
            </a:r>
            <a:endParaRPr lang="en-US" altLang="zh-CN" sz="3000" b="1" dirty="0" smtClean="0">
              <a:solidFill>
                <a:srgbClr val="00B0F0"/>
              </a:solidFill>
            </a:endParaRPr>
          </a:p>
          <a:p>
            <a:pPr algn="ctr"/>
            <a:r>
              <a:rPr lang="zh-CN" altLang="en-US" sz="3000" b="1" dirty="0" smtClean="0">
                <a:solidFill>
                  <a:srgbClr val="00B0F0"/>
                </a:solidFill>
              </a:rPr>
              <a:t>实</a:t>
            </a:r>
            <a:endParaRPr lang="en-US" altLang="zh-CN" sz="3000" b="1" dirty="0" smtClean="0">
              <a:solidFill>
                <a:srgbClr val="00B0F0"/>
              </a:solidFill>
            </a:endParaRPr>
          </a:p>
          <a:p>
            <a:pPr algn="ctr"/>
            <a:r>
              <a:rPr lang="zh-CN" altLang="en-US" sz="3000" b="1" dirty="0" smtClean="0">
                <a:solidFill>
                  <a:srgbClr val="00B0F0"/>
                </a:solidFill>
              </a:rPr>
              <a:t>、</a:t>
            </a:r>
            <a:endParaRPr lang="en-US" altLang="zh-CN" sz="3000" b="1" dirty="0" smtClean="0">
              <a:solidFill>
                <a:srgbClr val="00B0F0"/>
              </a:solidFill>
            </a:endParaRPr>
          </a:p>
          <a:p>
            <a:pPr algn="ctr"/>
            <a:r>
              <a:rPr lang="zh-CN" altLang="en-US" sz="3000" b="1" dirty="0" smtClean="0">
                <a:solidFill>
                  <a:srgbClr val="00B0F0"/>
                </a:solidFill>
              </a:rPr>
              <a:t>砥</a:t>
            </a:r>
            <a:endParaRPr lang="en-US" altLang="zh-CN" sz="3000" b="1" dirty="0" smtClean="0">
              <a:solidFill>
                <a:srgbClr val="00B0F0"/>
              </a:solidFill>
            </a:endParaRPr>
          </a:p>
          <a:p>
            <a:pPr algn="ctr"/>
            <a:r>
              <a:rPr lang="zh-CN" altLang="en-US" sz="3000" b="1" dirty="0" smtClean="0">
                <a:solidFill>
                  <a:srgbClr val="00B0F0"/>
                </a:solidFill>
              </a:rPr>
              <a:t>砺</a:t>
            </a:r>
            <a:endParaRPr lang="en-US" altLang="zh-CN" sz="3000" b="1" dirty="0" smtClean="0">
              <a:solidFill>
                <a:srgbClr val="00B0F0"/>
              </a:solidFill>
            </a:endParaRPr>
          </a:p>
          <a:p>
            <a:pPr algn="ctr"/>
            <a:r>
              <a:rPr lang="zh-CN" altLang="en-US" sz="3000" b="1" dirty="0" smtClean="0">
                <a:solidFill>
                  <a:srgbClr val="00B0F0"/>
                </a:solidFill>
              </a:rPr>
              <a:t>奋</a:t>
            </a:r>
            <a:endParaRPr lang="en-US" altLang="zh-CN" sz="3000" b="1" dirty="0" smtClean="0">
              <a:solidFill>
                <a:srgbClr val="00B0F0"/>
              </a:solidFill>
            </a:endParaRPr>
          </a:p>
          <a:p>
            <a:pPr algn="ctr"/>
            <a:r>
              <a:rPr lang="zh-CN" altLang="en-US" sz="3000" b="1" dirty="0" smtClean="0">
                <a:solidFill>
                  <a:srgbClr val="00B0F0"/>
                </a:solidFill>
              </a:rPr>
              <a:t>进</a:t>
            </a:r>
            <a:endParaRPr lang="en-US" altLang="zh-CN" sz="3000" b="1" dirty="0" smtClean="0">
              <a:solidFill>
                <a:srgbClr val="00B0F0"/>
              </a:solidFill>
            </a:endParaRPr>
          </a:p>
          <a:p>
            <a:pPr algn="ctr"/>
            <a:r>
              <a:rPr lang="zh-CN" altLang="en-US" sz="3000" b="1" dirty="0" smtClean="0">
                <a:solidFill>
                  <a:srgbClr val="00B0F0"/>
                </a:solidFill>
              </a:rPr>
              <a:t>的</a:t>
            </a:r>
            <a:endParaRPr lang="en-US" altLang="zh-CN" sz="3000" b="1" dirty="0" smtClean="0">
              <a:solidFill>
                <a:srgbClr val="00B0F0"/>
              </a:solidFill>
            </a:endParaRPr>
          </a:p>
        </p:txBody>
      </p:sp>
      <p:sp>
        <p:nvSpPr>
          <p:cNvPr id="33" name="TextBox 32"/>
          <p:cNvSpPr txBox="1"/>
          <p:nvPr/>
        </p:nvSpPr>
        <p:spPr>
          <a:xfrm>
            <a:off x="575035" y="951570"/>
            <a:ext cx="523220" cy="3300904"/>
          </a:xfrm>
          <a:prstGeom prst="rect">
            <a:avLst/>
          </a:prstGeom>
          <a:noFill/>
        </p:spPr>
        <p:txBody>
          <a:bodyPr wrap="none" lIns="68580" tIns="34290" rIns="68580" bIns="34290" rtlCol="0">
            <a:spAutoFit/>
          </a:bodyPr>
          <a:lstStyle/>
          <a:p>
            <a:r>
              <a:rPr lang="zh-CN" altLang="en-US" sz="3000" b="1" dirty="0" smtClean="0">
                <a:solidFill>
                  <a:srgbClr val="FF0000"/>
                </a:solidFill>
                <a:latin typeface="微软雅黑" pitchFamily="34" charset="-122"/>
                <a:ea typeface="微软雅黑" pitchFamily="34" charset="-122"/>
              </a:rPr>
              <a:t>攀</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枝</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花</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第</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三</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中</a:t>
            </a:r>
            <a:endParaRPr lang="en-US" altLang="zh-CN" sz="3000" b="1" dirty="0" smtClean="0">
              <a:solidFill>
                <a:srgbClr val="FF0000"/>
              </a:solidFill>
              <a:latin typeface="微软雅黑" pitchFamily="34" charset="-122"/>
              <a:ea typeface="微软雅黑" pitchFamily="34" charset="-122"/>
            </a:endParaRPr>
          </a:p>
          <a:p>
            <a:r>
              <a:rPr lang="zh-CN" altLang="en-US" sz="3000" b="1" dirty="0" smtClean="0">
                <a:solidFill>
                  <a:srgbClr val="FF0000"/>
                </a:solidFill>
                <a:latin typeface="微软雅黑" pitchFamily="34" charset="-122"/>
                <a:ea typeface="微软雅黑" pitchFamily="34" charset="-122"/>
              </a:rPr>
              <a:t>学</a:t>
            </a:r>
            <a:endParaRPr lang="en-US" altLang="zh-CN" sz="3000" b="1" dirty="0" smtClean="0">
              <a:solidFill>
                <a:srgbClr val="FF0000"/>
              </a:solidFill>
              <a:latin typeface="微软雅黑" pitchFamily="34" charset="-122"/>
              <a:ea typeface="微软雅黑" pitchFamily="34" charset="-122"/>
            </a:endParaRPr>
          </a:p>
        </p:txBody>
      </p:sp>
      <p:pic>
        <p:nvPicPr>
          <p:cNvPr id="35" name="图片 34" descr="QQ图片20171010214606.jpg"/>
          <p:cNvPicPr>
            <a:picLocks noChangeAspect="1"/>
          </p:cNvPicPr>
          <p:nvPr/>
        </p:nvPicPr>
        <p:blipFill>
          <a:blip r:embed="rId18" cstate="print"/>
          <a:stretch>
            <a:fillRect/>
          </a:stretch>
        </p:blipFill>
        <p:spPr>
          <a:xfrm>
            <a:off x="1277205" y="0"/>
            <a:ext cx="6858893" cy="5143500"/>
          </a:xfrm>
          <a:prstGeom prst="rect">
            <a:avLst/>
          </a:prstGeom>
        </p:spPr>
      </p:pic>
      <p:pic>
        <p:nvPicPr>
          <p:cNvPr id="36" name="图片 35" descr="QQ图片20171010214614.jpg"/>
          <p:cNvPicPr>
            <a:picLocks noChangeAspect="1"/>
          </p:cNvPicPr>
          <p:nvPr/>
        </p:nvPicPr>
        <p:blipFill>
          <a:blip r:embed="rId19" cstate="print"/>
          <a:stretch>
            <a:fillRect/>
          </a:stretch>
        </p:blipFill>
        <p:spPr>
          <a:xfrm>
            <a:off x="1142553" y="0"/>
            <a:ext cx="6940293" cy="5143500"/>
          </a:xfrm>
          <a:prstGeom prst="rect">
            <a:avLst/>
          </a:prstGeom>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28"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15000" fill="hold"/>
                                        <p:tgtEl>
                                          <p:spTgt spid="19"/>
                                        </p:tgtEl>
                                        <p:attrNameLst>
                                          <p:attrName>ppt_x</p:attrName>
                                        </p:attrNameLst>
                                      </p:cBhvr>
                                      <p:tavLst>
                                        <p:tav tm="0">
                                          <p:val>
                                            <p:strVal val="#ppt_x"/>
                                          </p:val>
                                        </p:tav>
                                        <p:tav tm="100000">
                                          <p:val>
                                            <p:strVal val="#ppt_x"/>
                                          </p:val>
                                        </p:tav>
                                      </p:tavLst>
                                    </p:anim>
                                    <p:anim calcmode="lin" valueType="num">
                                      <p:cBhvr>
                                        <p:cTn id="10" dur="15000" fill="hold"/>
                                        <p:tgtEl>
                                          <p:spTgt spid="19"/>
                                        </p:tgtEl>
                                        <p:attrNameLst>
                                          <p:attrName>ppt_y</p:attrName>
                                        </p:attrNameLst>
                                      </p:cBhvr>
                                      <p:tavLst>
                                        <p:tav tm="0">
                                          <p:val>
                                            <p:strVal val="#ppt_y+1"/>
                                          </p:val>
                                        </p:tav>
                                        <p:tav tm="100000">
                                          <p:val>
                                            <p:strVal val="#ppt_y-1"/>
                                          </p:val>
                                        </p:tav>
                                      </p:tavLst>
                                    </p:anim>
                                  </p:childTnLst>
                                </p:cTn>
                              </p:par>
                              <p:par>
                                <p:cTn id="11" presetID="28" presetClass="entr" presetSubtype="0" fill="hold" nodeType="withEffect">
                                  <p:stCondLst>
                                    <p:cond delay="600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5000" fill="hold"/>
                                        <p:tgtEl>
                                          <p:spTgt spid="20"/>
                                        </p:tgtEl>
                                        <p:attrNameLst>
                                          <p:attrName>ppt_x</p:attrName>
                                        </p:attrNameLst>
                                      </p:cBhvr>
                                      <p:tavLst>
                                        <p:tav tm="0">
                                          <p:val>
                                            <p:strVal val="#ppt_x"/>
                                          </p:val>
                                        </p:tav>
                                        <p:tav tm="100000">
                                          <p:val>
                                            <p:strVal val="#ppt_x"/>
                                          </p:val>
                                        </p:tav>
                                      </p:tavLst>
                                    </p:anim>
                                    <p:anim calcmode="lin" valueType="num">
                                      <p:cBhvr>
                                        <p:cTn id="14" dur="15000" fill="hold"/>
                                        <p:tgtEl>
                                          <p:spTgt spid="20"/>
                                        </p:tgtEl>
                                        <p:attrNameLst>
                                          <p:attrName>ppt_y</p:attrName>
                                        </p:attrNameLst>
                                      </p:cBhvr>
                                      <p:tavLst>
                                        <p:tav tm="0">
                                          <p:val>
                                            <p:strVal val="#ppt_y+1"/>
                                          </p:val>
                                        </p:tav>
                                        <p:tav tm="100000">
                                          <p:val>
                                            <p:strVal val="#ppt_y-1"/>
                                          </p:val>
                                        </p:tav>
                                      </p:tavLst>
                                    </p:anim>
                                  </p:childTnLst>
                                </p:cTn>
                              </p:par>
                              <p:par>
                                <p:cTn id="15" presetID="28" presetClass="entr" presetSubtype="0" fill="hold" nodeType="withEffect">
                                  <p:stCondLst>
                                    <p:cond delay="120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5000" fill="hold"/>
                                        <p:tgtEl>
                                          <p:spTgt spid="21"/>
                                        </p:tgtEl>
                                        <p:attrNameLst>
                                          <p:attrName>ppt_x</p:attrName>
                                        </p:attrNameLst>
                                      </p:cBhvr>
                                      <p:tavLst>
                                        <p:tav tm="0">
                                          <p:val>
                                            <p:strVal val="#ppt_x"/>
                                          </p:val>
                                        </p:tav>
                                        <p:tav tm="100000">
                                          <p:val>
                                            <p:strVal val="#ppt_x"/>
                                          </p:val>
                                        </p:tav>
                                      </p:tavLst>
                                    </p:anim>
                                    <p:anim calcmode="lin" valueType="num">
                                      <p:cBhvr>
                                        <p:cTn id="18" dur="15000" fill="hold"/>
                                        <p:tgtEl>
                                          <p:spTgt spid="21"/>
                                        </p:tgtEl>
                                        <p:attrNameLst>
                                          <p:attrName>ppt_y</p:attrName>
                                        </p:attrNameLst>
                                      </p:cBhvr>
                                      <p:tavLst>
                                        <p:tav tm="0">
                                          <p:val>
                                            <p:strVal val="#ppt_y+1"/>
                                          </p:val>
                                        </p:tav>
                                        <p:tav tm="100000">
                                          <p:val>
                                            <p:strVal val="#ppt_y-1"/>
                                          </p:val>
                                        </p:tav>
                                      </p:tavLst>
                                    </p:anim>
                                  </p:childTnLst>
                                </p:cTn>
                              </p:par>
                              <p:par>
                                <p:cTn id="19" presetID="28" presetClass="entr" presetSubtype="0" fill="hold" nodeType="withEffect">
                                  <p:stCondLst>
                                    <p:cond delay="180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5000" fill="hold"/>
                                        <p:tgtEl>
                                          <p:spTgt spid="22"/>
                                        </p:tgtEl>
                                        <p:attrNameLst>
                                          <p:attrName>ppt_x</p:attrName>
                                        </p:attrNameLst>
                                      </p:cBhvr>
                                      <p:tavLst>
                                        <p:tav tm="0">
                                          <p:val>
                                            <p:strVal val="#ppt_x"/>
                                          </p:val>
                                        </p:tav>
                                        <p:tav tm="100000">
                                          <p:val>
                                            <p:strVal val="#ppt_x"/>
                                          </p:val>
                                        </p:tav>
                                      </p:tavLst>
                                    </p:anim>
                                    <p:anim calcmode="lin" valueType="num">
                                      <p:cBhvr>
                                        <p:cTn id="22" dur="15000" fill="hold"/>
                                        <p:tgtEl>
                                          <p:spTgt spid="22"/>
                                        </p:tgtEl>
                                        <p:attrNameLst>
                                          <p:attrName>ppt_y</p:attrName>
                                        </p:attrNameLst>
                                      </p:cBhvr>
                                      <p:tavLst>
                                        <p:tav tm="0">
                                          <p:val>
                                            <p:strVal val="#ppt_y+1"/>
                                          </p:val>
                                        </p:tav>
                                        <p:tav tm="100000">
                                          <p:val>
                                            <p:strVal val="#ppt_y-1"/>
                                          </p:val>
                                        </p:tav>
                                      </p:tavLst>
                                    </p:anim>
                                  </p:childTnLst>
                                </p:cTn>
                              </p:par>
                              <p:par>
                                <p:cTn id="23" presetID="28" presetClass="entr" presetSubtype="0" fill="hold" nodeType="withEffect">
                                  <p:stCondLst>
                                    <p:cond delay="2400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5000" fill="hold"/>
                                        <p:tgtEl>
                                          <p:spTgt spid="23"/>
                                        </p:tgtEl>
                                        <p:attrNameLst>
                                          <p:attrName>ppt_x</p:attrName>
                                        </p:attrNameLst>
                                      </p:cBhvr>
                                      <p:tavLst>
                                        <p:tav tm="0">
                                          <p:val>
                                            <p:strVal val="#ppt_x"/>
                                          </p:val>
                                        </p:tav>
                                        <p:tav tm="100000">
                                          <p:val>
                                            <p:strVal val="#ppt_x"/>
                                          </p:val>
                                        </p:tav>
                                      </p:tavLst>
                                    </p:anim>
                                    <p:anim calcmode="lin" valueType="num">
                                      <p:cBhvr>
                                        <p:cTn id="26" dur="15000" fill="hold"/>
                                        <p:tgtEl>
                                          <p:spTgt spid="23"/>
                                        </p:tgtEl>
                                        <p:attrNameLst>
                                          <p:attrName>ppt_y</p:attrName>
                                        </p:attrNameLst>
                                      </p:cBhvr>
                                      <p:tavLst>
                                        <p:tav tm="0">
                                          <p:val>
                                            <p:strVal val="#ppt_y+1"/>
                                          </p:val>
                                        </p:tav>
                                        <p:tav tm="100000">
                                          <p:val>
                                            <p:strVal val="#ppt_y-1"/>
                                          </p:val>
                                        </p:tav>
                                      </p:tavLst>
                                    </p:anim>
                                  </p:childTnLst>
                                </p:cTn>
                              </p:par>
                              <p:par>
                                <p:cTn id="27" presetID="28" presetClass="entr" presetSubtype="0" fill="hold" nodeType="withEffect">
                                  <p:stCondLst>
                                    <p:cond delay="3000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5000" fill="hold"/>
                                        <p:tgtEl>
                                          <p:spTgt spid="24"/>
                                        </p:tgtEl>
                                        <p:attrNameLst>
                                          <p:attrName>ppt_x</p:attrName>
                                        </p:attrNameLst>
                                      </p:cBhvr>
                                      <p:tavLst>
                                        <p:tav tm="0">
                                          <p:val>
                                            <p:strVal val="#ppt_x"/>
                                          </p:val>
                                        </p:tav>
                                        <p:tav tm="100000">
                                          <p:val>
                                            <p:strVal val="#ppt_x"/>
                                          </p:val>
                                        </p:tav>
                                      </p:tavLst>
                                    </p:anim>
                                    <p:anim calcmode="lin" valueType="num">
                                      <p:cBhvr>
                                        <p:cTn id="30" dur="15000" fill="hold"/>
                                        <p:tgtEl>
                                          <p:spTgt spid="24"/>
                                        </p:tgtEl>
                                        <p:attrNameLst>
                                          <p:attrName>ppt_y</p:attrName>
                                        </p:attrNameLst>
                                      </p:cBhvr>
                                      <p:tavLst>
                                        <p:tav tm="0">
                                          <p:val>
                                            <p:strVal val="#ppt_y+1"/>
                                          </p:val>
                                        </p:tav>
                                        <p:tav tm="100000">
                                          <p:val>
                                            <p:strVal val="#ppt_y-1"/>
                                          </p:val>
                                        </p:tav>
                                      </p:tavLst>
                                    </p:anim>
                                  </p:childTnLst>
                                </p:cTn>
                              </p:par>
                              <p:par>
                                <p:cTn id="31" presetID="28" presetClass="entr" presetSubtype="0" fill="hold" nodeType="withEffect">
                                  <p:stCondLst>
                                    <p:cond delay="3600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5000" fill="hold"/>
                                        <p:tgtEl>
                                          <p:spTgt spid="25"/>
                                        </p:tgtEl>
                                        <p:attrNameLst>
                                          <p:attrName>ppt_x</p:attrName>
                                        </p:attrNameLst>
                                      </p:cBhvr>
                                      <p:tavLst>
                                        <p:tav tm="0">
                                          <p:val>
                                            <p:strVal val="#ppt_x"/>
                                          </p:val>
                                        </p:tav>
                                        <p:tav tm="100000">
                                          <p:val>
                                            <p:strVal val="#ppt_x"/>
                                          </p:val>
                                        </p:tav>
                                      </p:tavLst>
                                    </p:anim>
                                    <p:anim calcmode="lin" valueType="num">
                                      <p:cBhvr>
                                        <p:cTn id="34" dur="15000" fill="hold"/>
                                        <p:tgtEl>
                                          <p:spTgt spid="25"/>
                                        </p:tgtEl>
                                        <p:attrNameLst>
                                          <p:attrName>ppt_y</p:attrName>
                                        </p:attrNameLst>
                                      </p:cBhvr>
                                      <p:tavLst>
                                        <p:tav tm="0">
                                          <p:val>
                                            <p:strVal val="#ppt_y+1"/>
                                          </p:val>
                                        </p:tav>
                                        <p:tav tm="100000">
                                          <p:val>
                                            <p:strVal val="#ppt_y-1"/>
                                          </p:val>
                                        </p:tav>
                                      </p:tavLst>
                                    </p:anim>
                                  </p:childTnLst>
                                </p:cTn>
                              </p:par>
                              <p:par>
                                <p:cTn id="35" presetID="28" presetClass="entr" presetSubtype="0" fill="hold" nodeType="withEffect">
                                  <p:stCondLst>
                                    <p:cond delay="4200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5000" fill="hold"/>
                                        <p:tgtEl>
                                          <p:spTgt spid="26"/>
                                        </p:tgtEl>
                                        <p:attrNameLst>
                                          <p:attrName>ppt_x</p:attrName>
                                        </p:attrNameLst>
                                      </p:cBhvr>
                                      <p:tavLst>
                                        <p:tav tm="0">
                                          <p:val>
                                            <p:strVal val="#ppt_x"/>
                                          </p:val>
                                        </p:tav>
                                        <p:tav tm="100000">
                                          <p:val>
                                            <p:strVal val="#ppt_x"/>
                                          </p:val>
                                        </p:tav>
                                      </p:tavLst>
                                    </p:anim>
                                    <p:anim calcmode="lin" valueType="num">
                                      <p:cBhvr>
                                        <p:cTn id="38" dur="15000" fill="hold"/>
                                        <p:tgtEl>
                                          <p:spTgt spid="26"/>
                                        </p:tgtEl>
                                        <p:attrNameLst>
                                          <p:attrName>ppt_y</p:attrName>
                                        </p:attrNameLst>
                                      </p:cBhvr>
                                      <p:tavLst>
                                        <p:tav tm="0">
                                          <p:val>
                                            <p:strVal val="#ppt_y+1"/>
                                          </p:val>
                                        </p:tav>
                                        <p:tav tm="100000">
                                          <p:val>
                                            <p:strVal val="#ppt_y-1"/>
                                          </p:val>
                                        </p:tav>
                                      </p:tavLst>
                                    </p:anim>
                                  </p:childTnLst>
                                </p:cTn>
                              </p:par>
                              <p:par>
                                <p:cTn id="39" presetID="28" presetClass="entr" presetSubtype="0" fill="hold" nodeType="withEffect">
                                  <p:stCondLst>
                                    <p:cond delay="4800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5000" fill="hold"/>
                                        <p:tgtEl>
                                          <p:spTgt spid="27"/>
                                        </p:tgtEl>
                                        <p:attrNameLst>
                                          <p:attrName>ppt_x</p:attrName>
                                        </p:attrNameLst>
                                      </p:cBhvr>
                                      <p:tavLst>
                                        <p:tav tm="0">
                                          <p:val>
                                            <p:strVal val="#ppt_x"/>
                                          </p:val>
                                        </p:tav>
                                        <p:tav tm="100000">
                                          <p:val>
                                            <p:strVal val="#ppt_x"/>
                                          </p:val>
                                        </p:tav>
                                      </p:tavLst>
                                    </p:anim>
                                    <p:anim calcmode="lin" valueType="num">
                                      <p:cBhvr>
                                        <p:cTn id="42" dur="15000" fill="hold"/>
                                        <p:tgtEl>
                                          <p:spTgt spid="27"/>
                                        </p:tgtEl>
                                        <p:attrNameLst>
                                          <p:attrName>ppt_y</p:attrName>
                                        </p:attrNameLst>
                                      </p:cBhvr>
                                      <p:tavLst>
                                        <p:tav tm="0">
                                          <p:val>
                                            <p:strVal val="#ppt_y+1"/>
                                          </p:val>
                                        </p:tav>
                                        <p:tav tm="100000">
                                          <p:val>
                                            <p:strVal val="#ppt_y-1"/>
                                          </p:val>
                                        </p:tav>
                                      </p:tavLst>
                                    </p:anim>
                                  </p:childTnLst>
                                </p:cTn>
                              </p:par>
                              <p:par>
                                <p:cTn id="43" presetID="28" presetClass="entr" presetSubtype="0" fill="hold" nodeType="withEffect">
                                  <p:stCondLst>
                                    <p:cond delay="54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5000" fill="hold"/>
                                        <p:tgtEl>
                                          <p:spTgt spid="28"/>
                                        </p:tgtEl>
                                        <p:attrNameLst>
                                          <p:attrName>ppt_x</p:attrName>
                                        </p:attrNameLst>
                                      </p:cBhvr>
                                      <p:tavLst>
                                        <p:tav tm="0">
                                          <p:val>
                                            <p:strVal val="#ppt_x"/>
                                          </p:val>
                                        </p:tav>
                                        <p:tav tm="100000">
                                          <p:val>
                                            <p:strVal val="#ppt_x"/>
                                          </p:val>
                                        </p:tav>
                                      </p:tavLst>
                                    </p:anim>
                                    <p:anim calcmode="lin" valueType="num">
                                      <p:cBhvr>
                                        <p:cTn id="46" dur="15000" fill="hold"/>
                                        <p:tgtEl>
                                          <p:spTgt spid="28"/>
                                        </p:tgtEl>
                                        <p:attrNameLst>
                                          <p:attrName>ppt_y</p:attrName>
                                        </p:attrNameLst>
                                      </p:cBhvr>
                                      <p:tavLst>
                                        <p:tav tm="0">
                                          <p:val>
                                            <p:strVal val="#ppt_y+1"/>
                                          </p:val>
                                        </p:tav>
                                        <p:tav tm="100000">
                                          <p:val>
                                            <p:strVal val="#ppt_y-1"/>
                                          </p:val>
                                        </p:tav>
                                      </p:tavLst>
                                    </p:anim>
                                  </p:childTnLst>
                                </p:cTn>
                              </p:par>
                              <p:par>
                                <p:cTn id="47" presetID="28" presetClass="entr" presetSubtype="0" fill="hold" nodeType="withEffect">
                                  <p:stCondLst>
                                    <p:cond delay="6000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5000" fill="hold"/>
                                        <p:tgtEl>
                                          <p:spTgt spid="29"/>
                                        </p:tgtEl>
                                        <p:attrNameLst>
                                          <p:attrName>ppt_x</p:attrName>
                                        </p:attrNameLst>
                                      </p:cBhvr>
                                      <p:tavLst>
                                        <p:tav tm="0">
                                          <p:val>
                                            <p:strVal val="#ppt_x"/>
                                          </p:val>
                                        </p:tav>
                                        <p:tav tm="100000">
                                          <p:val>
                                            <p:strVal val="#ppt_x"/>
                                          </p:val>
                                        </p:tav>
                                      </p:tavLst>
                                    </p:anim>
                                    <p:anim calcmode="lin" valueType="num">
                                      <p:cBhvr>
                                        <p:cTn id="50" dur="15000" fill="hold"/>
                                        <p:tgtEl>
                                          <p:spTgt spid="29"/>
                                        </p:tgtEl>
                                        <p:attrNameLst>
                                          <p:attrName>ppt_y</p:attrName>
                                        </p:attrNameLst>
                                      </p:cBhvr>
                                      <p:tavLst>
                                        <p:tav tm="0">
                                          <p:val>
                                            <p:strVal val="#ppt_y+1"/>
                                          </p:val>
                                        </p:tav>
                                        <p:tav tm="100000">
                                          <p:val>
                                            <p:strVal val="#ppt_y-1"/>
                                          </p:val>
                                        </p:tav>
                                      </p:tavLst>
                                    </p:anim>
                                  </p:childTnLst>
                                </p:cTn>
                              </p:par>
                              <p:par>
                                <p:cTn id="51" presetID="28" presetClass="entr" presetSubtype="0" fill="hold" nodeType="withEffect">
                                  <p:stCondLst>
                                    <p:cond delay="660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15000" fill="hold"/>
                                        <p:tgtEl>
                                          <p:spTgt spid="30"/>
                                        </p:tgtEl>
                                        <p:attrNameLst>
                                          <p:attrName>ppt_x</p:attrName>
                                        </p:attrNameLst>
                                      </p:cBhvr>
                                      <p:tavLst>
                                        <p:tav tm="0">
                                          <p:val>
                                            <p:strVal val="#ppt_x"/>
                                          </p:val>
                                        </p:tav>
                                        <p:tav tm="100000">
                                          <p:val>
                                            <p:strVal val="#ppt_x"/>
                                          </p:val>
                                        </p:tav>
                                      </p:tavLst>
                                    </p:anim>
                                    <p:anim calcmode="lin" valueType="num">
                                      <p:cBhvr>
                                        <p:cTn id="54" dur="15000" fill="hold"/>
                                        <p:tgtEl>
                                          <p:spTgt spid="30"/>
                                        </p:tgtEl>
                                        <p:attrNameLst>
                                          <p:attrName>ppt_y</p:attrName>
                                        </p:attrNameLst>
                                      </p:cBhvr>
                                      <p:tavLst>
                                        <p:tav tm="0">
                                          <p:val>
                                            <p:strVal val="#ppt_y+1"/>
                                          </p:val>
                                        </p:tav>
                                        <p:tav tm="100000">
                                          <p:val>
                                            <p:strVal val="#ppt_y-1"/>
                                          </p:val>
                                        </p:tav>
                                      </p:tavLst>
                                    </p:anim>
                                  </p:childTnLst>
                                </p:cTn>
                              </p:par>
                              <p:par>
                                <p:cTn id="55" presetID="28" presetClass="entr" presetSubtype="0" fill="hold" nodeType="withEffect">
                                  <p:stCondLst>
                                    <p:cond delay="720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15000" fill="hold"/>
                                        <p:tgtEl>
                                          <p:spTgt spid="31"/>
                                        </p:tgtEl>
                                        <p:attrNameLst>
                                          <p:attrName>ppt_x</p:attrName>
                                        </p:attrNameLst>
                                      </p:cBhvr>
                                      <p:tavLst>
                                        <p:tav tm="0">
                                          <p:val>
                                            <p:strVal val="#ppt_x"/>
                                          </p:val>
                                        </p:tav>
                                        <p:tav tm="100000">
                                          <p:val>
                                            <p:strVal val="#ppt_x"/>
                                          </p:val>
                                        </p:tav>
                                      </p:tavLst>
                                    </p:anim>
                                    <p:anim calcmode="lin" valueType="num">
                                      <p:cBhvr>
                                        <p:cTn id="58" dur="15000" fill="hold"/>
                                        <p:tgtEl>
                                          <p:spTgt spid="31"/>
                                        </p:tgtEl>
                                        <p:attrNameLst>
                                          <p:attrName>ppt_y</p:attrName>
                                        </p:attrNameLst>
                                      </p:cBhvr>
                                      <p:tavLst>
                                        <p:tav tm="0">
                                          <p:val>
                                            <p:strVal val="#ppt_y+1"/>
                                          </p:val>
                                        </p:tav>
                                        <p:tav tm="100000">
                                          <p:val>
                                            <p:strVal val="#ppt_y-1"/>
                                          </p:val>
                                        </p:tav>
                                      </p:tavLst>
                                    </p:anim>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blinds(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2"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jpg"/>
          <p:cNvPicPr>
            <a:picLocks noChangeAspect="1"/>
          </p:cNvPicPr>
          <p:nvPr/>
        </p:nvPicPr>
        <p:blipFill>
          <a:blip r:embed="rId2" cstate="print"/>
          <a:stretch>
            <a:fillRect/>
          </a:stretch>
        </p:blipFill>
        <p:spPr>
          <a:xfrm>
            <a:off x="0" y="318611"/>
            <a:ext cx="9140190" cy="4824889"/>
          </a:xfrm>
          <a:prstGeom prst="rect">
            <a:avLst/>
          </a:prstGeom>
        </p:spPr>
      </p:pic>
      <p:sp>
        <p:nvSpPr>
          <p:cNvPr id="7" name="Text Box 8"/>
          <p:cNvSpPr txBox="1">
            <a:spLocks noChangeArrowheads="1"/>
          </p:cNvSpPr>
          <p:nvPr/>
        </p:nvSpPr>
        <p:spPr bwMode="auto">
          <a:xfrm>
            <a:off x="1158875" y="880586"/>
            <a:ext cx="7661597" cy="523220"/>
          </a:xfrm>
          <a:prstGeom prst="rect">
            <a:avLst/>
          </a:prstGeom>
          <a:noFill/>
          <a:ln w="9525">
            <a:noFill/>
            <a:miter lim="800000"/>
          </a:ln>
        </p:spPr>
        <p:txBody>
          <a:bodyPr wrap="square">
            <a:spAutoFit/>
          </a:bodyPr>
          <a:lstStyle/>
          <a:p>
            <a:pPr>
              <a:spcBef>
                <a:spcPct val="50000"/>
              </a:spcBef>
              <a:buFont typeface="Arial" panose="020B0604020202020204" pitchFamily="34" charset="0"/>
              <a:buNone/>
            </a:pPr>
            <a:r>
              <a:rPr lang="zh-CN" altLang="en-US" sz="2800" b="1" dirty="0">
                <a:solidFill>
                  <a:srgbClr val="FF0000"/>
                </a:solidFill>
              </a:rPr>
              <a:t>人民版高中历</a:t>
            </a:r>
            <a:r>
              <a:rPr lang="zh-CN" altLang="en-US" sz="2800" b="1" dirty="0" smtClean="0">
                <a:solidFill>
                  <a:srgbClr val="FF0000"/>
                </a:solidFill>
              </a:rPr>
              <a:t>史</a:t>
            </a:r>
            <a:r>
              <a:rPr lang="zh-CN" altLang="en-US" sz="2800" b="1" dirty="0">
                <a:solidFill>
                  <a:srgbClr val="FF0000"/>
                </a:solidFill>
              </a:rPr>
              <a:t>必</a:t>
            </a:r>
            <a:r>
              <a:rPr lang="zh-CN" altLang="en-US" sz="2800" b="1" dirty="0" smtClean="0">
                <a:solidFill>
                  <a:srgbClr val="FF0000"/>
                </a:solidFill>
              </a:rPr>
              <a:t>修三      专题五      第三节</a:t>
            </a:r>
            <a:endParaRPr lang="zh-CN" altLang="en-US" sz="2800" b="1" dirty="0">
              <a:solidFill>
                <a:srgbClr val="FF0000"/>
              </a:solidFill>
            </a:endParaRPr>
          </a:p>
        </p:txBody>
      </p:sp>
      <p:sp>
        <p:nvSpPr>
          <p:cNvPr id="10" name="TextBox 9"/>
          <p:cNvSpPr txBox="1"/>
          <p:nvPr/>
        </p:nvSpPr>
        <p:spPr>
          <a:xfrm>
            <a:off x="1785919" y="2089544"/>
            <a:ext cx="184731" cy="369332"/>
          </a:xfrm>
          <a:prstGeom prst="rect">
            <a:avLst/>
          </a:prstGeom>
          <a:noFill/>
        </p:spPr>
        <p:txBody>
          <a:bodyPr wrap="none" rtlCol="0">
            <a:spAutoFit/>
          </a:bodyPr>
          <a:lstStyle/>
          <a:p>
            <a:endParaRPr lang="zh-CN" altLang="en-US" dirty="0">
              <a:latin typeface="新宋体" panose="02010609030101010101" pitchFamily="49" charset="-122"/>
              <a:ea typeface="新宋体" panose="02010609030101010101" pitchFamily="49" charset="-122"/>
            </a:endParaRPr>
          </a:p>
        </p:txBody>
      </p:sp>
      <p:sp>
        <p:nvSpPr>
          <p:cNvPr id="14359" name="矩形 14358"/>
          <p:cNvSpPr/>
          <p:nvPr/>
        </p:nvSpPr>
        <p:spPr>
          <a:xfrm>
            <a:off x="555625" y="1798797"/>
            <a:ext cx="8108315" cy="1134904"/>
          </a:xfrm>
          <a:prstGeom prst="rect">
            <a:avLst/>
          </a:prstGeom>
        </p:spPr>
        <p:txBody>
          <a:bodyPr wrap="none" fromWordArt="1">
            <a:prstTxWarp prst="textPlain">
              <a:avLst>
                <a:gd name="adj" fmla="val 50000"/>
              </a:avLst>
            </a:prstTxWarp>
            <a:normAutofit/>
          </a:bodyPr>
          <a:lstStyle/>
          <a:p>
            <a:pPr algn="ctr" eaLnBrk="0" hangingPunct="0"/>
            <a:r>
              <a:rPr lang="zh-CN" altLang="en-US" sz="4000" dirty="0">
                <a:ln w="22225">
                  <a:solidFill>
                    <a:schemeClr val="accent2"/>
                  </a:solidFill>
                  <a:prstDash val="solid"/>
                </a:ln>
                <a:solidFill>
                  <a:srgbClr val="FF0000"/>
                </a:solidFill>
                <a:effectLst/>
                <a:latin typeface="微软雅黑" panose="020B0503020204020204" charset="-122"/>
                <a:ea typeface="微软雅黑" panose="020B0503020204020204" charset="-122"/>
              </a:rPr>
              <a:t>命运与国运：评说冯叔瑜院士的科技人生</a:t>
            </a:r>
          </a:p>
        </p:txBody>
      </p:sp>
      <p:sp>
        <p:nvSpPr>
          <p:cNvPr id="8" name="文本框 7"/>
          <p:cNvSpPr txBox="1"/>
          <p:nvPr/>
        </p:nvSpPr>
        <p:spPr>
          <a:xfrm>
            <a:off x="1510666" y="3297555"/>
            <a:ext cx="7204216" cy="646331"/>
          </a:xfrm>
          <a:prstGeom prst="rect">
            <a:avLst/>
          </a:prstGeom>
          <a:noFill/>
        </p:spPr>
        <p:txBody>
          <a:bodyPr wrap="none" rtlCol="0">
            <a:spAutoFit/>
          </a:bodyPr>
          <a:lstStyle/>
          <a:p>
            <a:r>
              <a:rPr lang="en-US" altLang="zh-CN" sz="3600" b="1"/>
              <a:t>——</a:t>
            </a:r>
            <a:r>
              <a:rPr lang="zh-CN" altLang="en-US" sz="3600" b="1"/>
              <a:t>新中国科学技术的发展与成就</a:t>
            </a:r>
          </a:p>
        </p:txBody>
      </p:sp>
      <p:sp>
        <p:nvSpPr>
          <p:cNvPr id="13" name="文本框 12"/>
          <p:cNvSpPr txBox="1"/>
          <p:nvPr/>
        </p:nvSpPr>
        <p:spPr>
          <a:xfrm>
            <a:off x="-15875" y="-28575"/>
            <a:ext cx="9156065" cy="400110"/>
          </a:xfrm>
          <a:prstGeom prst="rect">
            <a:avLst/>
          </a:prstGeom>
          <a:solidFill>
            <a:schemeClr val="tx2">
              <a:lumMod val="40000"/>
              <a:lumOff val="60000"/>
            </a:schemeClr>
          </a:solidFill>
        </p:spPr>
        <p:txBody>
          <a:bodyPr wrap="square" rtlCol="0" anchor="t">
            <a:spAutoFit/>
          </a:bodyPr>
          <a:lstStyle/>
          <a:p>
            <a:r>
              <a:rPr lang="en-US" altLang="zh-CN" sz="2000" b="1" dirty="0">
                <a:latin typeface="楷体" panose="02010609060101010101" charset="-122"/>
                <a:ea typeface="楷体" panose="02010609060101010101" charset="-122"/>
              </a:rPr>
              <a:t>     </a:t>
            </a:r>
            <a:r>
              <a:rPr lang="zh-CN" altLang="en-US" sz="2000" b="1" dirty="0">
                <a:solidFill>
                  <a:schemeClr val="bg1"/>
                </a:solidFill>
                <a:latin typeface="楷体" panose="02010609060101010101" charset="-122"/>
                <a:ea typeface="楷体" panose="02010609060101010101" charset="-122"/>
              </a:rPr>
              <a:t>朝夕勤勉，格物致知</a:t>
            </a:r>
          </a:p>
        </p:txBody>
      </p:sp>
      <p:pic>
        <p:nvPicPr>
          <p:cNvPr id="14" name="图片 13"/>
          <p:cNvPicPr>
            <a:picLocks noChangeAspect="1"/>
          </p:cNvPicPr>
          <p:nvPr/>
        </p:nvPicPr>
        <p:blipFill>
          <a:blip r:embed="rId3" cstate="print"/>
          <a:stretch>
            <a:fillRect/>
          </a:stretch>
        </p:blipFill>
        <p:spPr>
          <a:xfrm>
            <a:off x="-15875" y="-28575"/>
            <a:ext cx="431800" cy="323850"/>
          </a:xfrm>
          <a:prstGeom prst="rect">
            <a:avLst/>
          </a:prstGeom>
        </p:spPr>
      </p:pic>
      <p:sp>
        <p:nvSpPr>
          <p:cNvPr id="9" name="TextBox 8"/>
          <p:cNvSpPr txBox="1"/>
          <p:nvPr/>
        </p:nvSpPr>
        <p:spPr>
          <a:xfrm>
            <a:off x="5364088" y="4137925"/>
            <a:ext cx="3265638" cy="584775"/>
          </a:xfrm>
          <a:prstGeom prst="rect">
            <a:avLst/>
          </a:prstGeom>
          <a:noFill/>
        </p:spPr>
        <p:txBody>
          <a:bodyPr wrap="none" rtlCol="0">
            <a:spAutoFit/>
          </a:bodyPr>
          <a:lstStyle/>
          <a:p>
            <a:r>
              <a:rPr lang="zh-CN" altLang="en-US" sz="3200" b="1" dirty="0" smtClean="0">
                <a:solidFill>
                  <a:srgbClr val="FF0000"/>
                </a:solidFill>
              </a:rPr>
              <a:t>历史组     杨红艳</a:t>
            </a:r>
            <a:endParaRPr lang="zh-CN" altLang="en-US" sz="3200" b="1" dirty="0">
              <a:solidFill>
                <a:srgbClr val="FF0000"/>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9553" y="465516"/>
            <a:ext cx="8108315" cy="1134904"/>
          </a:xfrm>
          <a:prstGeom prst="rect">
            <a:avLst/>
          </a:prstGeom>
        </p:spPr>
        <p:txBody>
          <a:bodyPr wrap="none" fromWordArt="1">
            <a:prstTxWarp prst="textPlain">
              <a:avLst>
                <a:gd name="adj" fmla="val 50000"/>
              </a:avLst>
            </a:prstTxWarp>
            <a:normAutofit/>
          </a:bodyPr>
          <a:lstStyle/>
          <a:p>
            <a:pPr algn="ctr" eaLnBrk="0" hangingPunct="0"/>
            <a:r>
              <a:rPr lang="zh-CN" altLang="en-US" sz="4000" dirty="0">
                <a:ln w="22225">
                  <a:solidFill>
                    <a:schemeClr val="accent2"/>
                  </a:solidFill>
                  <a:prstDash val="solid"/>
                </a:ln>
                <a:solidFill>
                  <a:srgbClr val="FF0000"/>
                </a:solidFill>
                <a:effectLst/>
                <a:latin typeface="微软雅黑" panose="020B0503020204020204" charset="-122"/>
                <a:ea typeface="微软雅黑" panose="020B0503020204020204" charset="-122"/>
              </a:rPr>
              <a:t>命运与国运：评说冯叔瑜院士的科技人生</a:t>
            </a:r>
          </a:p>
        </p:txBody>
      </p:sp>
      <p:sp>
        <p:nvSpPr>
          <p:cNvPr id="5" name="矩形 4"/>
          <p:cNvSpPr/>
          <p:nvPr/>
        </p:nvSpPr>
        <p:spPr>
          <a:xfrm>
            <a:off x="622776" y="2139703"/>
            <a:ext cx="7981672" cy="584775"/>
          </a:xfrm>
          <a:prstGeom prst="rect">
            <a:avLst/>
          </a:prstGeom>
        </p:spPr>
        <p:txBody>
          <a:bodyPr wrap="none">
            <a:spAutoFit/>
          </a:bodyPr>
          <a:lstStyle/>
          <a:p>
            <a:pPr algn="ctr" eaLnBrk="0" hangingPunct="0">
              <a:buFont typeface="Arial" panose="020B0604020202020204" pitchFamily="34" charset="0"/>
              <a:buNone/>
            </a:pPr>
            <a:r>
              <a:rPr lang="zh-CN" altLang="en-US" sz="3200" b="1" dirty="0" smtClean="0">
                <a:solidFill>
                  <a:srgbClr val="FF0000"/>
                </a:solidFill>
                <a:latin typeface="楷体" panose="02010609060101010101" charset="-122"/>
                <a:ea typeface="楷体" panose="02010609060101010101" charset="-122"/>
              </a:rPr>
              <a:t>第一篇：述说冯叔瑜的科技生涯之科技成就</a:t>
            </a:r>
            <a:endParaRPr lang="zh-CN" altLang="en-US" sz="3200" b="1" dirty="0">
              <a:solidFill>
                <a:srgbClr val="FF0000"/>
              </a:solidFill>
              <a:latin typeface="楷体" panose="02010609060101010101" charset="-122"/>
              <a:ea typeface="楷体" panose="02010609060101010101" charset="-122"/>
            </a:endParaRPr>
          </a:p>
        </p:txBody>
      </p:sp>
      <p:sp>
        <p:nvSpPr>
          <p:cNvPr id="6" name="矩形 5"/>
          <p:cNvSpPr/>
          <p:nvPr/>
        </p:nvSpPr>
        <p:spPr>
          <a:xfrm>
            <a:off x="581164" y="2835247"/>
            <a:ext cx="7981672" cy="584775"/>
          </a:xfrm>
          <a:prstGeom prst="rect">
            <a:avLst/>
          </a:prstGeom>
        </p:spPr>
        <p:txBody>
          <a:bodyPr wrap="none">
            <a:spAutoFit/>
          </a:bodyPr>
          <a:lstStyle/>
          <a:p>
            <a:pPr algn="ctr" eaLnBrk="0" hangingPunct="0">
              <a:buFont typeface="Arial" panose="020B0604020202020204" pitchFamily="34" charset="0"/>
              <a:buNone/>
            </a:pPr>
            <a:r>
              <a:rPr lang="zh-CN" altLang="en-US" sz="3200" b="1" dirty="0" smtClean="0">
                <a:solidFill>
                  <a:srgbClr val="FF0000"/>
                </a:solidFill>
                <a:latin typeface="楷体" panose="02010609060101010101" charset="-122"/>
                <a:ea typeface="楷体" panose="02010609060101010101" charset="-122"/>
              </a:rPr>
              <a:t>第二篇：评说冯叔瑜的科技人生之科技意义</a:t>
            </a:r>
            <a:endParaRPr lang="zh-CN" altLang="en-US" sz="3200" b="1" dirty="0">
              <a:solidFill>
                <a:srgbClr val="FF0000"/>
              </a:solidFill>
              <a:latin typeface="楷体" panose="02010609060101010101" charset="-122"/>
              <a:ea typeface="楷体" panose="02010609060101010101" charset="-122"/>
            </a:endParaRPr>
          </a:p>
        </p:txBody>
      </p:sp>
      <p:sp>
        <p:nvSpPr>
          <p:cNvPr id="7" name="矩形 6"/>
          <p:cNvSpPr/>
          <p:nvPr/>
        </p:nvSpPr>
        <p:spPr>
          <a:xfrm>
            <a:off x="611560" y="3489853"/>
            <a:ext cx="7638630" cy="584775"/>
          </a:xfrm>
          <a:prstGeom prst="rect">
            <a:avLst/>
          </a:prstGeom>
        </p:spPr>
        <p:txBody>
          <a:bodyPr wrap="none">
            <a:spAutoFit/>
          </a:bodyPr>
          <a:lstStyle/>
          <a:p>
            <a:pPr algn="ctr" eaLnBrk="0" hangingPunct="0">
              <a:buFont typeface="Arial" panose="020B0604020202020204" pitchFamily="34" charset="0"/>
              <a:buNone/>
            </a:pPr>
            <a:r>
              <a:rPr lang="zh-CN" altLang="en-US" sz="3200" b="1" dirty="0" smtClean="0">
                <a:solidFill>
                  <a:srgbClr val="FF0000"/>
                </a:solidFill>
                <a:latin typeface="楷体" panose="02010609060101010101" charset="-122"/>
                <a:ea typeface="楷体" panose="02010609060101010101" charset="-122"/>
              </a:rPr>
              <a:t>第三篇：传承冯叔瑜精神</a:t>
            </a:r>
            <a:r>
              <a:rPr lang="en-US" altLang="zh-CN" sz="3200" b="1" dirty="0" smtClean="0">
                <a:solidFill>
                  <a:srgbClr val="FF0000"/>
                </a:solidFill>
                <a:latin typeface="楷体" panose="02010609060101010101" charset="-122"/>
                <a:ea typeface="楷体" panose="02010609060101010101" charset="-122"/>
              </a:rPr>
              <a:t>——</a:t>
            </a:r>
            <a:r>
              <a:rPr lang="zh-CN" altLang="en-US" sz="3200" b="1" dirty="0" smtClean="0">
                <a:solidFill>
                  <a:srgbClr val="FF0000"/>
                </a:solidFill>
                <a:latin typeface="楷体" panose="02010609060101010101" charset="-122"/>
                <a:ea typeface="楷体" panose="02010609060101010101" charset="-122"/>
              </a:rPr>
              <a:t>思考与使命</a:t>
            </a:r>
            <a:endParaRPr lang="zh-CN" altLang="en-US" sz="3200" b="1" dirty="0">
              <a:solidFill>
                <a:srgbClr val="FF0000"/>
              </a:solidFill>
              <a:latin typeface="楷体" panose="02010609060101010101" charset="-122"/>
              <a:ea typeface="楷体" panose="02010609060101010101" charset="-122"/>
            </a:endParaRPr>
          </a:p>
        </p:txBody>
      </p:sp>
    </p:spTree>
  </p:cSld>
  <p:clrMapOvr>
    <a:masterClrMapping/>
  </p:clrMapOvr>
  <p:transition spd="med" advClick="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7" name="图片 6" descr="1.jpg"/>
          <p:cNvPicPr>
            <a:picLocks noChangeAspect="1"/>
          </p:cNvPicPr>
          <p:nvPr/>
        </p:nvPicPr>
        <p:blipFill>
          <a:blip r:embed="rId2" cstate="print"/>
          <a:stretch>
            <a:fillRect/>
          </a:stretch>
        </p:blipFill>
        <p:spPr>
          <a:xfrm>
            <a:off x="1905" y="-9049"/>
            <a:ext cx="9140190" cy="5152549"/>
          </a:xfrm>
          <a:prstGeom prst="rect">
            <a:avLst/>
          </a:prstGeom>
        </p:spPr>
      </p:pic>
      <p:sp>
        <p:nvSpPr>
          <p:cNvPr id="10" name="文本框 9"/>
          <p:cNvSpPr txBox="1"/>
          <p:nvPr/>
        </p:nvSpPr>
        <p:spPr>
          <a:xfrm>
            <a:off x="410012" y="1223963"/>
            <a:ext cx="677108" cy="3713517"/>
          </a:xfrm>
          <a:prstGeom prst="rect">
            <a:avLst/>
          </a:prstGeom>
          <a:solidFill>
            <a:schemeClr val="accent6">
              <a:lumMod val="20000"/>
              <a:lumOff val="80000"/>
            </a:schemeClr>
          </a:solidFill>
        </p:spPr>
        <p:txBody>
          <a:bodyPr vert="eaVert" wrap="none" rtlCol="0">
            <a:spAutoFit/>
          </a:bodyPr>
          <a:lstStyle/>
          <a:p>
            <a:pPr algn="l">
              <a:spcBef>
                <a:spcPct val="50000"/>
              </a:spcBef>
            </a:pPr>
            <a:r>
              <a:rPr lang="zh-CN" altLang="en-US" sz="3200" b="1" dirty="0">
                <a:solidFill>
                  <a:schemeClr val="tx1"/>
                </a:solidFill>
                <a:latin typeface="楷体" panose="02010609060101010101" charset="-122"/>
                <a:ea typeface="楷体" panose="02010609060101010101" charset="-122"/>
                <a:sym typeface="+mn-ea"/>
              </a:rPr>
              <a:t>面对现实、展望未来</a:t>
            </a:r>
          </a:p>
        </p:txBody>
      </p:sp>
      <p:sp>
        <p:nvSpPr>
          <p:cNvPr id="13" name="燕尾形箭头 12"/>
          <p:cNvSpPr/>
          <p:nvPr/>
        </p:nvSpPr>
        <p:spPr>
          <a:xfrm>
            <a:off x="1188086" y="2518411"/>
            <a:ext cx="781685" cy="364331"/>
          </a:xfrm>
          <a:prstGeom prst="notchedRightArrow">
            <a:avLst/>
          </a:prstGeom>
          <a:solidFill>
            <a:srgbClr val="09F124"/>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090420" y="1912621"/>
            <a:ext cx="2308860" cy="1753076"/>
          </a:xfrm>
          <a:prstGeom prst="rect">
            <a:avLst/>
          </a:prstGeom>
          <a:solidFill>
            <a:schemeClr val="bg1"/>
          </a:solidFill>
          <a:ln w="9525" cap="flat" cmpd="sng">
            <a:solidFill>
              <a:srgbClr val="FF0000"/>
            </a:solidFill>
            <a:prstDash val="solid"/>
            <a:miter/>
            <a:headEnd type="none" w="med" len="med"/>
            <a:tailEnd type="none" w="med" len="med"/>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ea typeface="宋体" panose="02010600030101010101" pitchFamily="2" charset="-122"/>
              </a:defRPr>
            </a:lvl1pPr>
          </a:lstStyle>
          <a:p>
            <a:pPr lvl="0"/>
            <a:r>
              <a:rPr lang="zh-CN" altLang="en-US" b="1" dirty="0">
                <a:solidFill>
                  <a:srgbClr val="FF0000"/>
                </a:solidFill>
                <a:effectLst>
                  <a:glow rad="228600">
                    <a:schemeClr val="accent2">
                      <a:satMod val="175000"/>
                      <a:alpha val="40000"/>
                    </a:schemeClr>
                  </a:glow>
                </a:effectLst>
                <a:ea typeface="隶书" panose="02010509060101010101" pitchFamily="49" charset="-122"/>
              </a:rPr>
              <a:t>作为邻中学子的我们</a:t>
            </a:r>
          </a:p>
        </p:txBody>
      </p:sp>
      <p:sp>
        <p:nvSpPr>
          <p:cNvPr id="15" name="燕尾形箭头 14"/>
          <p:cNvSpPr/>
          <p:nvPr/>
        </p:nvSpPr>
        <p:spPr>
          <a:xfrm>
            <a:off x="4471035" y="2550319"/>
            <a:ext cx="673100" cy="364331"/>
          </a:xfrm>
          <a:prstGeom prst="notchedRightArrow">
            <a:avLst/>
          </a:prstGeom>
          <a:solidFill>
            <a:srgbClr val="09F124"/>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647" name="文本框 112646"/>
          <p:cNvSpPr txBox="1"/>
          <p:nvPr/>
        </p:nvSpPr>
        <p:spPr>
          <a:xfrm>
            <a:off x="5379721" y="1285399"/>
            <a:ext cx="3688715" cy="646331"/>
          </a:xfrm>
          <a:prstGeom prst="rect">
            <a:avLst/>
          </a:prstGeom>
          <a:solidFill>
            <a:schemeClr val="accent6">
              <a:lumMod val="20000"/>
              <a:lumOff val="80000"/>
            </a:schemeClr>
          </a:solidFill>
          <a:ln w="9525" cap="flat" cmpd="sng">
            <a:solidFill>
              <a:schemeClr val="bg1"/>
            </a:solidFill>
            <a:prstDash val="solid"/>
            <a:miter/>
            <a:headEnd type="none" w="med" len="med"/>
            <a:tailEnd type="none" w="med" len="med"/>
          </a:ln>
        </p:spPr>
        <p:txBody>
          <a:bodyPr wrap="square">
            <a:spAutoFit/>
          </a:bodyPr>
          <a:lstStyle/>
          <a:p>
            <a:r>
              <a:rPr lang="zh-CN" altLang="en-US" sz="3600" b="1" dirty="0">
                <a:solidFill>
                  <a:schemeClr val="tx1"/>
                </a:solidFill>
                <a:latin typeface="楷体" panose="02010609060101010101" charset="-122"/>
                <a:ea typeface="楷体" panose="02010609060101010101" charset="-122"/>
              </a:rPr>
              <a:t>需要怎样的</a:t>
            </a:r>
            <a:r>
              <a:rPr lang="zh-CN" altLang="en-US" sz="3600" b="1" dirty="0">
                <a:solidFill>
                  <a:srgbClr val="FF0000"/>
                </a:solidFill>
                <a:latin typeface="楷体" panose="02010609060101010101" charset="-122"/>
                <a:ea typeface="楷体" panose="02010609060101010101" charset="-122"/>
              </a:rPr>
              <a:t>智慧</a:t>
            </a:r>
            <a:r>
              <a:rPr lang="zh-CN" altLang="en-US" sz="3600" b="1" dirty="0">
                <a:solidFill>
                  <a:schemeClr val="tx1"/>
                </a:solidFill>
                <a:latin typeface="楷体" panose="02010609060101010101" charset="-122"/>
                <a:ea typeface="楷体" panose="02010609060101010101" charset="-122"/>
              </a:rPr>
              <a:t>？</a:t>
            </a:r>
          </a:p>
        </p:txBody>
      </p:sp>
      <p:sp>
        <p:nvSpPr>
          <p:cNvPr id="16" name="文本框 15"/>
          <p:cNvSpPr txBox="1"/>
          <p:nvPr/>
        </p:nvSpPr>
        <p:spPr>
          <a:xfrm>
            <a:off x="5379721" y="2565559"/>
            <a:ext cx="3688715" cy="646331"/>
          </a:xfrm>
          <a:prstGeom prst="rect">
            <a:avLst/>
          </a:prstGeom>
          <a:solidFill>
            <a:schemeClr val="accent6">
              <a:lumMod val="20000"/>
              <a:lumOff val="80000"/>
            </a:schemeClr>
          </a:solidFill>
          <a:ln w="9525" cap="flat" cmpd="sng">
            <a:solidFill>
              <a:schemeClr val="bg1"/>
            </a:solidFill>
            <a:prstDash val="solid"/>
            <a:miter/>
            <a:headEnd type="none" w="med" len="med"/>
            <a:tailEnd type="none" w="med" len="med"/>
          </a:ln>
        </p:spPr>
        <p:txBody>
          <a:bodyPr wrap="square">
            <a:spAutoFit/>
          </a:bodyPr>
          <a:lstStyle/>
          <a:p>
            <a:r>
              <a:rPr lang="zh-CN" altLang="en-US" sz="3600" b="1" dirty="0">
                <a:solidFill>
                  <a:schemeClr val="tx1"/>
                </a:solidFill>
                <a:latin typeface="楷体" panose="02010609060101010101" charset="-122"/>
                <a:ea typeface="楷体" panose="02010609060101010101" charset="-122"/>
              </a:rPr>
              <a:t>依托怎样的</a:t>
            </a:r>
            <a:r>
              <a:rPr lang="zh-CN" altLang="en-US" sz="3600" b="1" dirty="0">
                <a:solidFill>
                  <a:srgbClr val="FF0000"/>
                </a:solidFill>
                <a:latin typeface="楷体" panose="02010609060101010101" charset="-122"/>
                <a:ea typeface="楷体" panose="02010609060101010101" charset="-122"/>
              </a:rPr>
              <a:t>力量</a:t>
            </a:r>
            <a:r>
              <a:rPr lang="zh-CN" altLang="en-US" sz="3600" b="1" dirty="0">
                <a:solidFill>
                  <a:schemeClr val="tx1"/>
                </a:solidFill>
                <a:latin typeface="楷体" panose="02010609060101010101" charset="-122"/>
                <a:ea typeface="楷体" panose="02010609060101010101" charset="-122"/>
              </a:rPr>
              <a:t>？</a:t>
            </a:r>
          </a:p>
        </p:txBody>
      </p:sp>
      <p:sp>
        <p:nvSpPr>
          <p:cNvPr id="17" name="文本框 16"/>
          <p:cNvSpPr txBox="1"/>
          <p:nvPr/>
        </p:nvSpPr>
        <p:spPr>
          <a:xfrm>
            <a:off x="5379721" y="3907631"/>
            <a:ext cx="3688715" cy="646331"/>
          </a:xfrm>
          <a:prstGeom prst="rect">
            <a:avLst/>
          </a:prstGeom>
          <a:solidFill>
            <a:schemeClr val="accent6">
              <a:lumMod val="20000"/>
              <a:lumOff val="80000"/>
            </a:schemeClr>
          </a:solidFill>
          <a:ln w="9525" cap="flat" cmpd="sng">
            <a:solidFill>
              <a:schemeClr val="bg1"/>
            </a:solidFill>
            <a:prstDash val="solid"/>
            <a:miter/>
            <a:headEnd type="none" w="med" len="med"/>
            <a:tailEnd type="none" w="med" len="med"/>
          </a:ln>
        </p:spPr>
        <p:txBody>
          <a:bodyPr wrap="square">
            <a:spAutoFit/>
          </a:bodyPr>
          <a:lstStyle/>
          <a:p>
            <a:r>
              <a:rPr lang="zh-CN" altLang="en-US" sz="3600" b="1" dirty="0">
                <a:solidFill>
                  <a:schemeClr val="tx1"/>
                </a:solidFill>
                <a:latin typeface="楷体" panose="02010609060101010101" charset="-122"/>
                <a:ea typeface="楷体" panose="02010609060101010101" charset="-122"/>
              </a:rPr>
              <a:t>承担怎样的</a:t>
            </a:r>
            <a:r>
              <a:rPr lang="zh-CN" altLang="en-US" sz="3600" b="1" dirty="0">
                <a:solidFill>
                  <a:srgbClr val="FF0000"/>
                </a:solidFill>
                <a:latin typeface="楷体" panose="02010609060101010101" charset="-122"/>
                <a:ea typeface="楷体" panose="02010609060101010101" charset="-122"/>
              </a:rPr>
              <a:t>责任</a:t>
            </a:r>
            <a:r>
              <a:rPr lang="zh-CN" altLang="en-US" sz="3600" b="1" dirty="0">
                <a:solidFill>
                  <a:schemeClr val="tx1"/>
                </a:solidFill>
                <a:latin typeface="楷体" panose="02010609060101010101" charset="-122"/>
                <a:ea typeface="楷体" panose="02010609060101010101" charset="-122"/>
              </a:rPr>
              <a:t>？</a:t>
            </a:r>
          </a:p>
        </p:txBody>
      </p:sp>
      <p:sp>
        <p:nvSpPr>
          <p:cNvPr id="5" name="矩形 4"/>
          <p:cNvSpPr/>
          <p:nvPr/>
        </p:nvSpPr>
        <p:spPr>
          <a:xfrm>
            <a:off x="-16510" y="-83670"/>
            <a:ext cx="9144000" cy="584775"/>
          </a:xfrm>
          <a:prstGeom prst="rect">
            <a:avLst/>
          </a:prstGeom>
          <a:solidFill>
            <a:srgbClr val="0000FF"/>
          </a:solidFill>
          <a:ln w="25400" cap="flat" cmpd="sng">
            <a:solidFill>
              <a:srgbClr val="0000FF"/>
            </a:solidFill>
            <a:prstDash val="solid"/>
            <a:miter/>
            <a:headEnd type="none" w="med" len="med"/>
            <a:tailEnd type="none" w="med" len="med"/>
          </a:ln>
        </p:spPr>
        <p:txBody>
          <a:bodyPr anchor="ctr">
            <a:spAutoFit/>
          </a:bodyPr>
          <a:lstStyle/>
          <a:p>
            <a:pPr algn="ctr" eaLnBrk="0" hangingPunct="0">
              <a:buFont typeface="Arial" panose="020B0604020202020204" pitchFamily="34" charset="0"/>
              <a:buNone/>
            </a:pPr>
            <a:r>
              <a:rPr lang="zh-CN" altLang="en-US" sz="3200" b="1" dirty="0">
                <a:solidFill>
                  <a:schemeClr val="bg1"/>
                </a:solidFill>
                <a:latin typeface="楷体" panose="02010609060101010101" charset="-122"/>
                <a:ea typeface="楷体" panose="02010609060101010101" charset="-122"/>
              </a:rPr>
              <a:t>第三篇：</a:t>
            </a:r>
            <a:r>
              <a:rPr lang="zh-CN" altLang="en-US" sz="3200" b="1" dirty="0">
                <a:solidFill>
                  <a:srgbClr val="FFFF00"/>
                </a:solidFill>
                <a:latin typeface="楷体" panose="02010609060101010101" charset="-122"/>
                <a:ea typeface="楷体" panose="02010609060101010101" charset="-122"/>
              </a:rPr>
              <a:t>传承</a:t>
            </a:r>
            <a:r>
              <a:rPr lang="zh-CN" altLang="en-US" sz="3200" b="1" dirty="0">
                <a:solidFill>
                  <a:schemeClr val="bg1"/>
                </a:solidFill>
                <a:latin typeface="楷体" panose="02010609060101010101" charset="-122"/>
                <a:ea typeface="楷体" panose="02010609060101010101" charset="-122"/>
              </a:rPr>
              <a:t>冯叔瑜精神</a:t>
            </a:r>
            <a:r>
              <a:rPr lang="en-US" altLang="zh-CN" sz="3200" b="1" dirty="0">
                <a:solidFill>
                  <a:schemeClr val="bg1"/>
                </a:solidFill>
                <a:latin typeface="楷体" panose="02010609060101010101" charset="-122"/>
                <a:ea typeface="楷体" panose="02010609060101010101" charset="-122"/>
              </a:rPr>
              <a:t>——</a:t>
            </a:r>
            <a:r>
              <a:rPr lang="zh-CN" altLang="en-US" sz="3200" b="1" dirty="0">
                <a:solidFill>
                  <a:srgbClr val="FFFF00"/>
                </a:solidFill>
                <a:latin typeface="楷体" panose="02010609060101010101" charset="-122"/>
                <a:ea typeface="楷体" panose="02010609060101010101" charset="-122"/>
              </a:rPr>
              <a:t>思考与使命</a:t>
            </a:r>
          </a:p>
        </p:txBody>
      </p:sp>
      <p:sp>
        <p:nvSpPr>
          <p:cNvPr id="8" name="文本框 7"/>
          <p:cNvSpPr txBox="1"/>
          <p:nvPr/>
        </p:nvSpPr>
        <p:spPr>
          <a:xfrm>
            <a:off x="238126" y="454343"/>
            <a:ext cx="8381365" cy="646331"/>
          </a:xfrm>
          <a:prstGeom prst="rect">
            <a:avLst/>
          </a:prstGeom>
          <a:solidFill>
            <a:schemeClr val="bg1"/>
          </a:solidFill>
          <a:ln>
            <a:solidFill>
              <a:schemeClr val="tx1"/>
            </a:solidFill>
          </a:ln>
        </p:spPr>
        <p:txBody>
          <a:bodyPr wrap="square" rtlCol="0">
            <a:spAutoFit/>
          </a:bodyPr>
          <a:lstStyle/>
          <a:p>
            <a:r>
              <a:rPr lang="en-US" altLang="zh-CN" sz="3600" b="1">
                <a:solidFill>
                  <a:srgbClr val="0000FF"/>
                </a:solidFill>
                <a:latin typeface="楷体" panose="02010609060101010101" charset="-122"/>
                <a:ea typeface="楷体" panose="02010609060101010101" charset="-122"/>
              </a:rPr>
              <a:t>  </a:t>
            </a:r>
            <a:r>
              <a:rPr lang="zh-CN" altLang="zh-CN" sz="3600" b="1">
                <a:solidFill>
                  <a:schemeClr val="tx1"/>
                </a:solidFill>
                <a:latin typeface="楷体" panose="02010609060101010101" charset="-122"/>
                <a:ea typeface="楷体" panose="02010609060101010101" charset="-122"/>
              </a:rPr>
              <a:t>承扬院士奋斗路，实现</a:t>
            </a:r>
            <a:r>
              <a:rPr lang="zh-CN" altLang="zh-CN" sz="3600" b="1">
                <a:solidFill>
                  <a:srgbClr val="FF0000"/>
                </a:solidFill>
                <a:latin typeface="楷体" panose="02010609060101010101" charset="-122"/>
                <a:ea typeface="楷体" panose="02010609060101010101" charset="-122"/>
              </a:rPr>
              <a:t>铮铮强国梦。</a:t>
            </a:r>
          </a:p>
        </p:txBody>
      </p:sp>
      <p:sp>
        <p:nvSpPr>
          <p:cNvPr id="28" name="Line 47"/>
          <p:cNvSpPr/>
          <p:nvPr/>
        </p:nvSpPr>
        <p:spPr>
          <a:xfrm flipH="1">
            <a:off x="5215890" y="1307783"/>
            <a:ext cx="24130" cy="3083719"/>
          </a:xfrm>
          <a:prstGeom prst="line">
            <a:avLst/>
          </a:prstGeom>
          <a:ln>
            <a:solidFill>
              <a:srgbClr val="00CC00"/>
            </a:solidFill>
            <a:headEnd type="none" w="med" len="med"/>
            <a:tailEnd type="none" w="med" len="med"/>
          </a:ln>
        </p:spPr>
        <p:style>
          <a:lnRef idx="2">
            <a:schemeClr val="accent4"/>
          </a:lnRef>
          <a:fillRef idx="0">
            <a:schemeClr val="accent4"/>
          </a:fillRef>
          <a:effectRef idx="1">
            <a:schemeClr val="accent4"/>
          </a:effectRef>
          <a:fontRef idx="minor">
            <a:schemeClr val="tx1"/>
          </a:fontRef>
        </p:style>
      </p:sp>
    </p:spTree>
  </p:cSld>
  <p:clrMapOvr>
    <a:masterClrMapping/>
  </p:clrMapOvr>
  <p:transition spd="med" advClick="0">
    <p:fade/>
  </p:transition>
  <p:timing>
    <p:tnLst>
      <p:par>
        <p:cTn id="1" dur="indefinite" restart="never" nodeType="tmRoot"/>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C:\Users\Administrator\AppData\Roaming\Tencent\Users\304303503\QQ\WinTemp\RichOle\JO`0R17[)]5ASA`I$SA2_YE.png"/>
          <p:cNvPicPr>
            <a:picLocks noChangeAspect="1" noChangeArrowheads="1"/>
          </p:cNvPicPr>
          <p:nvPr/>
        </p:nvPicPr>
        <p:blipFill>
          <a:blip r:embed="rId2" cstate="print"/>
          <a:srcRect/>
          <a:stretch>
            <a:fillRect/>
          </a:stretch>
        </p:blipFill>
        <p:spPr bwMode="auto">
          <a:xfrm>
            <a:off x="0" y="0"/>
            <a:ext cx="9144000" cy="5103186"/>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038029"/>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2</a:t>
            </a:r>
            <a:r>
              <a:rPr lang="zh-CN" altLang="en-US" sz="3200" b="1" dirty="0" smtClean="0">
                <a:solidFill>
                  <a:srgbClr val="C00000"/>
                </a:solidFill>
                <a:latin typeface="微软雅黑" pitchFamily="34" charset="-122"/>
                <a:ea typeface="微软雅黑" pitchFamily="34" charset="-122"/>
              </a:rPr>
              <a:t>、校外课程资源</a:t>
            </a:r>
            <a:endParaRPr lang="en-US" altLang="zh-CN" sz="3200" b="1" dirty="0" smtClean="0">
              <a:solidFill>
                <a:srgbClr val="C00000"/>
              </a:solidFill>
              <a:latin typeface="微软雅黑" pitchFamily="34" charset="-122"/>
              <a:ea typeface="微软雅黑" pitchFamily="34" charset="-122"/>
            </a:endParaRPr>
          </a:p>
          <a:p>
            <a:pPr>
              <a:lnSpc>
                <a:spcPct val="120000"/>
              </a:lnSpc>
            </a:pPr>
            <a:r>
              <a:rPr lang="zh-CN" altLang="en-US" sz="3200" b="1" dirty="0" smtClean="0">
                <a:latin typeface="微软雅黑" pitchFamily="34" charset="-122"/>
                <a:ea typeface="微软雅黑" pitchFamily="34" charset="-122"/>
              </a:rPr>
              <a:t>        校外课程资源是校内课程资源的必要补充。包括历史遗迹、遗址、博物馆、纪念馆、展览馆、档案馆、爱国主义教育基地等 。</a:t>
            </a:r>
            <a:endParaRPr lang="en-US" altLang="zh-CN" sz="3200" b="1" dirty="0" smtClean="0">
              <a:latin typeface="微软雅黑" pitchFamily="34" charset="-122"/>
              <a:ea typeface="微软雅黑" pitchFamily="34" charset="-122"/>
            </a:endParaRPr>
          </a:p>
          <a:p>
            <a:pPr>
              <a:lnSpc>
                <a:spcPct val="120000"/>
              </a:lnSpc>
            </a:pPr>
            <a:r>
              <a:rPr lang="zh-CN" altLang="en-US" sz="3200" b="1" dirty="0" smtClean="0">
                <a:latin typeface="微软雅黑" pitchFamily="34" charset="-122"/>
                <a:ea typeface="微软雅黑" pitchFamily="34" charset="-122"/>
              </a:rPr>
              <a:t>         在校外资源开发过程中，学校和教师应充分开发各种校外课程资源，逐步建立校内外课程资源的转化机制，实现课程资源的广泛交流和运用。</a:t>
            </a:r>
          </a:p>
        </p:txBody>
      </p:sp>
    </p:spTree>
  </p:cSld>
  <p:clrMapOvr>
    <a:masterClrMapping/>
  </p:clrMapOvr>
  <p:transition spd="med" advClick="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照片\2015.8.3南京、安徽\IMG_20150804_103306.jpg"/>
          <p:cNvPicPr>
            <a:picLocks noChangeAspect="1" noChangeArrowheads="1"/>
          </p:cNvPicPr>
          <p:nvPr/>
        </p:nvPicPr>
        <p:blipFill>
          <a:blip r:embed="rId2" cstate="print"/>
          <a:srcRect/>
          <a:stretch>
            <a:fillRect/>
          </a:stretch>
        </p:blipFill>
        <p:spPr bwMode="auto">
          <a:xfrm>
            <a:off x="1103434" y="0"/>
            <a:ext cx="6937131" cy="5143500"/>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Administrator\AppData\Roaming\Tencent\Users\304303503\QQ\WinTemp\RichOle\}I0_{PD4G}9ML)L[`RAZ}[T.pn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Tree>
  </p:cSld>
  <p:clrMapOvr>
    <a:masterClrMapping/>
  </p:clrMapOvr>
  <p:transition spd="med" advClick="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C:\Users\Administrator\AppData\Roaming\Tencent\Users\304303503\QQ\WinTemp\RichOle\$V5X)AD52GH]A](IIR3]7PE.png"/>
          <p:cNvPicPr>
            <a:picLocks noChangeAspect="1" noChangeArrowheads="1"/>
          </p:cNvPicPr>
          <p:nvPr/>
        </p:nvPicPr>
        <p:blipFill>
          <a:blip r:embed="rId2" cstate="print"/>
          <a:srcRect/>
          <a:stretch>
            <a:fillRect/>
          </a:stretch>
        </p:blipFill>
        <p:spPr bwMode="auto">
          <a:xfrm>
            <a:off x="0" y="0"/>
            <a:ext cx="6444209" cy="3980246"/>
          </a:xfrm>
          <a:prstGeom prst="rect">
            <a:avLst/>
          </a:prstGeom>
          <a:noFill/>
        </p:spPr>
      </p:pic>
      <p:sp>
        <p:nvSpPr>
          <p:cNvPr id="6" name="TextBox 5"/>
          <p:cNvSpPr txBox="1"/>
          <p:nvPr/>
        </p:nvSpPr>
        <p:spPr>
          <a:xfrm>
            <a:off x="0" y="4155926"/>
            <a:ext cx="7308304" cy="553998"/>
          </a:xfrm>
          <a:prstGeom prst="rect">
            <a:avLst/>
          </a:prstGeom>
          <a:noFill/>
        </p:spPr>
        <p:txBody>
          <a:bodyPr wrap="square" lIns="0" tIns="0" rIns="0" bIns="0" rtlCol="0">
            <a:spAutoFit/>
          </a:bodyPr>
          <a:lstStyle/>
          <a:p>
            <a:r>
              <a:rPr lang="zh-CN" altLang="en-US" sz="3600" b="1" dirty="0" smtClean="0">
                <a:solidFill>
                  <a:srgbClr val="C00000"/>
                </a:solidFill>
                <a:latin typeface="微软雅黑" pitchFamily="34" charset="-122"/>
                <a:ea typeface="微软雅黑" pitchFamily="34" charset="-122"/>
              </a:rPr>
              <a:t>吴王光鉴（现存安徽省博物馆）</a:t>
            </a:r>
          </a:p>
        </p:txBody>
      </p:sp>
    </p:spTree>
  </p:cSld>
  <p:clrMapOvr>
    <a:masterClrMapping/>
  </p:clrMapOvr>
  <p:transition spd="med" advClick="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2.so.qhimgs1.com/t010a03f34ce6c8112e.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p:spPr>
      </p:pic>
      <p:sp>
        <p:nvSpPr>
          <p:cNvPr id="5" name="MH_SubTitle_1"/>
          <p:cNvSpPr/>
          <p:nvPr>
            <p:custDataLst>
              <p:tags r:id="rId1"/>
            </p:custDataLst>
          </p:nvPr>
        </p:nvSpPr>
        <p:spPr>
          <a:xfrm>
            <a:off x="0" y="0"/>
            <a:ext cx="9144000" cy="640080"/>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00B0F0"/>
          </a:solidFill>
          <a:ln w="25400" cap="flat" cmpd="sng" algn="ctr">
            <a:noFill/>
            <a:prstDash val="solid"/>
          </a:ln>
          <a:effectLst/>
        </p:spPr>
        <p:txBody>
          <a:bodyPr wrap="square" lIns="1026000" tIns="0" rIns="0" bIns="0" rtlCol="0" anchor="ctr" anchorCtr="0">
            <a:noAutofit/>
          </a:bodyPr>
          <a:lstStyle/>
          <a:p>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Other_1"/>
          <p:cNvSpPr txBox="1"/>
          <p:nvPr>
            <p:custDataLst>
              <p:tags r:id="rId2"/>
            </p:custDataLst>
          </p:nvPr>
        </p:nvSpPr>
        <p:spPr>
          <a:xfrm flipH="1">
            <a:off x="171448" y="85726"/>
            <a:ext cx="2314577" cy="461665"/>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00000"/>
              </a:lnSpc>
              <a:defRPr/>
            </a:pPr>
            <a:r>
              <a:rPr lang="zh-CN" altLang="en-US" sz="3000" dirty="0" smtClean="0">
                <a:solidFill>
                  <a:schemeClr val="bg1"/>
                </a:solidFill>
                <a:latin typeface="Arial" panose="020B0604020202020204" pitchFamily="34" charset="0"/>
                <a:cs typeface="Times New Roman" pitchFamily="18" charset="0"/>
                <a:sym typeface="Arial" panose="020B0604020202020204" pitchFamily="34" charset="0"/>
              </a:rPr>
              <a:t>兴教之困</a:t>
            </a:r>
            <a:endParaRPr lang="zh-CN" altLang="en-US" sz="3000" dirty="0">
              <a:solidFill>
                <a:schemeClr val="bg1"/>
              </a:solidFill>
              <a:latin typeface="Arial" panose="020B0604020202020204" pitchFamily="34" charset="0"/>
              <a:cs typeface="Times New Roman" pitchFamily="18" charset="0"/>
              <a:sym typeface="Arial" panose="020B0604020202020204" pitchFamily="34" charset="0"/>
            </a:endParaRPr>
          </a:p>
        </p:txBody>
      </p:sp>
      <p:sp>
        <p:nvSpPr>
          <p:cNvPr id="7" name="TextBox 6"/>
          <p:cNvSpPr txBox="1"/>
          <p:nvPr/>
        </p:nvSpPr>
        <p:spPr>
          <a:xfrm>
            <a:off x="2628900" y="100013"/>
            <a:ext cx="5988659" cy="438582"/>
          </a:xfrm>
          <a:prstGeom prst="rect">
            <a:avLst/>
          </a:prstGeom>
          <a:noFill/>
        </p:spPr>
        <p:txBody>
          <a:bodyPr wrap="square" lIns="68580" tIns="34290" rIns="68580" bIns="34290" rtlCol="0">
            <a:spAutoFit/>
          </a:bodyPr>
          <a:lstStyle/>
          <a:p>
            <a:r>
              <a:rPr lang="en-US" altLang="zh-CN" sz="2400" b="1" dirty="0" smtClean="0"/>
              <a:t>——</a:t>
            </a:r>
            <a:r>
              <a:rPr lang="zh-CN" altLang="en-US" sz="2400" b="1" dirty="0" smtClean="0">
                <a:solidFill>
                  <a:srgbClr val="FF0000"/>
                </a:solidFill>
              </a:rPr>
              <a:t>“文化大革命”</a:t>
            </a:r>
            <a:r>
              <a:rPr lang="zh-CN" altLang="en-US" sz="2400" b="1" dirty="0" smtClean="0"/>
              <a:t>中的“教育革命”</a:t>
            </a:r>
            <a:endParaRPr lang="zh-CN" altLang="en-US" sz="2400" dirty="0" smtClean="0"/>
          </a:p>
        </p:txBody>
      </p:sp>
      <p:pic>
        <p:nvPicPr>
          <p:cNvPr id="9" name="图片 4" descr="QQ图片20170909165927.jpg"/>
          <p:cNvPicPr>
            <a:picLocks noChangeAspect="1"/>
          </p:cNvPicPr>
          <p:nvPr/>
        </p:nvPicPr>
        <p:blipFill>
          <a:blip r:embed="rId5" cstate="print"/>
          <a:srcRect/>
          <a:stretch>
            <a:fillRect/>
          </a:stretch>
        </p:blipFill>
        <p:spPr bwMode="auto">
          <a:xfrm>
            <a:off x="1" y="0"/>
            <a:ext cx="4686300" cy="5143500"/>
          </a:xfrm>
          <a:prstGeom prst="rect">
            <a:avLst/>
          </a:prstGeom>
          <a:noFill/>
          <a:ln w="9525">
            <a:noFill/>
            <a:miter lim="800000"/>
            <a:headEnd/>
            <a:tailEnd/>
          </a:ln>
        </p:spPr>
      </p:pic>
      <p:pic>
        <p:nvPicPr>
          <p:cNvPr id="10" name="图片 6" descr="QQ图片20170909170115.jpg"/>
          <p:cNvPicPr>
            <a:picLocks noChangeAspect="1"/>
          </p:cNvPicPr>
          <p:nvPr/>
        </p:nvPicPr>
        <p:blipFill>
          <a:blip r:embed="rId6" cstate="print"/>
          <a:srcRect/>
          <a:stretch>
            <a:fillRect/>
          </a:stretch>
        </p:blipFill>
        <p:spPr bwMode="auto">
          <a:xfrm>
            <a:off x="4652010" y="0"/>
            <a:ext cx="4491990" cy="5143500"/>
          </a:xfrm>
          <a:prstGeom prst="rect">
            <a:avLst/>
          </a:prstGeom>
          <a:noFill/>
          <a:ln w="9525">
            <a:noFill/>
            <a:miter lim="800000"/>
            <a:headEnd/>
            <a:tailEnd/>
          </a:ln>
        </p:spPr>
      </p:pic>
      <p:sp>
        <p:nvSpPr>
          <p:cNvPr id="11" name="矩形标注 10"/>
          <p:cNvSpPr/>
          <p:nvPr/>
        </p:nvSpPr>
        <p:spPr>
          <a:xfrm>
            <a:off x="5162550" y="1750517"/>
            <a:ext cx="3267075" cy="701892"/>
          </a:xfrm>
          <a:prstGeom prst="wedgeRectCallout">
            <a:avLst>
              <a:gd name="adj1" fmla="val -15873"/>
              <a:gd name="adj2" fmla="val -123135"/>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buFont typeface="Arial" charset="0"/>
              <a:buNone/>
              <a:defRPr/>
            </a:pPr>
            <a:r>
              <a:rPr lang="zh-CN" altLang="en-US" sz="2100" b="1" dirty="0" smtClean="0">
                <a:solidFill>
                  <a:srgbClr val="FF0000"/>
                </a:solidFill>
              </a:rPr>
              <a:t>给</a:t>
            </a:r>
            <a:r>
              <a:rPr lang="zh-CN" altLang="en-US" sz="2100" b="1" dirty="0">
                <a:solidFill>
                  <a:srgbClr val="FF0000"/>
                </a:solidFill>
              </a:rPr>
              <a:t>予吴子达明确反革命历史身</a:t>
            </a:r>
            <a:r>
              <a:rPr lang="zh-CN" altLang="en-US" sz="2100" b="1" dirty="0" smtClean="0">
                <a:solidFill>
                  <a:srgbClr val="FF0000"/>
                </a:solidFill>
              </a:rPr>
              <a:t>份</a:t>
            </a:r>
            <a:endParaRPr lang="zh-CN" altLang="en-US" sz="2100" b="1" dirty="0">
              <a:solidFill>
                <a:schemeClr val="tx1"/>
              </a:solidFill>
            </a:endParaRPr>
          </a:p>
        </p:txBody>
      </p:sp>
      <p:sp>
        <p:nvSpPr>
          <p:cNvPr id="12" name="矩形标注 11"/>
          <p:cNvSpPr/>
          <p:nvPr/>
        </p:nvSpPr>
        <p:spPr>
          <a:xfrm>
            <a:off x="3651312" y="3046660"/>
            <a:ext cx="3320988" cy="1015604"/>
          </a:xfrm>
          <a:prstGeom prst="wedgeRectCallout">
            <a:avLst>
              <a:gd name="adj1" fmla="val -97007"/>
              <a:gd name="adj2" fmla="val -140029"/>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buFont typeface="Arial" charset="0"/>
              <a:buNone/>
              <a:defRPr/>
            </a:pPr>
            <a:r>
              <a:rPr lang="zh-CN" altLang="en-US" sz="2100" b="1" dirty="0">
                <a:solidFill>
                  <a:srgbClr val="FF0000"/>
                </a:solidFill>
              </a:rPr>
              <a:t>邻水县革委组织部关于对</a:t>
            </a:r>
            <a:r>
              <a:rPr lang="zh-CN" altLang="en-US" sz="2100" b="1" dirty="0">
                <a:solidFill>
                  <a:srgbClr val="FF0000"/>
                </a:solidFill>
                <a:latin typeface="微软雅黑" pitchFamily="34" charset="-122"/>
                <a:ea typeface="微软雅黑" pitchFamily="34" charset="-122"/>
              </a:rPr>
              <a:t>吴子达</a:t>
            </a:r>
            <a:r>
              <a:rPr lang="zh-CN" altLang="en-US" sz="2100" b="1" dirty="0">
                <a:solidFill>
                  <a:srgbClr val="FF0000"/>
                </a:solidFill>
              </a:rPr>
              <a:t>处理的通知</a:t>
            </a:r>
          </a:p>
        </p:txBody>
      </p:sp>
      <p:sp>
        <p:nvSpPr>
          <p:cNvPr id="13" name="TextBox 6"/>
          <p:cNvSpPr txBox="1">
            <a:spLocks noChangeArrowheads="1"/>
          </p:cNvSpPr>
          <p:nvPr/>
        </p:nvSpPr>
        <p:spPr bwMode="auto">
          <a:xfrm>
            <a:off x="5823348" y="4427936"/>
            <a:ext cx="3320653" cy="715581"/>
          </a:xfrm>
          <a:prstGeom prst="rect">
            <a:avLst/>
          </a:prstGeom>
          <a:solidFill>
            <a:srgbClr val="FFFFFF"/>
          </a:solidFill>
          <a:ln w="9525">
            <a:noFill/>
            <a:miter lim="800000"/>
            <a:headEnd/>
            <a:tailEnd/>
          </a:ln>
        </p:spPr>
        <p:txBody>
          <a:bodyPr lIns="68580" tIns="34290" rIns="68580" bIns="34290">
            <a:spAutoFit/>
          </a:bodyPr>
          <a:lstStyle/>
          <a:p>
            <a:r>
              <a:rPr lang="zh-CN" altLang="en-US" sz="2100" b="1" dirty="0">
                <a:solidFill>
                  <a:srgbClr val="FF0000"/>
                </a:solidFill>
              </a:rPr>
              <a:t>摘自</a:t>
            </a:r>
            <a:r>
              <a:rPr lang="en-US" altLang="zh-CN" sz="2100" b="1" dirty="0">
                <a:solidFill>
                  <a:srgbClr val="FF0000"/>
                </a:solidFill>
              </a:rPr>
              <a:t>《</a:t>
            </a:r>
            <a:r>
              <a:rPr lang="zh-CN" altLang="en-US" sz="2100" b="1" dirty="0">
                <a:solidFill>
                  <a:srgbClr val="FF0000"/>
                </a:solidFill>
              </a:rPr>
              <a:t>邻水中学档案</a:t>
            </a:r>
            <a:r>
              <a:rPr lang="en-US" altLang="zh-CN" sz="2100" b="1" dirty="0">
                <a:solidFill>
                  <a:srgbClr val="FF0000"/>
                </a:solidFill>
              </a:rPr>
              <a:t>》</a:t>
            </a:r>
          </a:p>
          <a:p>
            <a:r>
              <a:rPr lang="zh-CN" altLang="en-US" sz="2100" b="1" dirty="0">
                <a:solidFill>
                  <a:srgbClr val="FF0000"/>
                </a:solidFill>
              </a:rPr>
              <a:t>卷宗号：</a:t>
            </a:r>
            <a:r>
              <a:rPr lang="en-US" altLang="zh-CN" sz="2100" dirty="0">
                <a:solidFill>
                  <a:srgbClr val="FF0000"/>
                </a:solidFill>
                <a:latin typeface="Tahoma" pitchFamily="34" charset="0"/>
                <a:cs typeface="Tahoma" pitchFamily="34" charset="0"/>
              </a:rPr>
              <a:t>136-1-1974-244</a:t>
            </a:r>
            <a:endParaRPr lang="en-US" altLang="zh-CN" sz="3300" dirty="0"/>
          </a:p>
        </p:txBody>
      </p:sp>
    </p:spTree>
  </p:cSld>
  <p:clrMapOvr>
    <a:masterClrMapping/>
  </p:clrMapOvr>
  <p:transition spd="med"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008e48247c648b091f42ebfdccfe9af (1).jpeg"/>
          <p:cNvPicPr>
            <a:picLocks noChangeAspect="1"/>
          </p:cNvPicPr>
          <p:nvPr/>
        </p:nvPicPr>
        <p:blipFill>
          <a:blip r:embed="rId2" cstate="print"/>
          <a:stretch>
            <a:fillRect/>
          </a:stretch>
        </p:blipFill>
        <p:spPr>
          <a:xfrm>
            <a:off x="1187624" y="0"/>
            <a:ext cx="6660232" cy="4433216"/>
          </a:xfrm>
          <a:prstGeom prst="rect">
            <a:avLst/>
          </a:prstGeom>
        </p:spPr>
      </p:pic>
      <p:sp>
        <p:nvSpPr>
          <p:cNvPr id="5" name="TextBox 4"/>
          <p:cNvSpPr txBox="1"/>
          <p:nvPr/>
        </p:nvSpPr>
        <p:spPr>
          <a:xfrm>
            <a:off x="0" y="4587974"/>
            <a:ext cx="9144000" cy="369332"/>
          </a:xfrm>
          <a:prstGeom prst="rect">
            <a:avLst/>
          </a:prstGeom>
          <a:noFill/>
        </p:spPr>
        <p:txBody>
          <a:bodyPr wrap="square" lIns="0" tIns="0" rIns="0" bIns="0" rtlCol="0">
            <a:spAutoFit/>
          </a:bodyPr>
          <a:lstStyle/>
          <a:p>
            <a:pPr algn="ctr"/>
            <a:r>
              <a:rPr lang="zh-CN" altLang="en-US" sz="2400" b="1" dirty="0" smtClean="0">
                <a:latin typeface="+mj-ea"/>
                <a:ea typeface="+mj-ea"/>
              </a:rPr>
              <a:t>邻水省级“非遗”项目“手掌木偶戏”亮相四川第四届国际旅博会</a:t>
            </a:r>
            <a:endParaRPr lang="zh-CN" altLang="en-US" sz="2400" b="1" dirty="0">
              <a:latin typeface="+mj-ea"/>
              <a:ea typeface="+mj-ea"/>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2.so.qhimgs1.com/t010a03f34ce6c8112e.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p:spPr>
      </p:pic>
      <p:sp>
        <p:nvSpPr>
          <p:cNvPr id="5" name="MH_SubTitle_1"/>
          <p:cNvSpPr/>
          <p:nvPr>
            <p:custDataLst>
              <p:tags r:id="rId1"/>
            </p:custDataLst>
          </p:nvPr>
        </p:nvSpPr>
        <p:spPr>
          <a:xfrm>
            <a:off x="0" y="0"/>
            <a:ext cx="9144000" cy="640080"/>
          </a:xfrm>
          <a:custGeom>
            <a:avLst/>
            <a:gdLst>
              <a:gd name="connsiteX0" fmla="*/ 0 w 4508453"/>
              <a:gd name="connsiteY0" fmla="*/ 484779 h 969560"/>
              <a:gd name="connsiteX1" fmla="*/ 0 w 4508453"/>
              <a:gd name="connsiteY1" fmla="*/ 484780 h 969560"/>
              <a:gd name="connsiteX2" fmla="*/ 0 w 4508453"/>
              <a:gd name="connsiteY2" fmla="*/ 484780 h 969560"/>
              <a:gd name="connsiteX3" fmla="*/ 1260428 w 4508453"/>
              <a:gd name="connsiteY3" fmla="*/ 88141 h 969560"/>
              <a:gd name="connsiteX4" fmla="*/ 1260428 w 4508453"/>
              <a:gd name="connsiteY4" fmla="*/ 890894 h 969560"/>
              <a:gd name="connsiteX5" fmla="*/ 3969982 w 4508453"/>
              <a:gd name="connsiteY5" fmla="*/ 890894 h 969560"/>
              <a:gd name="connsiteX6" fmla="*/ 4411496 w 4508453"/>
              <a:gd name="connsiteY6" fmla="*/ 489518 h 969560"/>
              <a:gd name="connsiteX7" fmla="*/ 4411497 w 4508453"/>
              <a:gd name="connsiteY7" fmla="*/ 489518 h 969560"/>
              <a:gd name="connsiteX8" fmla="*/ 3969983 w 4508453"/>
              <a:gd name="connsiteY8" fmla="*/ 88141 h 969560"/>
              <a:gd name="connsiteX9" fmla="*/ 484780 w 4508453"/>
              <a:gd name="connsiteY9" fmla="*/ 0 h 969560"/>
              <a:gd name="connsiteX10" fmla="*/ 4023673 w 4508453"/>
              <a:gd name="connsiteY10" fmla="*/ 0 h 969560"/>
              <a:gd name="connsiteX11" fmla="*/ 4508453 w 4508453"/>
              <a:gd name="connsiteY11" fmla="*/ 484780 h 969560"/>
              <a:gd name="connsiteX12" fmla="*/ 4508452 w 4508453"/>
              <a:gd name="connsiteY12" fmla="*/ 484780 h 969560"/>
              <a:gd name="connsiteX13" fmla="*/ 4023672 w 4508453"/>
              <a:gd name="connsiteY13" fmla="*/ 969560 h 969560"/>
              <a:gd name="connsiteX14" fmla="*/ 484780 w 4508453"/>
              <a:gd name="connsiteY14" fmla="*/ 969559 h 969560"/>
              <a:gd name="connsiteX15" fmla="*/ 9849 w 4508453"/>
              <a:gd name="connsiteY15" fmla="*/ 582479 h 969560"/>
              <a:gd name="connsiteX16" fmla="*/ 0 w 4508453"/>
              <a:gd name="connsiteY16" fmla="*/ 484780 h 969560"/>
              <a:gd name="connsiteX17" fmla="*/ 9849 w 4508453"/>
              <a:gd name="connsiteY17" fmla="*/ 387080 h 969560"/>
              <a:gd name="connsiteX18" fmla="*/ 484780 w 4508453"/>
              <a:gd name="connsiteY18" fmla="*/ 0 h 9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08453" h="969560">
                <a:moveTo>
                  <a:pt x="0" y="484779"/>
                </a:moveTo>
                <a:lnTo>
                  <a:pt x="0" y="484780"/>
                </a:lnTo>
                <a:lnTo>
                  <a:pt x="0" y="484780"/>
                </a:lnTo>
                <a:close/>
                <a:moveTo>
                  <a:pt x="1260428" y="88141"/>
                </a:moveTo>
                <a:lnTo>
                  <a:pt x="1260428" y="890894"/>
                </a:lnTo>
                <a:lnTo>
                  <a:pt x="3969982" y="890894"/>
                </a:lnTo>
                <a:cubicBezTo>
                  <a:pt x="4213824" y="890894"/>
                  <a:pt x="4411496" y="711192"/>
                  <a:pt x="4411496" y="489518"/>
                </a:cubicBezTo>
                <a:lnTo>
                  <a:pt x="4411497" y="489518"/>
                </a:lnTo>
                <a:cubicBezTo>
                  <a:pt x="4411497" y="267843"/>
                  <a:pt x="4213825" y="88141"/>
                  <a:pt x="3969983" y="88141"/>
                </a:cubicBezTo>
                <a:close/>
                <a:moveTo>
                  <a:pt x="484780" y="0"/>
                </a:moveTo>
                <a:lnTo>
                  <a:pt x="4023673" y="0"/>
                </a:lnTo>
                <a:cubicBezTo>
                  <a:pt x="4291410" y="0"/>
                  <a:pt x="4508453" y="217043"/>
                  <a:pt x="4508453" y="484780"/>
                </a:cubicBezTo>
                <a:lnTo>
                  <a:pt x="4508452" y="484780"/>
                </a:lnTo>
                <a:cubicBezTo>
                  <a:pt x="4508452" y="752517"/>
                  <a:pt x="4291409" y="969560"/>
                  <a:pt x="4023672" y="969560"/>
                </a:cubicBezTo>
                <a:lnTo>
                  <a:pt x="484780" y="969559"/>
                </a:lnTo>
                <a:cubicBezTo>
                  <a:pt x="250510" y="969559"/>
                  <a:pt x="55053" y="803386"/>
                  <a:pt x="9849" y="582479"/>
                </a:cubicBezTo>
                <a:lnTo>
                  <a:pt x="0" y="484780"/>
                </a:lnTo>
                <a:lnTo>
                  <a:pt x="9849" y="387080"/>
                </a:lnTo>
                <a:cubicBezTo>
                  <a:pt x="55053" y="166174"/>
                  <a:pt x="250510" y="0"/>
                  <a:pt x="484780" y="0"/>
                </a:cubicBezTo>
                <a:close/>
              </a:path>
            </a:pathLst>
          </a:custGeom>
          <a:solidFill>
            <a:srgbClr val="00B0F0"/>
          </a:solidFill>
          <a:ln w="25400" cap="flat" cmpd="sng" algn="ctr">
            <a:noFill/>
            <a:prstDash val="solid"/>
          </a:ln>
          <a:effectLst/>
        </p:spPr>
        <p:txBody>
          <a:bodyPr wrap="square" lIns="1026000" tIns="0" rIns="0" bIns="0" rtlCol="0" anchor="ctr" anchorCtr="0">
            <a:noAutofit/>
          </a:bodyPr>
          <a:lstStyle/>
          <a:p>
            <a:endParaRPr lang="en-US" altLang="zh-CN"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MH_Other_1"/>
          <p:cNvSpPr txBox="1"/>
          <p:nvPr>
            <p:custDataLst>
              <p:tags r:id="rId2"/>
            </p:custDataLst>
          </p:nvPr>
        </p:nvSpPr>
        <p:spPr>
          <a:xfrm flipH="1">
            <a:off x="171448" y="85726"/>
            <a:ext cx="2314577" cy="461665"/>
          </a:xfrm>
          <a:prstGeom prst="rect">
            <a:avLst/>
          </a:prstGeom>
          <a:noFill/>
          <a:effectLst/>
        </p:spPr>
        <p:txBody>
          <a:bodyPr wrap="square" lIns="0" tIns="0" rIns="0" bIns="0" rtlCol="0" anchor="t" anchorCtr="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lnSpc>
                <a:spcPct val="100000"/>
              </a:lnSpc>
              <a:defRPr/>
            </a:pPr>
            <a:r>
              <a:rPr lang="zh-CN" altLang="en-US" sz="3000" dirty="0" smtClean="0">
                <a:solidFill>
                  <a:schemeClr val="bg1"/>
                </a:solidFill>
                <a:latin typeface="Arial" panose="020B0604020202020204" pitchFamily="34" charset="0"/>
                <a:cs typeface="Times New Roman" pitchFamily="18" charset="0"/>
                <a:sym typeface="Arial" panose="020B0604020202020204" pitchFamily="34" charset="0"/>
              </a:rPr>
              <a:t>兴教之盛</a:t>
            </a:r>
            <a:endParaRPr lang="zh-CN" altLang="en-US" sz="3000" dirty="0">
              <a:solidFill>
                <a:schemeClr val="bg1"/>
              </a:solidFill>
              <a:latin typeface="Arial" panose="020B0604020202020204" pitchFamily="34" charset="0"/>
              <a:cs typeface="Times New Roman" pitchFamily="18" charset="0"/>
              <a:sym typeface="Arial" panose="020B0604020202020204" pitchFamily="34" charset="0"/>
            </a:endParaRPr>
          </a:p>
        </p:txBody>
      </p:sp>
      <p:sp>
        <p:nvSpPr>
          <p:cNvPr id="7" name="TextBox 6"/>
          <p:cNvSpPr txBox="1"/>
          <p:nvPr/>
        </p:nvSpPr>
        <p:spPr>
          <a:xfrm>
            <a:off x="2628900" y="100013"/>
            <a:ext cx="5988659" cy="438582"/>
          </a:xfrm>
          <a:prstGeom prst="rect">
            <a:avLst/>
          </a:prstGeom>
          <a:noFill/>
        </p:spPr>
        <p:txBody>
          <a:bodyPr wrap="square" lIns="68580" tIns="34290" rIns="68580" bIns="34290" rtlCol="0">
            <a:spAutoFit/>
          </a:bodyPr>
          <a:lstStyle/>
          <a:p>
            <a:r>
              <a:rPr lang="en-US" altLang="zh-CN" sz="2400" b="1" dirty="0" smtClean="0"/>
              <a:t>——</a:t>
            </a:r>
            <a:r>
              <a:rPr lang="zh-CN" altLang="en-US" sz="2400" b="1" dirty="0" smtClean="0">
                <a:solidFill>
                  <a:srgbClr val="FF0000"/>
                </a:solidFill>
              </a:rPr>
              <a:t>新时期</a:t>
            </a:r>
            <a:r>
              <a:rPr lang="zh-CN" altLang="en-US" sz="2400" b="1" dirty="0" smtClean="0"/>
              <a:t>教育事业的蓬勃发展</a:t>
            </a:r>
            <a:endParaRPr lang="zh-CN" altLang="en-US" sz="2400" dirty="0" smtClean="0"/>
          </a:p>
        </p:txBody>
      </p:sp>
      <p:pic>
        <p:nvPicPr>
          <p:cNvPr id="8" name="图片 8" descr="QQ图片20170915174436.jpg"/>
          <p:cNvPicPr>
            <a:picLocks noChangeAspect="1"/>
          </p:cNvPicPr>
          <p:nvPr/>
        </p:nvPicPr>
        <p:blipFill>
          <a:blip r:embed="rId5" cstate="print"/>
          <a:srcRect/>
          <a:stretch>
            <a:fillRect/>
          </a:stretch>
        </p:blipFill>
        <p:spPr bwMode="auto">
          <a:xfrm>
            <a:off x="0" y="0"/>
            <a:ext cx="4626013" cy="5143500"/>
          </a:xfrm>
          <a:prstGeom prst="rect">
            <a:avLst/>
          </a:prstGeom>
          <a:noFill/>
          <a:ln w="9525">
            <a:noFill/>
            <a:miter lim="800000"/>
            <a:headEnd/>
            <a:tailEnd/>
          </a:ln>
        </p:spPr>
      </p:pic>
      <p:pic>
        <p:nvPicPr>
          <p:cNvPr id="9" name="图片 9" descr="QQ图片20170915174455.jpg"/>
          <p:cNvPicPr>
            <a:picLocks noChangeAspect="1"/>
          </p:cNvPicPr>
          <p:nvPr/>
        </p:nvPicPr>
        <p:blipFill>
          <a:blip r:embed="rId6" cstate="print"/>
          <a:srcRect/>
          <a:stretch>
            <a:fillRect/>
          </a:stretch>
        </p:blipFill>
        <p:spPr bwMode="auto">
          <a:xfrm>
            <a:off x="4572000" y="0"/>
            <a:ext cx="4572000" cy="5143500"/>
          </a:xfrm>
          <a:prstGeom prst="rect">
            <a:avLst/>
          </a:prstGeom>
          <a:noFill/>
          <a:ln w="9525">
            <a:noFill/>
            <a:miter lim="800000"/>
            <a:headEnd/>
            <a:tailEnd/>
          </a:ln>
        </p:spPr>
      </p:pic>
      <p:cxnSp>
        <p:nvCxnSpPr>
          <p:cNvPr id="10" name="直接连接符 9"/>
          <p:cNvCxnSpPr>
            <a:cxnSpLocks noChangeShapeType="1"/>
          </p:cNvCxnSpPr>
          <p:nvPr/>
        </p:nvCxnSpPr>
        <p:spPr bwMode="auto">
          <a:xfrm>
            <a:off x="3329700" y="3003798"/>
            <a:ext cx="809730" cy="0"/>
          </a:xfrm>
          <a:prstGeom prst="line">
            <a:avLst/>
          </a:prstGeom>
          <a:noFill/>
          <a:ln w="57150" algn="ctr">
            <a:solidFill>
              <a:srgbClr val="FF0000"/>
            </a:solidFill>
            <a:round/>
            <a:headEnd/>
            <a:tailEnd/>
          </a:ln>
        </p:spPr>
      </p:cxnSp>
      <p:cxnSp>
        <p:nvCxnSpPr>
          <p:cNvPr id="11" name="直接连接符 10"/>
          <p:cNvCxnSpPr>
            <a:cxnSpLocks noChangeShapeType="1"/>
          </p:cNvCxnSpPr>
          <p:nvPr/>
        </p:nvCxnSpPr>
        <p:spPr bwMode="auto">
          <a:xfrm flipV="1">
            <a:off x="575036" y="3220492"/>
            <a:ext cx="3510809" cy="53336"/>
          </a:xfrm>
          <a:prstGeom prst="line">
            <a:avLst/>
          </a:prstGeom>
          <a:noFill/>
          <a:ln w="57150" algn="ctr">
            <a:solidFill>
              <a:srgbClr val="FF0000"/>
            </a:solidFill>
            <a:round/>
            <a:headEnd/>
            <a:tailEnd/>
          </a:ln>
        </p:spPr>
      </p:cxnSp>
      <p:cxnSp>
        <p:nvCxnSpPr>
          <p:cNvPr id="12" name="直接连接符 11"/>
          <p:cNvCxnSpPr>
            <a:cxnSpLocks noChangeShapeType="1"/>
          </p:cNvCxnSpPr>
          <p:nvPr/>
        </p:nvCxnSpPr>
        <p:spPr bwMode="auto">
          <a:xfrm>
            <a:off x="521023" y="3543858"/>
            <a:ext cx="540614" cy="0"/>
          </a:xfrm>
          <a:prstGeom prst="line">
            <a:avLst/>
          </a:prstGeom>
          <a:noFill/>
          <a:ln w="57150" algn="ctr">
            <a:solidFill>
              <a:srgbClr val="FF0000"/>
            </a:solidFill>
            <a:round/>
            <a:headEnd/>
            <a:tailEnd/>
          </a:ln>
        </p:spPr>
      </p:cxnSp>
      <p:sp>
        <p:nvSpPr>
          <p:cNvPr id="14" name="矩形标注 13"/>
          <p:cNvSpPr/>
          <p:nvPr/>
        </p:nvSpPr>
        <p:spPr>
          <a:xfrm>
            <a:off x="0" y="789552"/>
            <a:ext cx="4409961" cy="820452"/>
          </a:xfrm>
          <a:prstGeom prst="wedgeRectCallout">
            <a:avLst>
              <a:gd name="adj1" fmla="val -9322"/>
              <a:gd name="adj2" fmla="val 9396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buFont typeface="Arial" charset="0"/>
              <a:buNone/>
              <a:defRPr/>
            </a:pPr>
            <a:r>
              <a:rPr lang="zh-CN" altLang="en-US" sz="2100" b="1" dirty="0">
                <a:solidFill>
                  <a:srgbClr val="FF0000"/>
                </a:solidFill>
              </a:rPr>
              <a:t>邻水县人民政府关于撤销对吴子达同志原处理的通知</a:t>
            </a:r>
          </a:p>
        </p:txBody>
      </p:sp>
      <p:cxnSp>
        <p:nvCxnSpPr>
          <p:cNvPr id="16" name="直接连接符 15"/>
          <p:cNvCxnSpPr>
            <a:cxnSpLocks noChangeShapeType="1"/>
          </p:cNvCxnSpPr>
          <p:nvPr/>
        </p:nvCxnSpPr>
        <p:spPr bwMode="auto">
          <a:xfrm flipV="1">
            <a:off x="5814728" y="2193708"/>
            <a:ext cx="1890028" cy="521"/>
          </a:xfrm>
          <a:prstGeom prst="line">
            <a:avLst/>
          </a:prstGeom>
          <a:noFill/>
          <a:ln w="57150" algn="ctr">
            <a:solidFill>
              <a:srgbClr val="FF0000"/>
            </a:solidFill>
            <a:round/>
            <a:headEnd/>
            <a:tailEnd/>
          </a:ln>
        </p:spPr>
      </p:cxnSp>
      <p:cxnSp>
        <p:nvCxnSpPr>
          <p:cNvPr id="17" name="直接连接符 16"/>
          <p:cNvCxnSpPr>
            <a:cxnSpLocks noChangeShapeType="1"/>
          </p:cNvCxnSpPr>
          <p:nvPr/>
        </p:nvCxnSpPr>
        <p:spPr bwMode="auto">
          <a:xfrm>
            <a:off x="5868312" y="2409732"/>
            <a:ext cx="1836443" cy="0"/>
          </a:xfrm>
          <a:prstGeom prst="line">
            <a:avLst/>
          </a:prstGeom>
          <a:noFill/>
          <a:ln w="57150" algn="ctr">
            <a:solidFill>
              <a:srgbClr val="FF0000"/>
            </a:solidFill>
            <a:round/>
            <a:headEnd/>
            <a:tailEnd/>
          </a:ln>
        </p:spPr>
      </p:cxnSp>
      <p:sp>
        <p:nvSpPr>
          <p:cNvPr id="26" name="TextBox 15"/>
          <p:cNvSpPr txBox="1">
            <a:spLocks noChangeArrowheads="1"/>
          </p:cNvSpPr>
          <p:nvPr/>
        </p:nvSpPr>
        <p:spPr bwMode="auto">
          <a:xfrm>
            <a:off x="683061" y="4426744"/>
            <a:ext cx="3402821" cy="715581"/>
          </a:xfrm>
          <a:prstGeom prst="rect">
            <a:avLst/>
          </a:prstGeom>
          <a:solidFill>
            <a:schemeClr val="bg1"/>
          </a:solidFill>
          <a:ln w="9525">
            <a:noFill/>
            <a:miter lim="800000"/>
            <a:headEnd/>
            <a:tailEnd/>
          </a:ln>
        </p:spPr>
        <p:txBody>
          <a:bodyPr wrap="square" lIns="68580" tIns="34290" rIns="68580" bIns="34290">
            <a:spAutoFit/>
          </a:bodyPr>
          <a:lstStyle/>
          <a:p>
            <a:pPr algn="ctr"/>
            <a:r>
              <a:rPr lang="zh-CN" altLang="en-US" sz="2100" b="1" dirty="0">
                <a:solidFill>
                  <a:srgbClr val="FF0000"/>
                </a:solidFill>
              </a:rPr>
              <a:t>摘自</a:t>
            </a:r>
            <a:r>
              <a:rPr lang="en-US" altLang="zh-CN" sz="2100" b="1" dirty="0">
                <a:solidFill>
                  <a:srgbClr val="FF0000"/>
                </a:solidFill>
              </a:rPr>
              <a:t>《</a:t>
            </a:r>
            <a:r>
              <a:rPr lang="zh-CN" altLang="en-US" sz="2100" b="1" dirty="0">
                <a:solidFill>
                  <a:srgbClr val="FF0000"/>
                </a:solidFill>
              </a:rPr>
              <a:t>邻水县文教局档案</a:t>
            </a:r>
            <a:r>
              <a:rPr lang="en-US" altLang="zh-CN" sz="2100" b="1" dirty="0">
                <a:solidFill>
                  <a:srgbClr val="FF0000"/>
                </a:solidFill>
              </a:rPr>
              <a:t>》</a:t>
            </a:r>
          </a:p>
          <a:p>
            <a:pPr algn="ctr"/>
            <a:r>
              <a:rPr lang="zh-CN" altLang="en-US" sz="2100" b="1" dirty="0">
                <a:solidFill>
                  <a:srgbClr val="FF0000"/>
                </a:solidFill>
              </a:rPr>
              <a:t>卷宗号：</a:t>
            </a:r>
            <a:r>
              <a:rPr lang="en-US" altLang="zh-CN" sz="2100" b="1" dirty="0">
                <a:solidFill>
                  <a:srgbClr val="FF0000"/>
                </a:solidFill>
              </a:rPr>
              <a:t>131-1-1983-220</a:t>
            </a:r>
            <a:endParaRPr lang="zh-CN" altLang="en-US" sz="2100" b="1" dirty="0">
              <a:solidFill>
                <a:srgbClr val="FF0000"/>
              </a:solidFill>
            </a:endParaRPr>
          </a:p>
        </p:txBody>
      </p:sp>
      <p:sp>
        <p:nvSpPr>
          <p:cNvPr id="27" name="TextBox 17"/>
          <p:cNvSpPr txBox="1">
            <a:spLocks noChangeArrowheads="1"/>
          </p:cNvSpPr>
          <p:nvPr/>
        </p:nvSpPr>
        <p:spPr bwMode="auto">
          <a:xfrm>
            <a:off x="5112130" y="4426744"/>
            <a:ext cx="3375861" cy="715581"/>
          </a:xfrm>
          <a:prstGeom prst="rect">
            <a:avLst/>
          </a:prstGeom>
          <a:solidFill>
            <a:schemeClr val="bg1"/>
          </a:solidFill>
          <a:ln w="9525">
            <a:noFill/>
            <a:miter lim="800000"/>
            <a:headEnd/>
            <a:tailEnd/>
          </a:ln>
        </p:spPr>
        <p:txBody>
          <a:bodyPr lIns="68580" tIns="34290" rIns="68580" bIns="34290">
            <a:spAutoFit/>
          </a:bodyPr>
          <a:lstStyle/>
          <a:p>
            <a:r>
              <a:rPr lang="zh-CN" altLang="en-US" sz="2100" b="1" dirty="0">
                <a:solidFill>
                  <a:srgbClr val="FF0000"/>
                </a:solidFill>
              </a:rPr>
              <a:t>摘自</a:t>
            </a:r>
            <a:r>
              <a:rPr lang="en-US" altLang="zh-CN" sz="2100" b="1" dirty="0">
                <a:solidFill>
                  <a:srgbClr val="FF0000"/>
                </a:solidFill>
              </a:rPr>
              <a:t>《</a:t>
            </a:r>
            <a:r>
              <a:rPr lang="zh-CN" altLang="en-US" sz="2100" b="1" dirty="0">
                <a:solidFill>
                  <a:srgbClr val="FF0000"/>
                </a:solidFill>
              </a:rPr>
              <a:t>邻水县劳动局档案</a:t>
            </a:r>
            <a:r>
              <a:rPr lang="en-US" altLang="zh-CN" sz="2100" b="1" dirty="0">
                <a:solidFill>
                  <a:srgbClr val="FF0000"/>
                </a:solidFill>
              </a:rPr>
              <a:t>》</a:t>
            </a:r>
          </a:p>
          <a:p>
            <a:r>
              <a:rPr lang="zh-CN" altLang="en-US" sz="2100" b="1" dirty="0">
                <a:solidFill>
                  <a:srgbClr val="FF0000"/>
                </a:solidFill>
              </a:rPr>
              <a:t>卷宗号：</a:t>
            </a:r>
            <a:r>
              <a:rPr lang="en-US" altLang="zh-CN" sz="2100" b="1" dirty="0">
                <a:solidFill>
                  <a:srgbClr val="FF0000"/>
                </a:solidFill>
              </a:rPr>
              <a:t>53-1-1988-320</a:t>
            </a:r>
            <a:endParaRPr lang="zh-CN" altLang="en-US" sz="2100" b="1" dirty="0">
              <a:solidFill>
                <a:srgbClr val="FF0000"/>
              </a:solidFill>
            </a:endParaRPr>
          </a:p>
        </p:txBody>
      </p:sp>
      <p:sp>
        <p:nvSpPr>
          <p:cNvPr id="28" name="矩形标注 27"/>
          <p:cNvSpPr/>
          <p:nvPr/>
        </p:nvSpPr>
        <p:spPr>
          <a:xfrm>
            <a:off x="4517987" y="4019550"/>
            <a:ext cx="4355948" cy="1123950"/>
          </a:xfrm>
          <a:prstGeom prst="wedgeRectCallout">
            <a:avLst>
              <a:gd name="adj1" fmla="val -5919"/>
              <a:gd name="adj2" fmla="val -189092"/>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buFont typeface="Arial" charset="0"/>
              <a:buNone/>
              <a:defRPr/>
            </a:pPr>
            <a:r>
              <a:rPr lang="zh-CN" altLang="en-US" sz="2100" b="1" dirty="0">
                <a:solidFill>
                  <a:srgbClr val="FF0000"/>
                </a:solidFill>
              </a:rPr>
              <a:t>关于吴子达同志</a:t>
            </a:r>
            <a:r>
              <a:rPr lang="zh-CN" altLang="en-US" sz="2100" b="1" dirty="0">
                <a:solidFill>
                  <a:srgbClr val="0070C0"/>
                </a:solidFill>
              </a:rPr>
              <a:t>因冤假错案</a:t>
            </a:r>
            <a:r>
              <a:rPr lang="zh-CN" altLang="en-US" sz="2100" b="1" dirty="0">
                <a:solidFill>
                  <a:srgbClr val="FF0000"/>
                </a:solidFill>
              </a:rPr>
              <a:t>造成工资级别明显偏低应予以升级的通知</a:t>
            </a:r>
          </a:p>
        </p:txBody>
      </p:sp>
      <p:sp>
        <p:nvSpPr>
          <p:cNvPr id="29" name="矩形标注 28"/>
          <p:cNvSpPr/>
          <p:nvPr/>
        </p:nvSpPr>
        <p:spPr>
          <a:xfrm>
            <a:off x="0" y="3956112"/>
            <a:ext cx="4463974" cy="1187388"/>
          </a:xfrm>
          <a:prstGeom prst="wedgeRectCallout">
            <a:avLst>
              <a:gd name="adj1" fmla="val 20122"/>
              <a:gd name="adj2" fmla="val -102305"/>
            </a:avLst>
          </a:prstGeom>
          <a:solidFill>
            <a:srgbClr val="FFFFFF"/>
          </a:solidFill>
          <a:ln>
            <a:solidFill>
              <a:srgbClr val="F8F8F8"/>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buFont typeface="Arial" charset="0"/>
              <a:buNone/>
              <a:defRPr/>
            </a:pPr>
            <a:r>
              <a:rPr lang="zh-CN" altLang="en-US" sz="2100" b="1" dirty="0">
                <a:solidFill>
                  <a:srgbClr val="FF0000"/>
                </a:solidFill>
                <a:latin typeface="宋体" pitchFamily="2" charset="-122"/>
                <a:ea typeface="宋体" pitchFamily="2" charset="-122"/>
              </a:rPr>
              <a:t>经研究决定，同意</a:t>
            </a:r>
            <a:r>
              <a:rPr lang="zh-CN" altLang="en-US" sz="2100" b="1" dirty="0">
                <a:solidFill>
                  <a:srgbClr val="0070C0"/>
                </a:solidFill>
                <a:latin typeface="宋体" pitchFamily="2" charset="-122"/>
                <a:ea typeface="宋体" pitchFamily="2" charset="-122"/>
              </a:rPr>
              <a:t>撤销</a:t>
            </a:r>
            <a:r>
              <a:rPr lang="en-US" altLang="zh-CN" sz="2100" b="1" dirty="0">
                <a:solidFill>
                  <a:srgbClr val="0070C0"/>
                </a:solidFill>
                <a:latin typeface="宋体" pitchFamily="2" charset="-122"/>
                <a:ea typeface="宋体" pitchFamily="2" charset="-122"/>
              </a:rPr>
              <a:t>1974</a:t>
            </a:r>
            <a:r>
              <a:rPr lang="zh-CN" altLang="en-US" sz="2100" b="1" dirty="0">
                <a:solidFill>
                  <a:srgbClr val="0070C0"/>
                </a:solidFill>
                <a:latin typeface="宋体" pitchFamily="2" charset="-122"/>
                <a:ea typeface="宋体" pitchFamily="2" charset="-122"/>
              </a:rPr>
              <a:t>年</a:t>
            </a:r>
            <a:r>
              <a:rPr lang="en-US" altLang="zh-CN" sz="2100" b="1" dirty="0">
                <a:solidFill>
                  <a:srgbClr val="0070C0"/>
                </a:solidFill>
                <a:latin typeface="宋体" pitchFamily="2" charset="-122"/>
                <a:ea typeface="宋体" pitchFamily="2" charset="-122"/>
              </a:rPr>
              <a:t>4</a:t>
            </a:r>
            <a:r>
              <a:rPr lang="zh-CN" altLang="en-US" sz="2100" b="1" dirty="0">
                <a:solidFill>
                  <a:srgbClr val="0070C0"/>
                </a:solidFill>
                <a:latin typeface="宋体" pitchFamily="2" charset="-122"/>
                <a:ea typeface="宋体" pitchFamily="2" charset="-122"/>
              </a:rPr>
              <a:t>月</a:t>
            </a:r>
            <a:r>
              <a:rPr lang="en-US" altLang="zh-CN" sz="2100" b="1" dirty="0">
                <a:solidFill>
                  <a:srgbClr val="0070C0"/>
                </a:solidFill>
                <a:latin typeface="宋体" pitchFamily="2" charset="-122"/>
                <a:ea typeface="宋体" pitchFamily="2" charset="-122"/>
              </a:rPr>
              <a:t>25</a:t>
            </a:r>
            <a:r>
              <a:rPr lang="zh-CN" altLang="en-US" sz="2100" b="1" dirty="0">
                <a:solidFill>
                  <a:srgbClr val="0070C0"/>
                </a:solidFill>
                <a:latin typeface="宋体" pitchFamily="2" charset="-122"/>
                <a:ea typeface="宋体" pitchFamily="2" charset="-122"/>
              </a:rPr>
              <a:t>日邻革组（</a:t>
            </a:r>
            <a:r>
              <a:rPr lang="en-US" altLang="zh-CN" sz="2100" b="1" dirty="0">
                <a:solidFill>
                  <a:srgbClr val="0070C0"/>
                </a:solidFill>
                <a:latin typeface="宋体" pitchFamily="2" charset="-122"/>
                <a:ea typeface="宋体" pitchFamily="2" charset="-122"/>
              </a:rPr>
              <a:t>74</a:t>
            </a:r>
            <a:r>
              <a:rPr lang="zh-CN" altLang="en-US" sz="2100" b="1" dirty="0">
                <a:solidFill>
                  <a:srgbClr val="0070C0"/>
                </a:solidFill>
                <a:latin typeface="宋体" pitchFamily="2" charset="-122"/>
                <a:ea typeface="宋体" pitchFamily="2" charset="-122"/>
              </a:rPr>
              <a:t>）</a:t>
            </a:r>
            <a:r>
              <a:rPr lang="en-US" altLang="zh-CN" sz="2100" b="1" dirty="0">
                <a:solidFill>
                  <a:srgbClr val="0070C0"/>
                </a:solidFill>
                <a:latin typeface="宋体" pitchFamily="2" charset="-122"/>
                <a:ea typeface="宋体" pitchFamily="2" charset="-122"/>
              </a:rPr>
              <a:t>13</a:t>
            </a:r>
            <a:r>
              <a:rPr lang="zh-CN" altLang="en-US" sz="2100" b="1" dirty="0">
                <a:solidFill>
                  <a:srgbClr val="0070C0"/>
                </a:solidFill>
                <a:latin typeface="宋体" pitchFamily="2" charset="-122"/>
                <a:ea typeface="宋体" pitchFamily="2" charset="-122"/>
              </a:rPr>
              <a:t>号文件“对吴子达处理的通知”</a:t>
            </a:r>
          </a:p>
        </p:txBody>
      </p:sp>
    </p:spTree>
  </p:cSld>
  <p:clrMapOvr>
    <a:masterClrMapping/>
  </p:clrMapOvr>
  <p:transition spd="med" advClick="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3200876"/>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3</a:t>
            </a:r>
            <a:r>
              <a:rPr lang="zh-CN" altLang="en-US" sz="3200" b="1" dirty="0" smtClean="0">
                <a:solidFill>
                  <a:srgbClr val="C00000"/>
                </a:solidFill>
                <a:latin typeface="微软雅黑" pitchFamily="34" charset="-122"/>
                <a:ea typeface="微软雅黑" pitchFamily="34" charset="-122"/>
              </a:rPr>
              <a:t>、教师资源的建设</a:t>
            </a:r>
            <a:endParaRPr lang="en-US" altLang="zh-CN" sz="3200" b="1" dirty="0" smtClean="0">
              <a:solidFill>
                <a:srgbClr val="C00000"/>
              </a:solidFill>
              <a:latin typeface="微软雅黑" pitchFamily="34" charset="-122"/>
              <a:ea typeface="微软雅黑" pitchFamily="34" charset="-122"/>
            </a:endParaRPr>
          </a:p>
          <a:p>
            <a:r>
              <a:rPr lang="zh-CN" altLang="en-US" sz="3200" b="1" dirty="0" smtClean="0">
                <a:solidFill>
                  <a:schemeClr val="accent6"/>
                </a:solidFill>
                <a:latin typeface="微软雅黑" pitchFamily="34" charset="-122"/>
                <a:ea typeface="微软雅黑" pitchFamily="34" charset="-122"/>
              </a:rPr>
              <a:t>        </a:t>
            </a:r>
            <a:r>
              <a:rPr lang="zh-CN" altLang="en-US" sz="3200" b="1" dirty="0" smtClean="0">
                <a:latin typeface="微软雅黑" pitchFamily="34" charset="-122"/>
                <a:ea typeface="微软雅黑" pitchFamily="34" charset="-122"/>
              </a:rPr>
              <a:t>在课程资源开发过程中，教师起着绝对的主导性和决定性作用。教师不仅决定着课程资源开发、鉴别、积累、运用，而且教师自身就是课程实施的首要条件性资源，</a:t>
            </a:r>
            <a:r>
              <a:rPr lang="zh-CN" altLang="en-US" sz="3200" b="1" dirty="0" smtClean="0">
                <a:solidFill>
                  <a:srgbClr val="FF0000"/>
                </a:solidFill>
                <a:latin typeface="微软雅黑" pitchFamily="34" charset="-122"/>
                <a:ea typeface="微软雅黑" pitchFamily="34" charset="-122"/>
              </a:rPr>
              <a:t>教师的素质</a:t>
            </a:r>
            <a:r>
              <a:rPr lang="zh-CN" altLang="en-US" sz="3200" b="1" dirty="0" smtClean="0">
                <a:latin typeface="微软雅黑" pitchFamily="34" charset="-122"/>
                <a:ea typeface="微软雅黑" pitchFamily="34" charset="-122"/>
              </a:rPr>
              <a:t>状况决定了课程资源的识别范围、开发与利用程度以及发挥效益水平。</a:t>
            </a:r>
            <a:endParaRPr lang="en-US" altLang="zh-CN" sz="1600" b="1" dirty="0" smtClean="0">
              <a:latin typeface="微软雅黑" pitchFamily="34" charset="-122"/>
              <a:ea typeface="微软雅黑" pitchFamily="34" charset="-122"/>
            </a:endParaRPr>
          </a:p>
          <a:p>
            <a:endParaRPr lang="zh-CN" altLang="en-US" sz="1600" b="1" dirty="0" smtClean="0">
              <a:solidFill>
                <a:schemeClr val="accent6"/>
              </a:solidFill>
              <a:latin typeface="微软雅黑" pitchFamily="34" charset="-122"/>
              <a:ea typeface="微软雅黑" pitchFamily="34" charset="-122"/>
            </a:endParaRPr>
          </a:p>
        </p:txBody>
      </p:sp>
      <p:sp>
        <p:nvSpPr>
          <p:cNvPr id="5" name="TextBox 4"/>
          <p:cNvSpPr txBox="1"/>
          <p:nvPr/>
        </p:nvSpPr>
        <p:spPr>
          <a:xfrm>
            <a:off x="0" y="3003798"/>
            <a:ext cx="9144000" cy="1969770"/>
          </a:xfrm>
          <a:prstGeom prst="rect">
            <a:avLst/>
          </a:prstGeom>
          <a:noFill/>
        </p:spPr>
        <p:txBody>
          <a:bodyPr wrap="square" lIns="0" tIns="0" rIns="0" bIns="0" rtlCol="0">
            <a:spAutoFit/>
          </a:bodyPr>
          <a:lstStyle/>
          <a:p>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历史研究</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近代史研究</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世界历史</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中国史研究动态</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史学理论研究</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清史研究</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中学历史教学参考</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中学历史教学</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历史教学</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a:t>
            </a:r>
            <a:r>
              <a:rPr lang="en-US" altLang="zh-CN" sz="3200" b="1" dirty="0" smtClean="0">
                <a:solidFill>
                  <a:srgbClr val="C00000"/>
                </a:solidFill>
                <a:latin typeface="微软雅黑" pitchFamily="34" charset="-122"/>
                <a:ea typeface="微软雅黑" pitchFamily="34" charset="-122"/>
              </a:rPr>
              <a:t>《</a:t>
            </a:r>
            <a:r>
              <a:rPr lang="zh-CN" altLang="en-US" sz="3200" b="1" dirty="0" smtClean="0">
                <a:solidFill>
                  <a:srgbClr val="C00000"/>
                </a:solidFill>
                <a:latin typeface="微软雅黑" pitchFamily="34" charset="-122"/>
                <a:ea typeface="微软雅黑" pitchFamily="34" charset="-122"/>
              </a:rPr>
              <a:t>读书</a:t>
            </a:r>
            <a:r>
              <a:rPr lang="en-US" altLang="zh-CN" sz="3200" b="1" dirty="0" smtClean="0">
                <a:solidFill>
                  <a:srgbClr val="C00000"/>
                </a:solidFill>
                <a:latin typeface="微软雅黑" pitchFamily="34" charset="-122"/>
                <a:ea typeface="微软雅黑" pitchFamily="34" charset="-122"/>
              </a:rPr>
              <a:t>》</a:t>
            </a:r>
            <a:endParaRPr lang="zh-CN" altLang="en-US" sz="3200" b="1" dirty="0" smtClean="0">
              <a:solidFill>
                <a:srgbClr val="C00000"/>
              </a:solidFill>
              <a:latin typeface="微软雅黑" pitchFamily="34" charset="-122"/>
              <a:ea typeface="微软雅黑" pitchFamily="34" charset="-122"/>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sb.jpg"/>
          <p:cNvPicPr>
            <a:picLocks noChangeAspect="1"/>
          </p:cNvPicPr>
          <p:nvPr/>
        </p:nvPicPr>
        <p:blipFill>
          <a:blip r:embed="rId2" cstate="print"/>
          <a:stretch>
            <a:fillRect/>
          </a:stretch>
        </p:blipFill>
        <p:spPr>
          <a:xfrm>
            <a:off x="0" y="0"/>
            <a:ext cx="9144000" cy="5143500"/>
          </a:xfrm>
          <a:prstGeom prst="rect">
            <a:avLst/>
          </a:prstGeom>
        </p:spPr>
      </p:pic>
    </p:spTree>
  </p:cSld>
  <p:clrMapOvr>
    <a:masterClrMapping/>
  </p:clrMapOvr>
  <p:transition spd="med" advClick="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536504" cy="1200329"/>
          </a:xfrm>
          <a:prstGeom prst="rect">
            <a:avLst/>
          </a:prstGeom>
          <a:noFill/>
        </p:spPr>
        <p:txBody>
          <a:bodyPr wrap="square" rtlCol="0">
            <a:spAutoFit/>
          </a:bodyPr>
          <a:lstStyle/>
          <a:p>
            <a:pPr>
              <a:lnSpc>
                <a:spcPct val="100000"/>
              </a:lnSpc>
            </a:pPr>
            <a:r>
              <a:rPr lang="zh-CN" altLang="zh-CN" sz="3600" dirty="0" smtClean="0">
                <a:latin typeface="Times New Roman" pitchFamily="18" charset="0"/>
              </a:rPr>
              <a:t>教学评价的定位</a:t>
            </a:r>
            <a:endParaRPr lang="en-US" altLang="zh-CN" sz="3600" dirty="0" smtClean="0">
              <a:latin typeface="Times New Roman" pitchFamily="18" charset="0"/>
            </a:endParaRPr>
          </a:p>
          <a:p>
            <a:pPr>
              <a:lnSpc>
                <a:spcPct val="100000"/>
              </a:lnSpc>
            </a:pPr>
            <a:r>
              <a:rPr lang="en-US" altLang="zh-CN" sz="3600" b="1" dirty="0" smtClean="0">
                <a:solidFill>
                  <a:srgbClr val="C00000"/>
                </a:solidFill>
                <a:latin typeface="Times New Roman" pitchFamily="18" charset="0"/>
              </a:rPr>
              <a:t>        ——</a:t>
            </a:r>
            <a:r>
              <a:rPr lang="zh-CN" altLang="zh-CN" sz="3600" b="1" dirty="0" smtClean="0">
                <a:solidFill>
                  <a:srgbClr val="C00000"/>
                </a:solidFill>
                <a:latin typeface="Times New Roman" pitchFamily="18" charset="0"/>
              </a:rPr>
              <a:t>激励中多元</a:t>
            </a:r>
            <a:endParaRPr lang="en-US" altLang="zh-CN" sz="3600" b="1" dirty="0">
              <a:solidFill>
                <a:srgbClr val="C00000"/>
              </a:solidFill>
              <a:latin typeface="+mj-ea"/>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07</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016758"/>
          </a:xfrm>
          <a:prstGeom prst="rect">
            <a:avLst/>
          </a:prstGeom>
        </p:spPr>
        <p:txBody>
          <a:bodyPr wrap="square">
            <a:spAutoFit/>
          </a:bodyPr>
          <a:lstStyle/>
          <a:p>
            <a:r>
              <a:rPr lang="zh-CN" altLang="en-US" sz="3200" dirty="0" smtClean="0">
                <a:latin typeface="+mj-ea"/>
                <a:ea typeface="+mj-ea"/>
              </a:rPr>
              <a:t>        我们应避免将家国情怀教育的评价狭隘地理解为“考试”，而应注重评价学生的实践性成果。例如，邻水文化历史遗存考察报告、传统文化制作（如川剧脸谱、绘制传统家具纹饰）、文物保护建议等。评价时，教师要从学生的知识习得、探究能力、思维方法与精神品质等方面进行综合考察，注重学生的激励性评价和个性化评价。评价过程中关注学生的个体发展，尤其是关注学生在学习中的认识上、情感上、思想上的变化等。评价结果要及时反馈给学生，以便及时参照改进。</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35896" y="1707654"/>
            <a:ext cx="4339650" cy="1200329"/>
          </a:xfrm>
          <a:prstGeom prst="rect">
            <a:avLst/>
          </a:prstGeom>
          <a:noFill/>
        </p:spPr>
        <p:txBody>
          <a:bodyPr wrap="none" rtlCol="0">
            <a:spAutoFit/>
          </a:bodyPr>
          <a:lstStyle/>
          <a:p>
            <a:r>
              <a:rPr lang="zh-CN" altLang="zh-CN" sz="3600" dirty="0" smtClean="0">
                <a:latin typeface="Times New Roman" pitchFamily="18" charset="0"/>
              </a:rPr>
              <a:t>教学文化的定位</a:t>
            </a:r>
            <a:endParaRPr lang="en-US" altLang="zh-CN" sz="3600" dirty="0" smtClean="0">
              <a:latin typeface="Times New Roman" pitchFamily="18" charset="0"/>
            </a:endParaRPr>
          </a:p>
          <a:p>
            <a:r>
              <a:rPr lang="en-US" altLang="zh-CN" sz="3600" dirty="0" smtClean="0">
                <a:latin typeface="Times New Roman" pitchFamily="18" charset="0"/>
              </a:rPr>
              <a:t>        </a:t>
            </a:r>
            <a:r>
              <a:rPr lang="en-US" altLang="zh-CN" sz="3600" b="1" dirty="0" smtClean="0">
                <a:solidFill>
                  <a:srgbClr val="C00000"/>
                </a:solidFill>
                <a:latin typeface="Times New Roman" pitchFamily="18" charset="0"/>
              </a:rPr>
              <a:t>——</a:t>
            </a:r>
            <a:r>
              <a:rPr lang="zh-CN" altLang="en-US" sz="3600" b="1" dirty="0" smtClean="0">
                <a:solidFill>
                  <a:srgbClr val="C00000"/>
                </a:solidFill>
                <a:latin typeface="Times New Roman" pitchFamily="18" charset="0"/>
              </a:rPr>
              <a:t>和谐亦有度</a:t>
            </a:r>
            <a:endParaRPr lang="zh-CN" altLang="zh-CN" sz="3600" b="1" dirty="0" smtClean="0">
              <a:solidFill>
                <a:srgbClr val="C00000"/>
              </a:solidFill>
              <a:latin typeface="Times New Roman" pitchFamily="18" charset="0"/>
            </a:endParaRPr>
          </a:p>
        </p:txBody>
      </p:sp>
      <p:cxnSp>
        <p:nvCxnSpPr>
          <p:cNvPr id="13" name="直接连接符 12"/>
          <p:cNvCxnSpPr/>
          <p:nvPr/>
        </p:nvCxnSpPr>
        <p:spPr>
          <a:xfrm flipV="1">
            <a:off x="3635896" y="1635646"/>
            <a:ext cx="0" cy="1924424"/>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grpSp>
        <p:nvGrpSpPr>
          <p:cNvPr id="2" name="组合 15"/>
          <p:cNvGrpSpPr/>
          <p:nvPr/>
        </p:nvGrpSpPr>
        <p:grpSpPr>
          <a:xfrm>
            <a:off x="2123728" y="1707656"/>
            <a:ext cx="1197175" cy="1197175"/>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80808"/>
                </a:solidFill>
                <a:latin typeface="微软雅黑"/>
              </a:endParaRPr>
            </a:p>
          </p:txBody>
        </p:sp>
      </p:grpSp>
      <p:sp>
        <p:nvSpPr>
          <p:cNvPr id="75" name="TextBox 13"/>
          <p:cNvSpPr txBox="1"/>
          <p:nvPr/>
        </p:nvSpPr>
        <p:spPr>
          <a:xfrm>
            <a:off x="2344338" y="1921522"/>
            <a:ext cx="902846" cy="769441"/>
          </a:xfrm>
          <a:prstGeom prst="rect">
            <a:avLst/>
          </a:prstGeom>
          <a:noFill/>
        </p:spPr>
        <p:txBody>
          <a:bodyPr wrap="square" lIns="0" tIns="0" rIns="0" bIns="0" rtlCol="0">
            <a:spAutoFit/>
          </a:bodyPr>
          <a:lstStyle/>
          <a:p>
            <a:r>
              <a:rPr lang="en-US" altLang="zh-CN" sz="5000" b="1" dirty="0" smtClean="0">
                <a:solidFill>
                  <a:schemeClr val="accent2"/>
                </a:solidFill>
                <a:latin typeface="微软雅黑"/>
                <a:ea typeface="微软雅黑"/>
              </a:rPr>
              <a:t>08</a:t>
            </a:r>
            <a:endParaRPr lang="zh-CN" altLang="en-US" sz="5000" b="1" dirty="0">
              <a:solidFill>
                <a:schemeClr val="accent2"/>
              </a:solidFill>
              <a:latin typeface="微软雅黑"/>
              <a:ea typeface="微软雅黑"/>
            </a:endParaRPr>
          </a:p>
        </p:txBody>
      </p:sp>
    </p:spTree>
    <p:extLst>
      <p:ext uri="{BB962C8B-B14F-4D97-AF65-F5344CB8AC3E}">
        <p14:creationId xmlns="" xmlns:p14="http://schemas.microsoft.com/office/powerpoint/2010/main" val="523851527"/>
      </p:ext>
    </p:extLst>
  </p:cSld>
  <p:clrMapOvr>
    <a:masterClrMapping/>
  </p:clrMapOvr>
  <p:transition spd="slow" advClick="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55526"/>
            <a:ext cx="9144000" cy="3539430"/>
          </a:xfrm>
          <a:prstGeom prst="rect">
            <a:avLst/>
          </a:prstGeom>
        </p:spPr>
        <p:txBody>
          <a:bodyPr wrap="square">
            <a:spAutoFit/>
          </a:bodyPr>
          <a:lstStyle/>
          <a:p>
            <a:r>
              <a:rPr lang="zh-CN" altLang="en-US" sz="3200" dirty="0" smtClean="0">
                <a:latin typeface="+mj-ea"/>
                <a:ea typeface="+mj-ea"/>
              </a:rPr>
              <a:t>        现代教育理念最核心的部分是民主、人本、和谐，其中最主要的是和谐。和谐发展是教育的理想境界，是新课程改革极力倡导和追求的价值取向。</a:t>
            </a:r>
            <a:endParaRPr lang="en-US" altLang="zh-CN" sz="3200" dirty="0" smtClean="0">
              <a:latin typeface="+mj-ea"/>
              <a:ea typeface="+mj-ea"/>
            </a:endParaRPr>
          </a:p>
          <a:p>
            <a:r>
              <a:rPr lang="zh-CN" altLang="en-US" sz="3200" dirty="0" smtClean="0">
                <a:solidFill>
                  <a:srgbClr val="C00000"/>
                </a:solidFill>
                <a:latin typeface="+mj-ea"/>
                <a:ea typeface="+mj-ea"/>
              </a:rPr>
              <a:t>师生关系</a:t>
            </a:r>
            <a:r>
              <a:rPr lang="zh-CN" altLang="en-US" sz="3200" dirty="0" smtClean="0">
                <a:latin typeface="+mj-ea"/>
                <a:ea typeface="+mj-ea"/>
              </a:rPr>
              <a:t>和谐是</a:t>
            </a:r>
            <a:r>
              <a:rPr lang="zh-CN" altLang="en-US" sz="3200" dirty="0" smtClean="0">
                <a:solidFill>
                  <a:srgbClr val="C00000"/>
                </a:solidFill>
                <a:latin typeface="+mj-ea"/>
                <a:ea typeface="+mj-ea"/>
              </a:rPr>
              <a:t>基础；</a:t>
            </a:r>
            <a:endParaRPr lang="en-US" altLang="zh-CN" sz="3200" dirty="0" smtClean="0">
              <a:solidFill>
                <a:srgbClr val="C00000"/>
              </a:solidFill>
              <a:latin typeface="+mj-ea"/>
              <a:ea typeface="+mj-ea"/>
            </a:endParaRPr>
          </a:p>
          <a:p>
            <a:r>
              <a:rPr lang="zh-CN" altLang="en-US" sz="3200" dirty="0" smtClean="0">
                <a:solidFill>
                  <a:srgbClr val="C00000"/>
                </a:solidFill>
                <a:latin typeface="+mj-ea"/>
                <a:ea typeface="+mj-ea"/>
              </a:rPr>
              <a:t>同学关系</a:t>
            </a:r>
            <a:r>
              <a:rPr lang="zh-CN" altLang="en-US" sz="3200" dirty="0" smtClean="0">
                <a:latin typeface="+mj-ea"/>
                <a:ea typeface="+mj-ea"/>
              </a:rPr>
              <a:t>和谐是</a:t>
            </a:r>
            <a:r>
              <a:rPr lang="zh-CN" altLang="en-US" sz="3200" dirty="0" smtClean="0">
                <a:solidFill>
                  <a:srgbClr val="C00000"/>
                </a:solidFill>
                <a:latin typeface="+mj-ea"/>
                <a:ea typeface="+mj-ea"/>
              </a:rPr>
              <a:t>补充；</a:t>
            </a:r>
            <a:endParaRPr lang="en-US" altLang="zh-CN" sz="3200" dirty="0" smtClean="0">
              <a:solidFill>
                <a:srgbClr val="C00000"/>
              </a:solidFill>
              <a:latin typeface="+mj-ea"/>
              <a:ea typeface="+mj-ea"/>
            </a:endParaRPr>
          </a:p>
          <a:p>
            <a:r>
              <a:rPr lang="zh-CN" altLang="en-US" sz="3200" dirty="0" smtClean="0">
                <a:solidFill>
                  <a:srgbClr val="C00000"/>
                </a:solidFill>
                <a:latin typeface="+mj-ea"/>
                <a:ea typeface="+mj-ea"/>
              </a:rPr>
              <a:t>教学过程</a:t>
            </a:r>
            <a:r>
              <a:rPr lang="zh-CN" altLang="en-US" sz="3200" dirty="0" smtClean="0">
                <a:latin typeface="+mj-ea"/>
                <a:ea typeface="+mj-ea"/>
              </a:rPr>
              <a:t>和谐是</a:t>
            </a:r>
            <a:r>
              <a:rPr lang="zh-CN" altLang="en-US" sz="3200" dirty="0" smtClean="0">
                <a:solidFill>
                  <a:srgbClr val="C00000"/>
                </a:solidFill>
                <a:latin typeface="+mj-ea"/>
                <a:ea typeface="+mj-ea"/>
              </a:rPr>
              <a:t>促进；</a:t>
            </a:r>
            <a:endParaRPr lang="en-US" altLang="zh-CN" sz="3200" dirty="0" smtClean="0">
              <a:solidFill>
                <a:srgbClr val="C00000"/>
              </a:solidFill>
              <a:latin typeface="+mj-ea"/>
              <a:ea typeface="+mj-ea"/>
            </a:endParaRPr>
          </a:p>
          <a:p>
            <a:r>
              <a:rPr lang="zh-CN" altLang="en-US" sz="3200" dirty="0" smtClean="0">
                <a:solidFill>
                  <a:srgbClr val="C00000"/>
                </a:solidFill>
                <a:latin typeface="+mj-ea"/>
                <a:ea typeface="+mj-ea"/>
              </a:rPr>
              <a:t>教学氛围</a:t>
            </a:r>
            <a:r>
              <a:rPr lang="zh-CN" altLang="en-US" sz="3200" dirty="0" smtClean="0">
                <a:latin typeface="+mj-ea"/>
                <a:ea typeface="+mj-ea"/>
              </a:rPr>
              <a:t>和谐是</a:t>
            </a:r>
            <a:r>
              <a:rPr lang="zh-CN" altLang="en-US" sz="3200" dirty="0" smtClean="0">
                <a:solidFill>
                  <a:srgbClr val="C00000"/>
                </a:solidFill>
                <a:latin typeface="+mj-ea"/>
                <a:ea typeface="+mj-ea"/>
              </a:rPr>
              <a:t>归宿。</a:t>
            </a:r>
            <a:endParaRPr lang="zh-CN" altLang="en-US" sz="3200" dirty="0">
              <a:solidFill>
                <a:srgbClr val="C00000"/>
              </a:solidFill>
              <a:latin typeface="+mj-ea"/>
              <a:ea typeface="+mj-ea"/>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131590"/>
            <a:ext cx="9144000" cy="2308324"/>
          </a:xfrm>
          <a:prstGeom prst="rect">
            <a:avLst/>
          </a:prstGeom>
        </p:spPr>
        <p:txBody>
          <a:bodyPr wrap="square">
            <a:spAutoFit/>
          </a:bodyPr>
          <a:lstStyle/>
          <a:p>
            <a:pPr algn="ct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知识</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厚</a:t>
            </a: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度</a:t>
            </a:r>
            <a:r>
              <a:rPr lang="zh-CN" altLang="zh-CN" sz="4800" b="1" dirty="0" smtClean="0">
                <a:latin typeface="方正清楷 简" panose="02000500000000000000" charset="-122"/>
                <a:ea typeface="方正清楷 简" panose="02000500000000000000" charset="-122"/>
                <a:cs typeface="方正清楷 简" panose="02000500000000000000" charset="-122"/>
              </a:rPr>
              <a:t>；</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视野</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广度</a:t>
            </a:r>
            <a:r>
              <a:rPr lang="zh-CN" altLang="en-US" sz="4800" b="1" dirty="0" smtClean="0">
                <a:latin typeface="方正清楷 简" panose="02000500000000000000" charset="-122"/>
                <a:ea typeface="方正清楷 简" panose="02000500000000000000" charset="-122"/>
                <a:cs typeface="方正清楷 简" panose="02000500000000000000" charset="-122"/>
              </a:rPr>
              <a:t>；</a:t>
            </a:r>
            <a:endParaRPr lang="en-US" altLang="zh-CN" sz="4800" b="1" dirty="0" smtClean="0">
              <a:latin typeface="方正清楷 简" panose="02000500000000000000" charset="-122"/>
              <a:ea typeface="方正清楷 简" panose="02000500000000000000" charset="-122"/>
              <a:cs typeface="方正清楷 简" panose="02000500000000000000" charset="-122"/>
            </a:endParaRPr>
          </a:p>
          <a:p>
            <a:pPr algn="ct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参与</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热</a:t>
            </a: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度</a:t>
            </a:r>
            <a:r>
              <a:rPr lang="zh-CN" altLang="zh-CN" sz="4800" b="1" dirty="0" smtClean="0">
                <a:latin typeface="方正清楷 简" panose="02000500000000000000" charset="-122"/>
                <a:ea typeface="方正清楷 简" panose="02000500000000000000" charset="-122"/>
                <a:cs typeface="方正清楷 简" panose="02000500000000000000" charset="-122"/>
              </a:rPr>
              <a:t>；</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情怀</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深度</a:t>
            </a:r>
            <a:r>
              <a:rPr lang="zh-CN" altLang="en-US" sz="4800" b="1" dirty="0" smtClean="0">
                <a:latin typeface="方正清楷 简" panose="02000500000000000000" charset="-122"/>
                <a:ea typeface="方正清楷 简" panose="02000500000000000000" charset="-122"/>
                <a:cs typeface="方正清楷 简" panose="02000500000000000000" charset="-122"/>
              </a:rPr>
              <a:t>；</a:t>
            </a:r>
            <a:endParaRPr lang="en-US" altLang="zh-CN" sz="4800" b="1" dirty="0" smtClean="0">
              <a:latin typeface="方正清楷 简" panose="02000500000000000000" charset="-122"/>
              <a:ea typeface="方正清楷 简" panose="02000500000000000000" charset="-122"/>
              <a:cs typeface="方正清楷 简" panose="02000500000000000000" charset="-122"/>
            </a:endParaRPr>
          </a:p>
          <a:p>
            <a:pPr algn="ct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思想</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高</a:t>
            </a: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度</a:t>
            </a:r>
            <a:r>
              <a:rPr lang="zh-CN" altLang="zh-CN" sz="4800" b="1" dirty="0" smtClean="0">
                <a:latin typeface="方正清楷 简" panose="02000500000000000000" charset="-122"/>
                <a:ea typeface="方正清楷 简" panose="02000500000000000000" charset="-122"/>
                <a:cs typeface="方正清楷 简" panose="02000500000000000000" charset="-122"/>
              </a:rPr>
              <a:t>；</a:t>
            </a: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人</a:t>
            </a:r>
            <a:r>
              <a:rPr lang="zh-CN" altLang="en-US"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性</a:t>
            </a:r>
            <a:r>
              <a:rPr lang="zh-CN" altLang="en-US" sz="4800" b="1" dirty="0" smtClean="0">
                <a:latin typeface="方正清楷 简" panose="02000500000000000000" charset="-122"/>
                <a:ea typeface="方正清楷 简" panose="02000500000000000000" charset="-122"/>
                <a:cs typeface="方正清楷 简" panose="02000500000000000000" charset="-122"/>
              </a:rPr>
              <a:t>的</a:t>
            </a:r>
            <a:r>
              <a:rPr lang="zh-CN" altLang="zh-CN" sz="4800" b="1" dirty="0" smtClean="0">
                <a:solidFill>
                  <a:srgbClr val="FF0000"/>
                </a:solidFill>
                <a:latin typeface="方正清楷 简" panose="02000500000000000000" charset="-122"/>
                <a:ea typeface="方正清楷 简" panose="02000500000000000000" charset="-122"/>
                <a:cs typeface="方正清楷 简" panose="02000500000000000000" charset="-122"/>
              </a:rPr>
              <a:t>温度</a:t>
            </a:r>
            <a:r>
              <a:rPr lang="zh-CN" altLang="zh-CN" sz="4800" b="1" dirty="0" smtClean="0">
                <a:latin typeface="方正清楷 简" panose="02000500000000000000" charset="-122"/>
                <a:ea typeface="方正清楷 简" panose="02000500000000000000" charset="-122"/>
                <a:cs typeface="方正清楷 简" panose="02000500000000000000" charset="-122"/>
              </a:rPr>
              <a:t>。</a:t>
            </a:r>
            <a:endParaRPr lang="zh-CN" altLang="zh-CN" sz="4800" b="1" dirty="0">
              <a:latin typeface="方正清楷 简" panose="02000500000000000000" charset="-122"/>
              <a:ea typeface="方正清楷 简" panose="02000500000000000000" charset="-122"/>
              <a:cs typeface="方正清楷 简" panose="02000500000000000000" charset="-122"/>
            </a:endParaRPr>
          </a:p>
        </p:txBody>
      </p:sp>
    </p:spTree>
  </p:cSld>
  <p:clrMapOvr>
    <a:masterClrMapping/>
  </p:clrMapOvr>
  <p:transition spd="med" advClick="0">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5566"/>
            <a:ext cx="9144000" cy="2954655"/>
          </a:xfrm>
          <a:prstGeom prst="rect">
            <a:avLst/>
          </a:prstGeom>
          <a:noFill/>
        </p:spPr>
        <p:txBody>
          <a:bodyPr wrap="square" lIns="0" tIns="0" rIns="0" bIns="0" rtlCol="0">
            <a:spAutoFit/>
          </a:bodyPr>
          <a:lstStyle/>
          <a:p>
            <a:pPr algn="ctr">
              <a:lnSpc>
                <a:spcPct val="150000"/>
              </a:lnSpc>
            </a:pPr>
            <a:r>
              <a:rPr lang="zh-CN" altLang="en-US" sz="3200" b="1" dirty="0" smtClean="0">
                <a:solidFill>
                  <a:srgbClr val="C00000"/>
                </a:solidFill>
                <a:latin typeface="微软雅黑" pitchFamily="34" charset="-122"/>
                <a:ea typeface="微软雅黑" pitchFamily="34" charset="-122"/>
              </a:rPr>
              <a:t>经典案例分享</a:t>
            </a:r>
            <a:endParaRPr lang="en-US" altLang="zh-CN" sz="3200" b="1" dirty="0" smtClean="0">
              <a:solidFill>
                <a:srgbClr val="C00000"/>
              </a:solidFill>
              <a:latin typeface="微软雅黑" pitchFamily="34" charset="-122"/>
              <a:ea typeface="微软雅黑" pitchFamily="34" charset="-122"/>
            </a:endParaRPr>
          </a:p>
          <a:p>
            <a:pPr algn="ctr">
              <a:lnSpc>
                <a:spcPct val="150000"/>
              </a:lnSpc>
            </a:pPr>
            <a:r>
              <a:rPr lang="zh-CN" altLang="en-US" sz="3200" b="1" dirty="0" smtClean="0">
                <a:latin typeface="微软雅黑" pitchFamily="34" charset="-122"/>
                <a:ea typeface="微软雅黑" pitchFamily="34" charset="-122"/>
              </a:rPr>
              <a:t>兽性、血性、人性、理性</a:t>
            </a:r>
            <a:endParaRPr lang="en-US" altLang="zh-CN" sz="3200" b="1" dirty="0" smtClean="0">
              <a:latin typeface="微软雅黑" pitchFamily="34" charset="-122"/>
              <a:ea typeface="微软雅黑" pitchFamily="34" charset="-122"/>
            </a:endParaRPr>
          </a:p>
          <a:p>
            <a:pPr algn="ctr">
              <a:lnSpc>
                <a:spcPct val="150000"/>
              </a:lnSpc>
            </a:pP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挖掘</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抗日战争</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一课的课魂</a:t>
            </a:r>
            <a:endParaRPr lang="en-US" altLang="zh-CN" sz="3200" b="1" dirty="0" smtClean="0">
              <a:latin typeface="微软雅黑" pitchFamily="34" charset="-122"/>
              <a:ea typeface="微软雅黑" pitchFamily="34" charset="-122"/>
            </a:endParaRPr>
          </a:p>
          <a:p>
            <a:pPr algn="ctr">
              <a:lnSpc>
                <a:spcPct val="150000"/>
              </a:lnSpc>
            </a:pP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中学历史教学</a:t>
            </a:r>
            <a:r>
              <a:rPr lang="en-US" altLang="zh-CN" sz="3200" b="1" dirty="0" smtClean="0">
                <a:latin typeface="微软雅黑" pitchFamily="34" charset="-122"/>
                <a:ea typeface="微软雅黑" pitchFamily="34" charset="-122"/>
              </a:rPr>
              <a:t>》2018</a:t>
            </a:r>
            <a:r>
              <a:rPr lang="zh-CN" altLang="en-US" sz="3200" b="1" dirty="0" smtClean="0">
                <a:latin typeface="微软雅黑" pitchFamily="34" charset="-122"/>
                <a:ea typeface="微软雅黑" pitchFamily="34" charset="-122"/>
              </a:rPr>
              <a:t>年</a:t>
            </a:r>
            <a:r>
              <a:rPr lang="en-US" altLang="zh-CN" sz="3200" b="1" dirty="0" smtClean="0">
                <a:latin typeface="微软雅黑" pitchFamily="34" charset="-122"/>
                <a:ea typeface="微软雅黑" pitchFamily="34" charset="-122"/>
              </a:rPr>
              <a:t>03</a:t>
            </a:r>
            <a:r>
              <a:rPr lang="zh-CN" altLang="en-US" sz="3200" b="1" dirty="0" smtClean="0">
                <a:latin typeface="微软雅黑" pitchFamily="34" charset="-122"/>
                <a:ea typeface="微软雅黑" pitchFamily="34" charset="-122"/>
              </a:rPr>
              <a:t>期</a:t>
            </a:r>
          </a:p>
        </p:txBody>
      </p:sp>
    </p:spTree>
  </p:cSld>
  <p:clrMapOvr>
    <a:masterClrMapping/>
  </p:clrMapOvr>
  <p:transition spd="med" advClick="0">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87574"/>
            <a:ext cx="9144000" cy="2554545"/>
          </a:xfrm>
          <a:prstGeom prst="rect">
            <a:avLst/>
          </a:prstGeom>
        </p:spPr>
        <p:txBody>
          <a:bodyPr wrap="square">
            <a:spAutoFit/>
          </a:bodyPr>
          <a:lstStyle/>
          <a:p>
            <a:r>
              <a:rPr lang="en-US" altLang="zh-CN" sz="3200" dirty="0" smtClean="0">
                <a:latin typeface="+mj-ea"/>
                <a:ea typeface="+mj-ea"/>
              </a:rPr>
              <a:t>1.</a:t>
            </a:r>
            <a:r>
              <a:rPr lang="zh-CN" altLang="en-US" sz="3200" dirty="0" smtClean="0">
                <a:latin typeface="+mj-ea"/>
                <a:ea typeface="+mj-ea"/>
              </a:rPr>
              <a:t>兽性</a:t>
            </a:r>
            <a:r>
              <a:rPr lang="en-US" altLang="zh-CN" sz="3200" dirty="0" smtClean="0">
                <a:latin typeface="+mj-ea"/>
                <a:ea typeface="+mj-ea"/>
              </a:rPr>
              <a:t>——</a:t>
            </a:r>
            <a:r>
              <a:rPr lang="zh-CN" altLang="en-US" sz="3200" dirty="0" smtClean="0">
                <a:latin typeface="+mj-ea"/>
                <a:ea typeface="+mj-ea"/>
              </a:rPr>
              <a:t>主要通过日本侵华史实，揭露其勃勃野心和滔天罪行，以及灭绝人性的一面，点到即止，因为血腥的渲染既不是本课的重点，更不是主题。“兽性”的揭露，必将激发血性的高涨和对人性的呼唤，引起内心“善”的共鸣。</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SC_0605_爱奇艺.jpg"/>
          <p:cNvPicPr>
            <a:picLocks noChangeAspect="1"/>
          </p:cNvPicPr>
          <p:nvPr/>
        </p:nvPicPr>
        <p:blipFill>
          <a:blip r:embed="rId2" cstate="print"/>
          <a:stretch>
            <a:fillRect/>
          </a:stretch>
        </p:blipFill>
        <p:spPr>
          <a:xfrm>
            <a:off x="704088" y="0"/>
            <a:ext cx="7735824" cy="5143500"/>
          </a:xfrm>
          <a:prstGeom prst="rect">
            <a:avLst/>
          </a:prstGeom>
        </p:spPr>
      </p:pic>
    </p:spTree>
  </p:cSld>
  <p:clrMapOvr>
    <a:masterClrMapping/>
  </p:clrMapOvr>
  <p:transition spd="med" advClick="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83518"/>
            <a:ext cx="9144000" cy="4178773"/>
          </a:xfrm>
          <a:prstGeom prst="rect">
            <a:avLst/>
          </a:prstGeom>
        </p:spPr>
        <p:txBody>
          <a:bodyPr wrap="square">
            <a:spAutoFit/>
          </a:bodyPr>
          <a:lstStyle/>
          <a:p>
            <a:pPr>
              <a:lnSpc>
                <a:spcPct val="120000"/>
              </a:lnSpc>
            </a:pPr>
            <a:r>
              <a:rPr lang="en-US" altLang="zh-CN" sz="3200" dirty="0" smtClean="0">
                <a:latin typeface="+mj-ea"/>
                <a:ea typeface="+mj-ea"/>
              </a:rPr>
              <a:t>2.</a:t>
            </a:r>
            <a:r>
              <a:rPr lang="zh-CN" altLang="en-US" sz="3200" dirty="0" smtClean="0">
                <a:latin typeface="+mj-ea"/>
                <a:ea typeface="+mj-ea"/>
              </a:rPr>
              <a:t>血性</a:t>
            </a:r>
            <a:r>
              <a:rPr lang="en-US" altLang="zh-CN" sz="3200" dirty="0" smtClean="0">
                <a:latin typeface="+mj-ea"/>
                <a:ea typeface="+mj-ea"/>
              </a:rPr>
              <a:t>——</a:t>
            </a:r>
            <a:r>
              <a:rPr lang="zh-CN" altLang="en-US" sz="3200" dirty="0" smtClean="0">
                <a:latin typeface="+mj-ea"/>
                <a:ea typeface="+mj-ea"/>
              </a:rPr>
              <a:t>从淞沪会战、血战台儿庄、平型关战役、百团大战等战役背后的英勇事迹入手，以及对张自忠、戴安澜等名将的多方评议，形成对全民族众志成城、一致抗日的高度认识，进而展开两条战线、两个战场和远征缅甸的基础介绍，小中见大，让学生切身感受中国军民抗战的“伟大“力量与世界意义。</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92546"/>
            <a:ext cx="9144000" cy="5360635"/>
          </a:xfrm>
          <a:prstGeom prst="rect">
            <a:avLst/>
          </a:prstGeom>
        </p:spPr>
        <p:txBody>
          <a:bodyPr wrap="square">
            <a:spAutoFit/>
          </a:bodyPr>
          <a:lstStyle/>
          <a:p>
            <a:pPr>
              <a:lnSpc>
                <a:spcPct val="120000"/>
              </a:lnSpc>
            </a:pPr>
            <a:r>
              <a:rPr lang="en-US" altLang="zh-CN" sz="3200" dirty="0" smtClean="0">
                <a:latin typeface="+mj-ea"/>
                <a:ea typeface="+mj-ea"/>
              </a:rPr>
              <a:t>3.</a:t>
            </a:r>
            <a:r>
              <a:rPr lang="zh-CN" altLang="en-US" sz="3200" dirty="0" smtClean="0">
                <a:latin typeface="+mj-ea"/>
                <a:ea typeface="+mj-ea"/>
              </a:rPr>
              <a:t>人性</a:t>
            </a:r>
            <a:r>
              <a:rPr lang="en-US" altLang="zh-CN" sz="3200" dirty="0" smtClean="0">
                <a:latin typeface="+mj-ea"/>
                <a:ea typeface="+mj-ea"/>
              </a:rPr>
              <a:t>——</a:t>
            </a:r>
            <a:r>
              <a:rPr lang="zh-CN" altLang="en-US" sz="3200" dirty="0" smtClean="0">
                <a:latin typeface="+mj-ea"/>
                <a:ea typeface="+mj-ea"/>
              </a:rPr>
              <a:t>日军的暴行是其人性泯灭的实证，而战时的日本人也不乏人性义举之例；再有聂荣臻元帅善待日本遗孤的事迹，展现了人性的光辉；更有中国远征军入缅携手反法西斯和陈纳德飞虎队开辟”驼峰航线”支援中国等，让学生深刻意识到人性是人类文明的本色，相反，抗战老兵鲜为人知的故事和悲惨的社会命运，则拷问着当代社会的良知。探究人性，正是要唤起我们对生命的敬畏和对人性的尊重。</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xin_4108022614538433083713.jpg"/>
          <p:cNvPicPr>
            <a:picLocks noChangeAspect="1"/>
          </p:cNvPicPr>
          <p:nvPr/>
        </p:nvPicPr>
        <p:blipFill>
          <a:blip r:embed="rId2" cstate="print"/>
          <a:stretch>
            <a:fillRect/>
          </a:stretch>
        </p:blipFill>
        <p:spPr>
          <a:xfrm>
            <a:off x="0" y="0"/>
            <a:ext cx="3563888" cy="4804121"/>
          </a:xfrm>
          <a:prstGeom prst="rect">
            <a:avLst/>
          </a:prstGeom>
        </p:spPr>
      </p:pic>
      <p:sp>
        <p:nvSpPr>
          <p:cNvPr id="3" name="TextBox 2"/>
          <p:cNvSpPr txBox="1"/>
          <p:nvPr/>
        </p:nvSpPr>
        <p:spPr>
          <a:xfrm>
            <a:off x="0" y="4866501"/>
            <a:ext cx="3545842" cy="276999"/>
          </a:xfrm>
          <a:prstGeom prst="rect">
            <a:avLst/>
          </a:prstGeom>
          <a:noFill/>
        </p:spPr>
        <p:txBody>
          <a:bodyPr wrap="none" lIns="0" tIns="0" rIns="0" bIns="0" rtlCol="0">
            <a:spAutoFit/>
          </a:bodyPr>
          <a:lstStyle/>
          <a:p>
            <a:r>
              <a:rPr lang="en-US" altLang="zh-CN" b="1" dirty="0" smtClean="0">
                <a:solidFill>
                  <a:srgbClr val="FF0000"/>
                </a:solidFill>
                <a:latin typeface="微软雅黑" pitchFamily="34" charset="-122"/>
                <a:ea typeface="微软雅黑" pitchFamily="34" charset="-122"/>
              </a:rPr>
              <a:t>1940</a:t>
            </a:r>
            <a:r>
              <a:rPr lang="zh-CN" altLang="en-US" b="1" dirty="0" smtClean="0">
                <a:solidFill>
                  <a:srgbClr val="FF0000"/>
                </a:solidFill>
                <a:latin typeface="微软雅黑" pitchFamily="34" charset="-122"/>
                <a:ea typeface="微软雅黑" pitchFamily="34" charset="-122"/>
              </a:rPr>
              <a:t>年，聂荣臻将军与美惠子合影</a:t>
            </a:r>
          </a:p>
        </p:txBody>
      </p:sp>
      <p:pic>
        <p:nvPicPr>
          <p:cNvPr id="4" name="图片 3" descr="F2005082509385300000.jpg"/>
          <p:cNvPicPr>
            <a:picLocks noChangeAspect="1"/>
          </p:cNvPicPr>
          <p:nvPr/>
        </p:nvPicPr>
        <p:blipFill>
          <a:blip r:embed="rId3" cstate="print"/>
          <a:stretch>
            <a:fillRect/>
          </a:stretch>
        </p:blipFill>
        <p:spPr>
          <a:xfrm>
            <a:off x="3563888" y="483518"/>
            <a:ext cx="5580112" cy="4155926"/>
          </a:xfrm>
          <a:prstGeom prst="rect">
            <a:avLst/>
          </a:prstGeom>
        </p:spPr>
      </p:pic>
      <p:sp>
        <p:nvSpPr>
          <p:cNvPr id="5" name="TextBox 4"/>
          <p:cNvSpPr txBox="1"/>
          <p:nvPr/>
        </p:nvSpPr>
        <p:spPr>
          <a:xfrm>
            <a:off x="4211960" y="4887039"/>
            <a:ext cx="4185441" cy="276999"/>
          </a:xfrm>
          <a:prstGeom prst="rect">
            <a:avLst/>
          </a:prstGeom>
          <a:noFill/>
        </p:spPr>
        <p:txBody>
          <a:bodyPr wrap="none" lIns="0" tIns="0" rIns="0" bIns="0" rtlCol="0">
            <a:spAutoFit/>
          </a:bodyPr>
          <a:lstStyle/>
          <a:p>
            <a:r>
              <a:rPr lang="en-US" altLang="zh-CN" b="1" dirty="0" smtClean="0">
                <a:solidFill>
                  <a:srgbClr val="FF0000"/>
                </a:solidFill>
                <a:latin typeface="微软雅黑" pitchFamily="34" charset="-122"/>
                <a:ea typeface="微软雅黑" pitchFamily="34" charset="-122"/>
              </a:rPr>
              <a:t>1980</a:t>
            </a:r>
            <a:r>
              <a:rPr lang="zh-CN" altLang="en-US" b="1" dirty="0" smtClean="0">
                <a:solidFill>
                  <a:srgbClr val="FF0000"/>
                </a:solidFill>
                <a:latin typeface="微软雅黑" pitchFamily="34" charset="-122"/>
                <a:ea typeface="微软雅黑" pitchFamily="34" charset="-122"/>
              </a:rPr>
              <a:t>年</a:t>
            </a:r>
            <a:r>
              <a:rPr lang="en-US" altLang="zh-CN" b="1" dirty="0" smtClean="0">
                <a:solidFill>
                  <a:srgbClr val="FF0000"/>
                </a:solidFill>
                <a:latin typeface="微软雅黑" pitchFamily="34" charset="-122"/>
                <a:ea typeface="微软雅黑" pitchFamily="34" charset="-122"/>
              </a:rPr>
              <a:t>7</a:t>
            </a:r>
            <a:r>
              <a:rPr lang="zh-CN" altLang="en-US" b="1" dirty="0" smtClean="0">
                <a:solidFill>
                  <a:srgbClr val="FF0000"/>
                </a:solidFill>
                <a:latin typeface="微软雅黑" pitchFamily="34" charset="-122"/>
                <a:ea typeface="微软雅黑" pitchFamily="34" charset="-122"/>
              </a:rPr>
              <a:t>月</a:t>
            </a:r>
            <a:r>
              <a:rPr lang="en-US" altLang="zh-CN" b="1" dirty="0" smtClean="0">
                <a:solidFill>
                  <a:srgbClr val="FF0000"/>
                </a:solidFill>
                <a:latin typeface="微软雅黑" pitchFamily="34" charset="-122"/>
                <a:ea typeface="微软雅黑" pitchFamily="34" charset="-122"/>
              </a:rPr>
              <a:t>14</a:t>
            </a:r>
            <a:r>
              <a:rPr lang="zh-CN" altLang="en-US" b="1" dirty="0" smtClean="0">
                <a:solidFill>
                  <a:srgbClr val="FF0000"/>
                </a:solidFill>
                <a:latin typeface="微软雅黑" pitchFamily="34" charset="-122"/>
                <a:ea typeface="微软雅黑" pitchFamily="34" charset="-122"/>
              </a:rPr>
              <a:t>日，聂荣臻亲切会见美惠子</a:t>
            </a:r>
          </a:p>
        </p:txBody>
      </p:sp>
    </p:spTree>
  </p:cSld>
  <p:clrMapOvr>
    <a:masterClrMapping/>
  </p:clrMapOvr>
  <p:transition spd="med" advClick="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2008" y="1279089"/>
            <a:ext cx="8964488" cy="3046988"/>
          </a:xfrm>
          <a:prstGeom prst="rect">
            <a:avLst/>
          </a:prstGeom>
        </p:spPr>
        <p:txBody>
          <a:bodyPr wrap="square">
            <a:spAutoFit/>
          </a:bodyPr>
          <a:lstStyle/>
          <a:p>
            <a:pPr algn="ctr">
              <a:lnSpc>
                <a:spcPct val="120000"/>
              </a:lnSpc>
            </a:pPr>
            <a:r>
              <a:rPr lang="en-US" altLang="zh-CN" sz="3200" dirty="0" smtClean="0">
                <a:latin typeface="+mj-ea"/>
                <a:ea typeface="+mj-ea"/>
              </a:rPr>
              <a:t>4.</a:t>
            </a:r>
            <a:r>
              <a:rPr lang="zh-CN" altLang="en-US" sz="3200" dirty="0" smtClean="0">
                <a:latin typeface="+mj-ea"/>
                <a:ea typeface="+mj-ea"/>
              </a:rPr>
              <a:t>理性</a:t>
            </a:r>
            <a:r>
              <a:rPr lang="en-US" altLang="zh-CN" sz="3200" dirty="0" smtClean="0">
                <a:latin typeface="+mj-ea"/>
                <a:ea typeface="+mj-ea"/>
              </a:rPr>
              <a:t>——</a:t>
            </a:r>
            <a:r>
              <a:rPr lang="zh-CN" altLang="en-US" sz="3200" dirty="0" smtClean="0">
                <a:latin typeface="+mj-ea"/>
                <a:ea typeface="+mj-ea"/>
              </a:rPr>
              <a:t>理性是反思战争应有的态度。我们既要理性分析日军反人性背后隐藏的历史原因，又要理性看待国共两党在两个战场的作用，还要透过史料理性地看待抗战胜利的意义和这段令人悲痛的历史，更要警钟长鸣，反思我们能做些什么。</a:t>
            </a:r>
            <a:endParaRPr lang="zh-CN" altLang="en-US" sz="3200" dirty="0">
              <a:latin typeface="+mj-ea"/>
              <a:ea typeface="+mj-ea"/>
            </a:endParaRPr>
          </a:p>
        </p:txBody>
      </p:sp>
    </p:spTree>
  </p:cSld>
  <p:clrMapOvr>
    <a:masterClrMapping/>
  </p:clrMapOvr>
  <p:transition spd="med" advClick="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b85.photo.store.qq.com/psb?/7dd07396-da2b-4367-9f8a-97f814c708b9/NqrYYOBUVaFdnYFWZRzVPH6QgeyLiawKAFJAVx5ycQw!/b/dFUAAAAAAAAA&amp;bo=9AHBAfQBwQERECc!&amp;rf=viewer_311"/>
          <p:cNvPicPr>
            <a:picLocks noChangeAspect="1" noChangeArrowheads="1"/>
          </p:cNvPicPr>
          <p:nvPr/>
        </p:nvPicPr>
        <p:blipFill>
          <a:blip r:embed="rId2" cstate="print"/>
          <a:srcRect/>
          <a:stretch>
            <a:fillRect/>
          </a:stretch>
        </p:blipFill>
        <p:spPr bwMode="auto">
          <a:xfrm>
            <a:off x="0" y="0"/>
            <a:ext cx="4762500" cy="4286250"/>
          </a:xfrm>
          <a:prstGeom prst="rect">
            <a:avLst/>
          </a:prstGeom>
          <a:noFill/>
        </p:spPr>
      </p:pic>
      <p:pic>
        <p:nvPicPr>
          <p:cNvPr id="70660" name="Picture 4" descr="http://b340.photo.store.qq.com/psb?/7dd07396-da2b-4367-9f8a-97f814c708b9/4VkzJLX*FNfqz5nTzXqWhmMdY9FAEIBMPaRH.uboG*w!/b/dFQBAAAAAAAA&amp;bo=cAigBXAIoAURMAc!&amp;rf=viewer_311"/>
          <p:cNvPicPr>
            <a:picLocks noChangeAspect="1" noChangeArrowheads="1"/>
          </p:cNvPicPr>
          <p:nvPr/>
        </p:nvPicPr>
        <p:blipFill>
          <a:blip r:embed="rId3" cstate="print"/>
          <a:srcRect/>
          <a:stretch>
            <a:fillRect/>
          </a:stretch>
        </p:blipFill>
        <p:spPr bwMode="auto">
          <a:xfrm>
            <a:off x="4751735" y="0"/>
            <a:ext cx="4392265" cy="2928177"/>
          </a:xfrm>
          <a:prstGeom prst="rect">
            <a:avLst/>
          </a:prstGeom>
          <a:noFill/>
        </p:spPr>
      </p:pic>
      <p:sp>
        <p:nvSpPr>
          <p:cNvPr id="4" name="矩形 3"/>
          <p:cNvSpPr/>
          <p:nvPr/>
        </p:nvSpPr>
        <p:spPr>
          <a:xfrm>
            <a:off x="4716016" y="3003798"/>
            <a:ext cx="4427984" cy="1938992"/>
          </a:xfrm>
          <a:prstGeom prst="rect">
            <a:avLst/>
          </a:prstGeom>
        </p:spPr>
        <p:txBody>
          <a:bodyPr wrap="square">
            <a:spAutoFit/>
          </a:bodyPr>
          <a:lstStyle/>
          <a:p>
            <a:r>
              <a:rPr lang="zh-CN" altLang="en-US" sz="2000" dirty="0" smtClean="0">
                <a:latin typeface="+mj-ea"/>
                <a:ea typeface="+mj-ea"/>
              </a:rPr>
              <a:t>记得前几天在讲抗日战争日军的兽行的时候，很多同学都流下了眼泪！！而今天我自己却被</a:t>
            </a:r>
            <a:r>
              <a:rPr lang="en-US" altLang="zh-CN" sz="2000" dirty="0" smtClean="0">
                <a:latin typeface="+mj-ea"/>
                <a:ea typeface="+mj-ea"/>
              </a:rPr>
              <a:t>2017</a:t>
            </a:r>
            <a:r>
              <a:rPr lang="zh-CN" altLang="en-US" sz="2000" dirty="0" smtClean="0">
                <a:latin typeface="+mj-ea"/>
                <a:ea typeface="+mj-ea"/>
              </a:rPr>
              <a:t>年一张图片无情的戳中泪点</a:t>
            </a:r>
            <a:r>
              <a:rPr lang="en-US" altLang="zh-CN" sz="2000" dirty="0" smtClean="0">
                <a:latin typeface="+mj-ea"/>
                <a:ea typeface="+mj-ea"/>
              </a:rPr>
              <a:t>……</a:t>
            </a:r>
            <a:r>
              <a:rPr lang="zh-CN" altLang="en-US" sz="2000" dirty="0" smtClean="0">
                <a:latin typeface="+mj-ea"/>
                <a:ea typeface="+mj-ea"/>
              </a:rPr>
              <a:t>真的很庆幸自己的宝贝女儿生活在这样一个和平的中国，这样和平的年代！！</a:t>
            </a:r>
            <a:endParaRPr lang="zh-CN" altLang="en-US" sz="2000" dirty="0">
              <a:latin typeface="+mj-ea"/>
              <a:ea typeface="+mj-ea"/>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noFill/>
        </p:spPr>
        <p:txBody>
          <a:bodyPr wrap="square" lIns="0" tIns="0" rIns="0" bIns="0" rtlCol="0">
            <a:spAutoFit/>
          </a:bodyPr>
          <a:lstStyle/>
          <a:p>
            <a:r>
              <a:rPr lang="zh-CN" altLang="en-US" sz="2400" b="1" dirty="0" smtClean="0">
                <a:latin typeface="+mn-ea"/>
                <a:ea typeface="+mn-ea"/>
              </a:rPr>
              <a:t>参考文献：</a:t>
            </a:r>
            <a:endParaRPr lang="en-US" altLang="zh-CN" sz="2400" b="1" dirty="0" smtClean="0">
              <a:latin typeface="+mn-ea"/>
              <a:ea typeface="+mn-ea"/>
            </a:endParaRPr>
          </a:p>
          <a:p>
            <a:r>
              <a:rPr lang="en-US" altLang="zh-CN" sz="2400" b="1" dirty="0" smtClean="0">
                <a:latin typeface="+mn-ea"/>
                <a:ea typeface="+mn-ea"/>
              </a:rPr>
              <a:t>1</a:t>
            </a:r>
            <a:r>
              <a:rPr lang="zh-CN" altLang="en-US" sz="2400" b="1" dirty="0" smtClean="0">
                <a:latin typeface="+mn-ea"/>
                <a:ea typeface="+mn-ea"/>
              </a:rPr>
              <a:t>、</a:t>
            </a:r>
            <a:r>
              <a:rPr lang="en-US" altLang="zh-CN" sz="2400" b="1" dirty="0" smtClean="0">
                <a:latin typeface="+mn-ea"/>
                <a:ea typeface="+mn-ea"/>
              </a:rPr>
              <a:t>《</a:t>
            </a:r>
            <a:r>
              <a:rPr lang="zh-CN" altLang="en-US" sz="2400" b="1" dirty="0" smtClean="0">
                <a:latin typeface="+mn-ea"/>
                <a:ea typeface="+mn-ea"/>
              </a:rPr>
              <a:t>普通高中历史课程标准（</a:t>
            </a:r>
            <a:r>
              <a:rPr lang="en-US" altLang="zh-CN" sz="2400" b="1" dirty="0" smtClean="0">
                <a:latin typeface="+mn-ea"/>
                <a:ea typeface="+mn-ea"/>
              </a:rPr>
              <a:t>2017</a:t>
            </a:r>
            <a:r>
              <a:rPr lang="zh-CN" altLang="en-US" sz="2400" b="1" dirty="0" smtClean="0">
                <a:latin typeface="+mn-ea"/>
                <a:ea typeface="+mn-ea"/>
              </a:rPr>
              <a:t>年版）</a:t>
            </a:r>
            <a:endParaRPr lang="en-US" altLang="zh-CN" sz="2400" b="1" dirty="0" smtClean="0">
              <a:latin typeface="+mn-ea"/>
              <a:ea typeface="+mn-ea"/>
            </a:endParaRPr>
          </a:p>
          <a:p>
            <a:r>
              <a:rPr lang="en-US" altLang="zh-CN" sz="2400" b="1" dirty="0" smtClean="0">
                <a:latin typeface="+mn-ea"/>
                <a:ea typeface="+mn-ea"/>
              </a:rPr>
              <a:t>2</a:t>
            </a:r>
            <a:r>
              <a:rPr lang="zh-CN" altLang="en-US" sz="2400" b="1" dirty="0" smtClean="0">
                <a:latin typeface="+mn-ea"/>
                <a:ea typeface="+mn-ea"/>
              </a:rPr>
              <a:t>、何</a:t>
            </a:r>
            <a:r>
              <a:rPr lang="zh-CN" altLang="en-US" sz="2400" b="1" dirty="0" smtClean="0">
                <a:latin typeface="+mn-ea"/>
                <a:ea typeface="+mn-ea"/>
              </a:rPr>
              <a:t>成刚主编</a:t>
            </a:r>
            <a:r>
              <a:rPr lang="en-US" altLang="zh-CN" sz="2400" b="1" dirty="0" smtClean="0">
                <a:latin typeface="+mn-ea"/>
                <a:ea typeface="+mn-ea"/>
              </a:rPr>
              <a:t>《</a:t>
            </a:r>
            <a:r>
              <a:rPr lang="zh-CN" altLang="en-US" sz="2400" b="1" dirty="0" smtClean="0">
                <a:latin typeface="+mn-ea"/>
                <a:ea typeface="+mn-ea"/>
              </a:rPr>
              <a:t>史学阅读与微课设</a:t>
            </a:r>
            <a:r>
              <a:rPr lang="zh-CN" altLang="en-US" sz="2400" b="1" dirty="0" smtClean="0">
                <a:latin typeface="+mn-ea"/>
                <a:ea typeface="+mn-ea"/>
              </a:rPr>
              <a:t>计</a:t>
            </a:r>
            <a:r>
              <a:rPr lang="en-US" altLang="zh-CN" sz="2400" b="1" dirty="0" smtClean="0">
                <a:latin typeface="+mn-ea"/>
                <a:ea typeface="+mn-ea"/>
              </a:rPr>
              <a:t>》</a:t>
            </a:r>
          </a:p>
          <a:p>
            <a:r>
              <a:rPr lang="en-US" altLang="zh-CN" sz="2400" b="1" dirty="0" smtClean="0">
                <a:latin typeface="+mn-ea"/>
                <a:ea typeface="+mn-ea"/>
              </a:rPr>
              <a:t>3</a:t>
            </a:r>
            <a:r>
              <a:rPr lang="zh-CN" altLang="en-US" sz="2400" b="1" dirty="0" smtClean="0">
                <a:latin typeface="+mn-ea"/>
                <a:ea typeface="+mn-ea"/>
              </a:rPr>
              <a:t>、徐</a:t>
            </a:r>
            <a:r>
              <a:rPr lang="zh-CN" altLang="en-US" sz="2400" b="1" dirty="0" smtClean="0">
                <a:latin typeface="+mn-ea"/>
                <a:ea typeface="+mn-ea"/>
              </a:rPr>
              <a:t>蓝  朱汉国</a:t>
            </a:r>
            <a:r>
              <a:rPr lang="en-US" altLang="zh-CN" sz="2400" b="1" dirty="0" smtClean="0">
                <a:latin typeface="+mn-ea"/>
                <a:ea typeface="+mn-ea"/>
              </a:rPr>
              <a:t>《</a:t>
            </a:r>
            <a:r>
              <a:rPr lang="zh-CN" altLang="en-US" sz="2400" b="1" dirty="0" smtClean="0">
                <a:latin typeface="+mn-ea"/>
                <a:ea typeface="+mn-ea"/>
              </a:rPr>
              <a:t>普通高中历史课程标准（</a:t>
            </a:r>
            <a:r>
              <a:rPr lang="en-US" altLang="zh-CN" sz="2400" b="1" dirty="0" smtClean="0">
                <a:latin typeface="+mn-ea"/>
                <a:ea typeface="+mn-ea"/>
              </a:rPr>
              <a:t>2017</a:t>
            </a:r>
            <a:r>
              <a:rPr lang="zh-CN" altLang="en-US" sz="2400" b="1" dirty="0" smtClean="0">
                <a:latin typeface="+mn-ea"/>
                <a:ea typeface="+mn-ea"/>
              </a:rPr>
              <a:t>年版）解读</a:t>
            </a:r>
            <a:r>
              <a:rPr lang="en-US" altLang="zh-CN" sz="2400" b="1" dirty="0" smtClean="0">
                <a:latin typeface="+mn-ea"/>
                <a:ea typeface="+mn-ea"/>
              </a:rPr>
              <a:t>》</a:t>
            </a:r>
          </a:p>
          <a:p>
            <a:r>
              <a:rPr lang="en-US" altLang="zh-CN" sz="2400" b="1" dirty="0" smtClean="0">
                <a:latin typeface="+mn-ea"/>
                <a:ea typeface="+mn-ea"/>
              </a:rPr>
              <a:t>4</a:t>
            </a:r>
            <a:r>
              <a:rPr lang="zh-CN" altLang="en-US" sz="2400" b="1" dirty="0" smtClean="0">
                <a:latin typeface="+mn-ea"/>
                <a:ea typeface="+mn-ea"/>
              </a:rPr>
              <a:t>、陈大斌</a:t>
            </a:r>
            <a:r>
              <a:rPr lang="en-US" altLang="zh-CN" sz="2400" b="1" dirty="0" smtClean="0">
                <a:latin typeface="+mn-ea"/>
                <a:ea typeface="+mn-ea"/>
              </a:rPr>
              <a:t>,《</a:t>
            </a:r>
            <a:r>
              <a:rPr lang="zh-CN" altLang="en-US" sz="2400" b="1" dirty="0" smtClean="0">
                <a:latin typeface="+mn-ea"/>
                <a:ea typeface="+mn-ea"/>
              </a:rPr>
              <a:t>历史教学中基于乡土文化的家国情怀教育</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a:t>
            </a:r>
            <a:r>
              <a:rPr lang="zh-CN" altLang="en-US" sz="2400" b="1" dirty="0" smtClean="0">
                <a:latin typeface="+mn-ea"/>
                <a:ea typeface="+mn-ea"/>
              </a:rPr>
              <a:t>教学月刊</a:t>
            </a:r>
            <a:r>
              <a:rPr lang="en-US" altLang="zh-CN" sz="2400" b="1" dirty="0" smtClean="0">
                <a:latin typeface="+mn-ea"/>
                <a:ea typeface="+mn-ea"/>
              </a:rPr>
              <a:t>.</a:t>
            </a:r>
            <a:r>
              <a:rPr lang="zh-CN" altLang="en-US" sz="2400" b="1" dirty="0" smtClean="0">
                <a:latin typeface="+mn-ea"/>
                <a:ea typeface="+mn-ea"/>
              </a:rPr>
              <a:t>中学版</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2017</a:t>
            </a:r>
            <a:r>
              <a:rPr lang="zh-CN" altLang="en-US" sz="2400" b="1" dirty="0" smtClean="0">
                <a:latin typeface="+mn-ea"/>
                <a:ea typeface="+mn-ea"/>
              </a:rPr>
              <a:t>年第</a:t>
            </a:r>
            <a:r>
              <a:rPr lang="en-US" altLang="zh-CN" sz="2400" b="1" dirty="0" smtClean="0">
                <a:latin typeface="+mn-ea"/>
                <a:ea typeface="+mn-ea"/>
              </a:rPr>
              <a:t>12</a:t>
            </a:r>
            <a:r>
              <a:rPr lang="zh-CN" altLang="en-US" sz="2400" b="1" dirty="0" smtClean="0">
                <a:latin typeface="+mn-ea"/>
                <a:ea typeface="+mn-ea"/>
              </a:rPr>
              <a:t>期</a:t>
            </a:r>
            <a:endParaRPr lang="en-US" altLang="zh-CN" sz="2400" b="1" dirty="0" smtClean="0">
              <a:latin typeface="+mn-ea"/>
              <a:ea typeface="+mn-ea"/>
            </a:endParaRPr>
          </a:p>
          <a:p>
            <a:r>
              <a:rPr lang="en-US" altLang="zh-CN" sz="2400" b="1" dirty="0" smtClean="0">
                <a:latin typeface="+mn-ea"/>
                <a:ea typeface="+mn-ea"/>
              </a:rPr>
              <a:t>5</a:t>
            </a:r>
            <a:r>
              <a:rPr lang="zh-CN" altLang="en-US" sz="2400" b="1" dirty="0" smtClean="0">
                <a:latin typeface="+mn-ea"/>
                <a:ea typeface="+mn-ea"/>
              </a:rPr>
              <a:t>、周刘波，</a:t>
            </a:r>
            <a:r>
              <a:rPr lang="en-US" altLang="zh-CN" sz="2400" b="1" dirty="0" smtClean="0">
                <a:latin typeface="+mn-ea"/>
                <a:ea typeface="+mn-ea"/>
              </a:rPr>
              <a:t>《</a:t>
            </a:r>
            <a:r>
              <a:rPr lang="zh-CN" altLang="en-US" sz="2400" b="1" dirty="0" smtClean="0">
                <a:latin typeface="+mn-ea"/>
                <a:ea typeface="+mn-ea"/>
              </a:rPr>
              <a:t>家国情怀：历史教育的价值旨归及其实现路径</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a:t>
            </a:r>
            <a:r>
              <a:rPr lang="zh-CN" altLang="en-US" sz="2400" b="1" dirty="0" smtClean="0">
                <a:latin typeface="+mn-ea"/>
                <a:ea typeface="+mn-ea"/>
              </a:rPr>
              <a:t>教学与管理</a:t>
            </a:r>
            <a:r>
              <a:rPr lang="en-US" altLang="zh-CN" sz="2400" b="1" dirty="0" smtClean="0">
                <a:latin typeface="+mn-ea"/>
                <a:ea typeface="+mn-ea"/>
              </a:rPr>
              <a:t>.</a:t>
            </a:r>
            <a:r>
              <a:rPr lang="zh-CN" altLang="en-US" sz="2400" b="1" dirty="0" smtClean="0">
                <a:latin typeface="+mn-ea"/>
                <a:ea typeface="+mn-ea"/>
              </a:rPr>
              <a:t>中学版</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2017</a:t>
            </a:r>
            <a:r>
              <a:rPr lang="zh-CN" altLang="en-US" sz="2400" b="1" dirty="0" smtClean="0">
                <a:latin typeface="+mn-ea"/>
                <a:ea typeface="+mn-ea"/>
              </a:rPr>
              <a:t>年第</a:t>
            </a:r>
            <a:r>
              <a:rPr lang="en-US" altLang="zh-CN" sz="2400" b="1" dirty="0" smtClean="0">
                <a:latin typeface="+mn-ea"/>
                <a:ea typeface="+mn-ea"/>
              </a:rPr>
              <a:t>10</a:t>
            </a:r>
            <a:r>
              <a:rPr lang="zh-CN" altLang="en-US" sz="2400" b="1" dirty="0" smtClean="0">
                <a:latin typeface="+mn-ea"/>
                <a:ea typeface="+mn-ea"/>
              </a:rPr>
              <a:t>期</a:t>
            </a:r>
            <a:endParaRPr lang="en-US" altLang="zh-CN" sz="2400" b="1" dirty="0" smtClean="0">
              <a:latin typeface="+mn-ea"/>
              <a:ea typeface="+mn-ea"/>
            </a:endParaRPr>
          </a:p>
          <a:p>
            <a:r>
              <a:rPr lang="en-US" altLang="zh-CN" sz="2400" b="1" dirty="0" smtClean="0">
                <a:latin typeface="+mn-ea"/>
                <a:ea typeface="+mn-ea"/>
              </a:rPr>
              <a:t>6</a:t>
            </a:r>
            <a:r>
              <a:rPr lang="zh-CN" altLang="en-US" sz="2400" b="1" dirty="0" smtClean="0">
                <a:latin typeface="+mn-ea"/>
                <a:ea typeface="+mn-ea"/>
              </a:rPr>
              <a:t>、王慧、何成刚、唐成才，</a:t>
            </a:r>
            <a:r>
              <a:rPr lang="en-US" altLang="zh-CN" sz="2400" b="1" dirty="0" smtClean="0">
                <a:latin typeface="+mn-ea"/>
                <a:ea typeface="+mn-ea"/>
              </a:rPr>
              <a:t>《</a:t>
            </a:r>
            <a:r>
              <a:rPr lang="zh-CN" altLang="en-US" sz="2400" b="1" dirty="0" smtClean="0">
                <a:latin typeface="+mn-ea"/>
                <a:ea typeface="+mn-ea"/>
              </a:rPr>
              <a:t>传承优秀文化，培养家国情怀</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a:t>
            </a:r>
            <a:r>
              <a:rPr lang="zh-CN" altLang="en-US" sz="2400" b="1" dirty="0" smtClean="0">
                <a:latin typeface="+mn-ea"/>
                <a:ea typeface="+mn-ea"/>
              </a:rPr>
              <a:t>中学历史教学</a:t>
            </a:r>
            <a:r>
              <a:rPr lang="en-US" altLang="zh-CN" sz="2400" b="1" dirty="0" smtClean="0">
                <a:latin typeface="+mn-ea"/>
                <a:ea typeface="+mn-ea"/>
              </a:rPr>
              <a:t>》</a:t>
            </a:r>
            <a:r>
              <a:rPr lang="zh-CN" altLang="en-US" sz="2400" b="1" dirty="0" smtClean="0">
                <a:latin typeface="+mn-ea"/>
                <a:ea typeface="+mn-ea"/>
              </a:rPr>
              <a:t>，</a:t>
            </a:r>
            <a:r>
              <a:rPr lang="en-US" altLang="zh-CN" sz="2400" b="1" dirty="0" smtClean="0">
                <a:latin typeface="+mn-ea"/>
                <a:ea typeface="+mn-ea"/>
              </a:rPr>
              <a:t>2018</a:t>
            </a:r>
            <a:r>
              <a:rPr lang="zh-CN" altLang="en-US" sz="2400" b="1" dirty="0" smtClean="0">
                <a:latin typeface="+mn-ea"/>
                <a:ea typeface="+mn-ea"/>
              </a:rPr>
              <a:t>年第</a:t>
            </a:r>
            <a:r>
              <a:rPr lang="en-US" altLang="zh-CN" sz="2400" b="1" dirty="0" smtClean="0">
                <a:latin typeface="+mn-ea"/>
                <a:ea typeface="+mn-ea"/>
              </a:rPr>
              <a:t>1</a:t>
            </a:r>
            <a:r>
              <a:rPr lang="zh-CN" altLang="en-US" sz="2400" b="1" dirty="0" smtClean="0">
                <a:latin typeface="+mn-ea"/>
                <a:ea typeface="+mn-ea"/>
              </a:rPr>
              <a:t>期</a:t>
            </a:r>
            <a:endParaRPr lang="en-US" altLang="zh-CN" sz="2400" b="1" dirty="0" smtClean="0">
              <a:latin typeface="+mn-ea"/>
              <a:ea typeface="+mn-ea"/>
            </a:endParaRPr>
          </a:p>
          <a:p>
            <a:r>
              <a:rPr lang="en-US" altLang="zh-CN" sz="2400" b="1" dirty="0" smtClean="0">
                <a:latin typeface="+mn-ea"/>
                <a:ea typeface="+mn-ea"/>
              </a:rPr>
              <a:t>7</a:t>
            </a:r>
            <a:r>
              <a:rPr lang="zh-CN" altLang="en-US" sz="2400" b="1" dirty="0" smtClean="0">
                <a:latin typeface="+mn-ea"/>
                <a:ea typeface="+mn-ea"/>
              </a:rPr>
              <a:t>、陈</a:t>
            </a:r>
            <a:r>
              <a:rPr lang="zh-CN" altLang="en-US" sz="2400" b="1" dirty="0" smtClean="0">
                <a:latin typeface="+mn-ea"/>
                <a:ea typeface="+mn-ea"/>
              </a:rPr>
              <a:t>国</a:t>
            </a:r>
            <a:r>
              <a:rPr lang="zh-CN" altLang="en-US" sz="2400" b="1" dirty="0" smtClean="0">
                <a:latin typeface="+mn-ea"/>
                <a:ea typeface="+mn-ea"/>
              </a:rPr>
              <a:t>兵（</a:t>
            </a:r>
            <a:r>
              <a:rPr lang="zh-CN" altLang="en-US" sz="2400" b="1" dirty="0" smtClean="0">
                <a:latin typeface="+mn-ea"/>
                <a:ea typeface="+mn-ea"/>
              </a:rPr>
              <a:t>扬州市教育科学研究院</a:t>
            </a:r>
            <a:r>
              <a:rPr lang="zh-CN" altLang="en-US" sz="2400" b="1" dirty="0" smtClean="0">
                <a:latin typeface="+mn-ea"/>
                <a:ea typeface="+mn-ea"/>
              </a:rPr>
              <a:t>），</a:t>
            </a:r>
            <a:r>
              <a:rPr lang="en-US" altLang="zh-CN" sz="2400" b="1" dirty="0" smtClean="0">
                <a:latin typeface="+mn-ea"/>
                <a:ea typeface="+mn-ea"/>
              </a:rPr>
              <a:t>《</a:t>
            </a:r>
            <a:r>
              <a:rPr lang="zh-CN" altLang="en-US" sz="2400" b="1" dirty="0" smtClean="0">
                <a:latin typeface="+mn-ea"/>
                <a:ea typeface="+mn-ea"/>
              </a:rPr>
              <a:t>家</a:t>
            </a:r>
            <a:r>
              <a:rPr lang="zh-CN" altLang="en-US" sz="2400" b="1" dirty="0" smtClean="0">
                <a:latin typeface="+mn-ea"/>
                <a:ea typeface="+mn-ea"/>
              </a:rPr>
              <a:t>国情怀：教学的理解和实</a:t>
            </a:r>
            <a:r>
              <a:rPr lang="zh-CN" altLang="en-US" sz="2400" b="1" dirty="0" smtClean="0">
                <a:latin typeface="+mn-ea"/>
                <a:ea typeface="+mn-ea"/>
              </a:rPr>
              <a:t>现</a:t>
            </a:r>
            <a:r>
              <a:rPr lang="en-US" altLang="zh-CN" sz="2400" b="1" dirty="0" smtClean="0">
                <a:latin typeface="+mn-ea"/>
                <a:ea typeface="+mn-ea"/>
              </a:rPr>
              <a:t>》</a:t>
            </a:r>
            <a:endParaRPr lang="en-US" altLang="zh-CN" sz="2400" b="1" dirty="0" smtClean="0">
              <a:latin typeface="+mn-ea"/>
              <a:ea typeface="+mn-ea"/>
            </a:endParaRPr>
          </a:p>
          <a:p>
            <a:endParaRPr lang="en-US" altLang="zh-CN" sz="2400" b="1" dirty="0" smtClean="0">
              <a:latin typeface="+mn-ea"/>
              <a:ea typeface="+mn-ea"/>
            </a:endParaRPr>
          </a:p>
          <a:p>
            <a:endParaRPr lang="en-US" altLang="zh-CN" sz="2400" b="1" dirty="0" smtClean="0">
              <a:latin typeface="+mn-ea"/>
              <a:ea typeface="+mn-ea"/>
            </a:endParaRPr>
          </a:p>
          <a:p>
            <a:endParaRPr lang="en-US" altLang="zh-CN" sz="1600" b="1" dirty="0" smtClean="0">
              <a:latin typeface="+mn-ea"/>
              <a:ea typeface="+mn-ea"/>
            </a:endParaRPr>
          </a:p>
          <a:p>
            <a:endParaRPr lang="zh-CN" altLang="en-US" sz="1600" dirty="0" smtClean="0">
              <a:latin typeface="+mn-ea"/>
              <a:ea typeface="+mn-ea"/>
            </a:endParaRPr>
          </a:p>
          <a:p>
            <a:endParaRPr lang="zh-CN" altLang="en-US" sz="1600" b="1" dirty="0" smtClean="0">
              <a:latin typeface="+mn-ea"/>
              <a:ea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Click="0" advTm="0">
        <p:fade/>
      </p:transition>
    </mc:Choice>
    <mc:Fallback>
      <p:transition spd="med"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神龙山考察\102D3200\DSC_0558.JPG"/>
          <p:cNvPicPr>
            <a:picLocks noChangeAspect="1" noChangeArrowheads="1"/>
          </p:cNvPicPr>
          <p:nvPr/>
        </p:nvPicPr>
        <p:blipFill>
          <a:blip r:embed="rId2" cstate="print"/>
          <a:srcRect/>
          <a:stretch>
            <a:fillRect/>
          </a:stretch>
        </p:blipFill>
        <p:spPr bwMode="auto">
          <a:xfrm>
            <a:off x="704088" y="0"/>
            <a:ext cx="7735824" cy="5143500"/>
          </a:xfrm>
          <a:prstGeom prst="rect">
            <a:avLst/>
          </a:prstGeom>
          <a:noFill/>
        </p:spPr>
      </p:pic>
      <p:sp>
        <p:nvSpPr>
          <p:cNvPr id="5" name="椭圆 4"/>
          <p:cNvSpPr/>
          <p:nvPr/>
        </p:nvSpPr>
        <p:spPr>
          <a:xfrm>
            <a:off x="3419872" y="339502"/>
            <a:ext cx="2088232" cy="15841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QQ图片20181201195432.png"/>
          <p:cNvPicPr>
            <a:picLocks noChangeAspect="1"/>
          </p:cNvPicPr>
          <p:nvPr/>
        </p:nvPicPr>
        <p:blipFill>
          <a:blip r:embed="rId3" cstate="print"/>
          <a:stretch>
            <a:fillRect/>
          </a:stretch>
        </p:blipFill>
        <p:spPr>
          <a:xfrm>
            <a:off x="0" y="0"/>
            <a:ext cx="9144000" cy="51435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神龙山考察\100CANON\IMG_0129.JPG"/>
          <p:cNvPicPr>
            <a:picLocks noChangeAspect="1" noChangeArrowheads="1"/>
          </p:cNvPicPr>
          <p:nvPr/>
        </p:nvPicPr>
        <p:blipFill>
          <a:blip r:embed="rId2" cstate="print"/>
          <a:srcRect/>
          <a:stretch>
            <a:fillRect/>
          </a:stretch>
        </p:blipFill>
        <p:spPr bwMode="auto">
          <a:xfrm>
            <a:off x="0" y="0"/>
            <a:ext cx="3429000" cy="5143500"/>
          </a:xfrm>
          <a:prstGeom prst="rect">
            <a:avLst/>
          </a:prstGeom>
          <a:noFill/>
        </p:spPr>
      </p:pic>
      <p:pic>
        <p:nvPicPr>
          <p:cNvPr id="2051" name="Picture 3" descr="F:\神龙山考察\103CANON\IMG_5556.JPG"/>
          <p:cNvPicPr>
            <a:picLocks noChangeAspect="1" noChangeArrowheads="1"/>
          </p:cNvPicPr>
          <p:nvPr/>
        </p:nvPicPr>
        <p:blipFill>
          <a:blip r:embed="rId3" cstate="print"/>
          <a:srcRect/>
          <a:stretch>
            <a:fillRect/>
          </a:stretch>
        </p:blipFill>
        <p:spPr bwMode="auto">
          <a:xfrm>
            <a:off x="3419872" y="483518"/>
            <a:ext cx="5724128" cy="4176464"/>
          </a:xfrm>
          <a:prstGeom prst="rect">
            <a:avLst/>
          </a:prstGeom>
          <a:noFill/>
        </p:spPr>
      </p:pic>
      <p:sp>
        <p:nvSpPr>
          <p:cNvPr id="6" name="椭圆 5"/>
          <p:cNvSpPr/>
          <p:nvPr/>
        </p:nvSpPr>
        <p:spPr>
          <a:xfrm>
            <a:off x="755576" y="0"/>
            <a:ext cx="1944216" cy="10801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神龙山考察\103D5200\DSC_0070.JPG"/>
          <p:cNvPicPr>
            <a:picLocks noChangeAspect="1" noChangeArrowheads="1"/>
          </p:cNvPicPr>
          <p:nvPr/>
        </p:nvPicPr>
        <p:blipFill>
          <a:blip r:embed="rId2" cstate="print"/>
          <a:srcRect/>
          <a:stretch>
            <a:fillRect/>
          </a:stretch>
        </p:blipFill>
        <p:spPr bwMode="auto">
          <a:xfrm>
            <a:off x="0" y="0"/>
            <a:ext cx="7715250" cy="5143500"/>
          </a:xfrm>
          <a:prstGeom prst="rect">
            <a:avLst/>
          </a:prstGeom>
          <a:noFill/>
        </p:spPr>
      </p:pic>
      <p:sp>
        <p:nvSpPr>
          <p:cNvPr id="5" name="椭圆 4"/>
          <p:cNvSpPr/>
          <p:nvPr/>
        </p:nvSpPr>
        <p:spPr>
          <a:xfrm>
            <a:off x="2051720" y="2067694"/>
            <a:ext cx="3168352" cy="18722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7884368" y="1131590"/>
            <a:ext cx="648072" cy="3447098"/>
          </a:xfrm>
          <a:prstGeom prst="rect">
            <a:avLst/>
          </a:prstGeom>
          <a:noFill/>
        </p:spPr>
        <p:txBody>
          <a:bodyPr wrap="square" lIns="0" tIns="0" rIns="0" bIns="0" rtlCol="0">
            <a:spAutoFit/>
          </a:bodyPr>
          <a:lstStyle/>
          <a:p>
            <a:r>
              <a:rPr lang="zh-CN" altLang="en-US" sz="3200" b="1" dirty="0" smtClean="0">
                <a:solidFill>
                  <a:srgbClr val="FF0000"/>
                </a:solidFill>
                <a:latin typeface="微软雅黑" pitchFamily="34" charset="-122"/>
                <a:ea typeface="微软雅黑" pitchFamily="34" charset="-122"/>
              </a:rPr>
              <a:t>香</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案</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上</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的</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八</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仙</a:t>
            </a:r>
            <a:endParaRPr lang="en-US" altLang="zh-CN" sz="3200" b="1" dirty="0" smtClean="0">
              <a:solidFill>
                <a:srgbClr val="FF0000"/>
              </a:solidFill>
              <a:latin typeface="微软雅黑" pitchFamily="34" charset="-122"/>
              <a:ea typeface="微软雅黑" pitchFamily="34" charset="-122"/>
            </a:endParaRPr>
          </a:p>
          <a:p>
            <a:r>
              <a:rPr lang="zh-CN" altLang="en-US" sz="3200" b="1" dirty="0" smtClean="0">
                <a:solidFill>
                  <a:srgbClr val="FF0000"/>
                </a:solidFill>
                <a:latin typeface="微软雅黑" pitchFamily="34" charset="-122"/>
                <a:ea typeface="微软雅黑" pitchFamily="34" charset="-122"/>
              </a:rPr>
              <a:t>图</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9bf32b21c57e606988ab10ec694d2e32676a8b"/>
  <p:tag name="ISPRING_RESOURCE_PATHS_HASH_PRESENTER" val="1e23aa3dfefa2dda7d344b154acf39862a589a"/>
  <p:tag name="ISPRING_PLAYERS_CUSTOMIZATION" val="UEsDBBQAAgAIAImQhEfpbttk5AMAAHQOAAAdAAAAdW5pdmVyc2FsL2NvbW1vbl9tZXNzYWdlcy5sbmetV91u2zYUvi/QdyAEFNgulrYDWhSD44C2GFuILLkSHSdbB4GRGJsIRbr6cZtd7Wn2YHuSHVFyYqcdJMW9sGDS/r7z950jcnD2NZVoy7NcaHVqvT15YyGuYp0ItTq1FvT8lw8WygumEia14qeW0hY6G758MZBMrUq24vD95QuEBinPc1jmw2r1uEYiObXmo2jsz+bYu45cf+JHI2diDcc63TB1j1y90p+yn359/+Hr23fvfx68bpBdiMIZdt1DKmSY3r3pQOTRwHcjYCNu5JErag2rZz+cv6Cu4xFr2Hzph54H5NIaVs9W3CIIiEej0HVsEjlh5PnU5MIllNjW8FqXaM22HBUabQX/goo1h0oWIuMolyIxP8QaNlTJ24zZAV463iSivu+GEfHs3Y41JCpBdsa+gD56sgQ4JAEQZCzn2TOwkSm1gSMsZT+GqTOZuvChlQtTsVpL+BR9/ZgTD6rFVRtqRsIQT0g08q+gTiArvw/CvwA1XfRBXJMQFEDCNoyHL50Jpo7vVQoKSEgDZ/wgn5gppJW8RyyOAYc2Gd8KXeawUymKJ7WQ8n5WQvJxAcJ1sPsdkdaESCgj15XYcnAhS9rrAi0zJnZVmY8L5/foHDsusSMole0vI2p6uTLGQP1KF4hJqasAwC5LtkzFHN3wmJUgpXv4WyIS87cNg7ArTz6X4i/EiqZzXjVN59nk6tXJca451IVhsWSZ6tBBT6gOWv7bYNMyh0iLgqeboi2KvUyc/BAvjo1rjsPwf4PqUpcjI3piv284IUicBPBig24fCd0dQWagDxhrKROyO8rxzsHQPOM5jHieIUfd9rDp+Q2Bp9FzOS4h8wcuXEJFeuCXZBQ6tMoxv8lF0fpKMoWq6/19jcRwBpC84I86ueG3GvpfcraFIsK+yGvhnDzDWC9B7CZrNQL353TD4oFDK1bAiQuBS1KkEH/SgXMxI7sM1uP1IBNLXcrEjDMp7syIhdqUaZ2QTV2n2uhtplOzK1m+66V6wp8d40UdXFAbne8ZbCMNCQ7G02iMvTGpTnNVD8uOINBy5ZNLw8jFowoOok5ZEa/hvXKrS5V0JKoPZDY5x0DWpDTkLIvX//79T0eOJ57Uu6jZ/a0XCXRoNZfIA9kfni54/mcbCcWjQ5xZdEE1B9gdruN51lS9SR6mFI+nMxBGaHSgyyxuPy7sM8xwcAHDwZy2rOGMZXcwWajWsheLCbkSQtHP+uNZviykULwP9rjZXAVMnXmEbdtcbKAJpIjv6ndagpiZbtUNR8INpyvZeIo9GDxP+Hgiip6EZtbv2hwarl4/ttv229H/sMrN/XDweu+6+B9QSwMEFAACAAgAiZCER6uvADQSAwAAYQsAACcAAAB1bml2ZXJzYWwvZmxhc2hfcHVibGlzaGluZ19zZXR0aW5ncy54bWzVVt1SGjEUvucpMul4KYsWq2V2cTr8TB0VGKFVr5ywCWzGbLJNsiBe9Wn6YH2SnmwEYbTOqnWmDheQk3O+8/+R8PAmFWjGtOFKRninWsOIyVhRLqcR/jbqbh9gZCyRlAglWYSlwuiwWQmzfCy4SYbMWlA1CGCkaWQ2wom1WSMI5vN5lZtMu1slcgv4phqrNMg0M0xapoNMkAV82UXGDG5WKgiFXnSqaC4Y4hRCkNxFR0RXEJPgwKuNSXw91SqXtKWE0khPxxH+UGu5z1LHQ7V5yqRLzjRB6MS2QSjlLh4ihvyWoYTxaQKB79cxmnNqkwjv1h0KaAcPUQpsnwNxKC0FyUh7B58ySyixxB+9P8turFkKvIguJEl5PIIb5PKPcHt09fVy0Dk7OeodX436/ZPR0cAHUdgEmzhhsOkohIBUrmO28hMSa0mcQNxgMyHCsDBYFy3VJkpuBOfOaKwE1L6wgnlIx4z2SMrWujG85rILmjsYTSARsYjwF82JwIhbIni8Mjb52Fhui/531zURYMGcMXQ6xPfufXXihGjD1sNa3hhX87h5rnJB0ULlSPBrhqxCkH+ewq+EofXmoIlWaSGF8bHICA4eZ5zNGT0sanoH+DdHl+AizcESJjcTzHoPP3J+i8ZsojTgMjKDGQc5Nx6/+izgjBhzD0qWMW4NT47anaujXrtzseUSJHRGZPxMcGg4SzP7FvgEcpcKXAihoJprEFCZmOSGFf2hnBZqZdIs7Tshs6LprpEFKLSbQzweEy5iGE0uc1YWMCYSKSkWiMSwQsaN0Iyr3IDED4uHNi8K0JsiLotQp7BB4ExTpsug1XZ2P9b3Pu0ffG5Ug98/f20/aXRHKwNBnDfPK60niWVFLg93LgwcFzxODVbn/yczDM4638vUtde5GJXqZmdYCq5fRqt/XEbrzFPZYI3GypidEy2BiN6Fag84c+oJGlhT8JRbRv/lOrxgpF/1b+f34W1G+g1zfs0av5uU/Wn1cNp4KYXBo085d5NyyVMohGPv1fuvuVevwdvr0atKBdA2n8XNyh9QSwMEFAACAAgAiZCER+ShKwC+AgAAVQoAACEAAAB1bml2ZXJzYWwvZmxhc2hfc2tpbl9zZXR0aW5ncy54bWyVVsFu2zAMve8rguxeZ+u6boAaIE1ToEC3FmvRu2wzthBZMiQ5Xf5+oizXUhInXogCEfkeSVEkU6I3TMw/TSYkk1yqFzCGiUKjptNNWH4zTRtjpLjIpDAgzIWQqqJ8Ov987z4kcchzLLkFNZazphn0YWazy/vFbAzFx7i6RhkiZLKqqdg9ykJepDTbFEo2Ij+bWrmrQXEmNpjRz+vlajAAZ9o8GKiinFY/UMZRagVaA6b0fYVylsVpCryLNHOfkZw+1Onb79G2TDPjaIsvKEO0mhYQF3m2RBnGC+s9fpVrlNMEA3+NhV5+RRmEcroDFTtfXKEMMmTd1P/TI7WSBRY05px+xA8OlzS342cJdzOUswS8EAY6+wq+PN/uUAKQ/xrOPcFxVZI/Y133FgI+esphblQDJOlOrU2X8v2pMXY+YL6mXFtAqOpBzzbpZ9rozk2s63F/4J2JPPTlNT3kTfKmgmWbcOAu1vf45fLW7YrQ6YcuyFDB1iuDFHtlj/xt63qADJQ98oWzHJ4E3x1msG9qSd0j31L/nKfrb60gqD3m3tqdOitGesTR1UGqXtFhKpnDXGM6r6wCfDeSOF2bUnKQExF0ywpqmBS/EJfu3GU0SfYMvteOdxYxzHA41nAuR7umw3K5c9yP3ho3ZPuz0F+uPU+M3eI3U2oMzcrK/izp6cTz7JjYwkyT4wzckxYO6kGsZcBxsYdIFVUbUK9S8rFhhDSgx7qX7XANwUkS1IAkx6tMvJNj5RdNlYJa2VdjoLsqx8oWWLKi5PbPvDF4h3yPMWBtqaa0/gRlH30ZKHwTAFVZ2XVte2gtVcMN47CFbvgDhbvy0N2Itl061HAL8whrE7ac14zqSb8r+l6Jd0igP4J/s2lFjvcsI9re0FS7m0WT363hPpdoMXfrDJsv3GTu7HspcmzthxW0Svx38h9QSwMEFAACAAgAiZCER9XqJ9PnAgAAcgoAACYAAAB1bml2ZXJzYWwvaHRtbF9wdWJsaXNoaW5nX3NldHRpbmdzLnhtbNVWzU4bMRC+5yksVxzJAqWFok1QRYKIoElE0gInNFk7WQuvvbW9CeHUp+mD9Uk6XhNIBEULgqpVDonHM9988xvH+9eZJFNurNCqQTfrG5RwlWgm1KRBvw4P13cpsQ4UA6kVb1ClKdlv1uK8GElh0wF3DlUtQRhl93LXoKlz+V4UzWazurC58bdaFg7xbT3RWZQbbrly3ES5hDl+uXnOLW3WaoTEQfRFs0JyIhhSUMKzA3nkMkmjoDWC5GpidKHYgZbaEDMZNei7jQP/WegEpJbIuPKx2SYKvdjtAWPC0wE5EDecpFxMUuS9s03JTDCXNujWtkdB7eghSokdQgCPcqAxFuVu4TPugIGDcAz+HL92diEIIjZXkIlkiDfEh9+greHl0UW/fXrS6R5fDnu9k2GnH0iUNtEqThytOoqRkC5Mwu/8xOAcJCnyRpsxSMvjaFm0UBtrtULOn8lIS0x9aUXJGJnKeYN+NgIkJcKBFMndrQMz4e5QSIzB227Wx8rRe8AQb5KCsXzZ0eLG+iwmzTNdSEbmuiBSXHHiNMGIigx/pZwsp5uMjc5KqQTriJWCcTIVfMbZfpmlW8A/ObpAF1mBltiKueQuePheiBsy4mNtEJfDFJsW5cIG/PqzgHOw9h4UFhzXBiedVvuy0221z9d8gMCmoJJngmMJeZa7t8AHjF1pdCGlxmwuQWBmEigsL+vDBCvVqoRZ2XcK07LovpAlKJZbIJ+AiRcJtpZQBa8KmIAiWsk5gQSHwvoWmgpdWJSEZgnQ9kUEgykRqqQ6wQWFzgzjpgraxubW++0PH3d2P+3Vo18/fq4/aXS7KPoSvLewKQ6eXBV36+LhzMWRn9DHh92Z4m/Nev+0/a1Kprrt82Gl+rQHleB6VbR6x1W0TsNy6i8tpipmZ2AUrpb/QrWLW3ASVi7uQSky4Th7zQZ/QZM+/Y8UWviVmvQNo3hy1P7dIMLp7gGy8uKIo0efRDWUr74Tm7XfUEsDBBQAAgAIAImQhEcAu+QqngEAAB8GAAAfAAAAdW5pdmVyc2FsL2h0bWxfc2tpbl9zZXR0aW5ncy5qc42UTW/CMAyG7/wKlF0n1I0xtt0QH9IkDpPGbdohLaZUpEmVhI4O8d9XlwFN6o7FF/Ly5HXsKt53uuViEeu+dPfV72r/5u4rDVCzegu3ri5a9BR1ZkSyhEWSgkgkMA/JT0fP8uFCUMZMVqZh8Y62pubHFP6z4sLU8Yyw0IRmqMM5AX4R2o46/H0WO7W6jjXVGh1urVWyFylpQdqeVDrlFcNuZtWql+jBKgd9BV3xCBzTIOjPRkEbeXEcDDHqXKTSjMtirmLVC3m0ibXaymVb/nWRgS4/+eY37fNwPHXsRGLsq4XUTzx9wmgnMw3GwG/exykGCQsegqj5BtX6A3WMmwV5dJ6YxJ7o0R1Gnc54DI0uBWMMF5OlV6ObQ4wmZ2Fnj0T/HsMhBC9AN6xGAwwHVNk2+8cHzLSKsSMNtNnzMyoUXyYyPnKTAIPk8LJo29a9S6EPEwzmPCHlPaE19fzSttnhg4YArTOWTnmNl3dO2QlKlEQORWjUtMrpOWL9OYL7jy7j1vJonZbjoRyOZRu43oBeKCXK239eu6efq3P4AVBLAwQUAAIACACJkIRHGtrqO6oAAAAfAQAAGgAAAHVuaXZlcnNhbC9pMThuX3ByZXNldHMueG1snY8xD8IgEIV3fgW5XbBb0wDdTNwcdDYVUUno0XDU+vOF1Bhnh0vuXd73Xk71rzHwp0vkI2poxBa4QxuvHu8aTsfdpgVOecDrECI6DRiB94Yp37R4SI5cJl4ikDQ8cp46KZdlEZ6mVBIohjmXYBI2jrLMGFFWUk4rCivb+b/ozw0MY5yry+xD3qMpe1GrhVOyGipzdig83iLIalDy667KzpRLRRFK/jxm2BtQSwMEFAACAAgAiZCER7DtXVduAAAAdgAAABwAAAB1bml2ZXJzYWwvbG9jYWxfc2V0dGluZ3MueG1sDcw9DsIwDEDhvaewvJefjaFpNzYQEuUAVmNQJMdGiYXg9nh7w6c3Ld8q8OHWi2nC4+6AwLpZLvpK+FjP4wmhO2kmMeWEagjLPExiG8md3QN2eAv9uK1cI5yvVEPeGndWJ48zjHCJ57Nwxv08/AFQSwMEFAACAAgAA3TL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iZCER1xY5FeMAgAAagcAACkAAAB1bml2ZXJzYWwvc2tpbl9jdXN0b21pemF0aW9uX3NldHRpbmdzLnhtbJVVS27bMBDd9xSEDxCTIvUDHAP6UIWBIg2aAF3TMuMKkUmDpNOk0AV6hqKLZtEDdJlNT9M2xyhp1x+5iuNoVuS8N8N5HA0H+roS2UIbOas+MVNJccGNqcRUD18BMChlLdW54pqb5UZ7Cwg246e9Pw/3j59/PP788uvh+++v33pAGyYmTE1Oe1es1ry3Yq65oLKO8cIYKU5KKQwX5kRINWN1D9ywemEjFsuv13+eKG+4egHtipV8P1m4/J5ltTL5obNOTilncybu3sipPBmz8nqq5EJMjjnjh7s5V3UlrjfgOMxod5a60mZk+KzjbDRydgRrbi9R8+3RAursMLFmY16388FjGPu5Dsiwx7ypdGV2mAly1smcsynv0hw+gRY2fAc8gTCEhziG35oNGnvOutE1u+PqBSeS88X8hU0zV3LqtO2iHbjQDa2WbGJ/9w0nh84Oc1xdLt0xd9LSiuTO1rhBf2eWLMdNf3/erAK9r8REfhyJK/mPuB4wmfPqIQQrgUAUJlEe2RVJiQdCQj0agZz6mfXFOI9xZn25h7JBfy/EKq7ipR0q3VEH/Zb3f8JIaK7MSEz47RC30buudgWvlZXf4vQwIM6addZmKRUBBNlJQxsvwRgHIPNzlMMmDOMwQYBC4kPcpJFrQYB8H8VBg0LPx3ZVxIGNQmgcABIS4uWNRz3LBkmS5l7WhDhGKLHZaBRnTVGktucBQgiTvPEDXKQQWDS2MRIcOQFxjlMcNEmaoAiDIivSgjQ0p0Hmg8ijAYQNSVMM4VbcbXW7cm13jy5nLeczATuvoNO77bZ2cw3KhVIWfMlntssNB2Om+cj28fk7ekHPLpPL0duzVQNbqHs210htN23lTz6nfwFQSwMEFAACAAgAirpzR4LIvt4RCgAA+B4AABcAAAB1bml2ZXJzYWwvdW5pdmVyc2FsLnBuZ+2Z/1cTVxbA466rri62rlJKSonttrD9ItTlS5BvU79W241UKUUpIbSoqabyJWkaAkmm1SrLQYguW1GIyWlpQUtJuiKFaCBWCiNFJkspDEhMhECmEEkIaRJCmJmdwGnds7/sH7D5Yc7MvZ87b+57775735lX+vreVwJWU1dTKJSAPbt37KdQljMolN9yV60gNVUbYhDytoy3/5VtFCUcMkkKy9lbGVsplH9K1yy8/TtS/n3+7oM8CmVth+9aBuVdPkShhJbv2bH1jcKs6XvA7cMjbytGR66kstNjnz+T+jj99IZlQSde3v945vIfVgX+JewUk7l99dsvPXYre/npjS+t6Mne0PzqurGwU6+mrfho/+XAp099f/mNBPv1QwlvlQhwURQPSjfaDs7k6zTogyhjFqp/p3EYFdHaWstp+ExJZPvsJyrN3FiQdq5Umjy/inTv/vB118uw5PZwkFoKGqI9cyapI5vUfxjIBsepiveqRd4RI7zyN6Tqqy3eZ0jFwng40L2S4lPMH9KOi47UW5eTwgFnt6Q7qH3mlGY9KWUPECORkwnLyMeuw4u4ap1Pzdzla5sf7AODfuAHfuAHfuAHfuAHfuAHfuAHfuAHfuAHfuAHfvD/AIZcLMDdt8b3U1FyjuH7gfhhdr8PbByK9lmtimX42In/iWberAkDCY+uba4hEreWqUDPa5H4AynxU2e6dj5Nfv/O8MUbUSXsCE4F+e7c+3rkWvMR7+ECCW56gsCNyUePC0OLK9QVKhT3KVN4x7FxRqXW+4lOO9cPeOLAA3LrnYmL/dUc8mMGlRZrZonPE3Pg4HlUPyWzwTlyUzWuqcvj4ilO34sLmLGHdrZFYL5mppLeudGFk04efu071gJEnEXFgtBUKHkl2iw2Bj2bKOz/Li3MZvylcanDXg4QHcDtmGHeflSSDiWGozESBW1AOFu3B3tdc+MXs7ag5seKc6f0tqkLqFkzyLfmddR1s3f0xpDYZhUhOxs75LXxxI14s1rYbxMI18cykv90TEn2v5CO1lJ1nuK/hg6E6Ac26/o8F/ZeIlKHoz1nLqtXUCj37yWikcmbYlYK+Hd4fEkjt/fb1KFf4bTYIZAkICzdwd4O5pMOGebMw47AHTXzQWQDgy3tzrFio9cQjo/S8NFOeru9nNVK/GyTuG9o/6XMgXOkljmuFYBYLTYdT20FWlSoFxa0O36A9ESmFWorX+oe7BloKiOH2TymrBDCcPF9piTAvvJetMdM13rG6gFssozKTh0v0gcDuF0Kjg41bS7oEurtXxb8V9seHYiPcVjejGQzjlKRHMObiwOUhzIlbTMm4O80N3gIXChZ4G2+eTBdHmOzyNE4YiOYBKnFgDlOx7cWDxe50o5FWKcuIFuAni1Q8Q1Jl2XbKYR5KN9s00s0B0YTbZPsTRLA3Ddyp3OC2W4cP5lbnVmzFtWyt+n2KAh5gfHrOFOiWfLg4udRoeFTU6jWLcGYkTVDFpznTTRTgblvH5nd7ETdVxaDpT7BeHifRUl3Xi04HqJHzkpNrwDzfRwFmmGT82eC3aAGUJYFZLm6S9OveFobcrJQqtvpNFGxjEgkzq0I+CLKyiGaPuJ2xdBUVCkHry8asdE92TVh0soCN2YDiUqv8slvokJp7k9jGXChqM9ywd249GVPjXHOmclL6gx2x0wOv6hu4QQIWSXygAoF9oCt+JnTZDrjdSTGE++CXdjzFbwHwWzTOD5ET+Nx0yENHAN7mNMF5XiYZcJygWcg2d3oIn3IdbM7jeeOhYtrzeNpyUN13T2x9AqIrg+WVjrmTiS6ILQt62sIAgxgLgsknKfbDDJp5LwThexzTe1L4SA3ixe+kWWgzHRQNiLlDPXwt95sXptkSrN0WqbKvCu6m7em0kaE62PCyYi16CE+LOX8DDkdPZmOwiS8YK2UIzFCGV6rhn5sb1ZnXTdwr53AEMcl+hS22Z0DgzaYePzX0EhJtTTWx5tetOoy7K2x2+FP1qE4OQ6DJ5H4WftmxPFjq4qlakhV2rarYwNDgauOumN7F6PDJLN4hmHPpRe2K5sdzeZkNxKH4ZnIrr5g9wvpVqvjLbe2rLoy3TcVSO4wlrA9AnFXL7wGJqJFFZby/LaDDyfiinMwte29TNY7RY1PqQKkUTB1VqToxmrD0gFO9w1v2jPIkR6Pzdkny6Brr1RXkmucD8cBbr4BTWR9c5QL6Ez2p096IS6Mub0RiNFx1Wvc2dvdIPqaUWnpBEx4+S32LSX9bnPlB+Vek1IKZ0benugfilbjovJ4s7hhcZ0f9eXPPyOZKQVd2KuVEH/CRJ3NqErOfVRmv36K4E90Du9ujYgtXAiIStm3FADBiDCT44Bi3DXKKt3pnmAk+SbmzYxAFtpzrfKpxcGfOHm8OgRZezcYHZdySiZx83VDPvuPKuhSQWgx2O7NUdEtE/FmTZ8KjVNq0euEXiLqoCFPjJ5pYEJ6hY1rvC98YvHsLbEX9NCJeJ97jd6p9trBs0h4YChYDDfIUa72nQm9EtL8MjKtsEnyxe3glOFodfJhbuOnujids1WOXyPDfykof6rrLvjgnHW9aNf0i8yap5C4vJtQ3o9J8OeKUg3L8L6s91w/jUnOGoa6hB/B016ejH6Lf2cgyyUr8ZWfD3WnfQVHbS1KZcv4WfcEP9Z1Y/2ByK5bwWzM2yoRiayW1ZVRyhjLyJdLK/aMVyfCPtBHhdIZVrRwi2UiCmBHVHCOg5fcB20snVhErQlDk/Y57PE0Uf/Hb/ICKJSb/RiGAu6xFGLclFncVtp0ABww78Q6vAWxy/ZqY1Ph6So1TRC7TpkVtCZxZy9EpuZ4FC2SSR2TZ/pVa1ZlCc59e7GS57V/VmoRWml7yGXJpJ+NQNvyDevJTJHTPx712WLwtTjoWrtF7SqyLmY91KoCLXRehOFjRqXub0vZ2cAS2wU8zCkbSPTVj2EWjtsmEjXP1YQp1i3OjqZmqYQN8dJ4+WQJS0dbJjTTEDfiP2oQ6H5BAdaTqelw6pIN6OVoq3kzGx7aCNCETceedIUMeIy+MkUH0RbHguL7h2UO8uSWZZQl0flWX6lyKI05XDdZf7/oqU7+R1T9kisAi5it4jJcmTLbzGVHe4L0So6izEFFhNrG8Lzqrx7A4t02XtAfyJ679FrjOGPwvE7IALNGHpqIS+H66f7CfaRL76I9WxWmahcDOa/jM0B4UiyyW2pJoxB0pdBaFSNexV4LlAcFkq1VFedy7tYrNyE64jnDscWty31101Hfieqj71X79i7La8J8t9FawqVqPytYPFqN9z5LExOA+Fnb4saJ73oteR4gLCXCcFK8+WUTa7avDKQScwoAXjqL3eJ9hi26epTb9QgxxvG8/OsRLqEhdQROI7BOYkHAunPSZy1vaKJxXTtxotA+Rvwmy7WR+x3CU/vInp17dyi3ZZ/4N1BLAwQUAAIACACKunNH0iigUkoAAABrAAAAGwAAAHVuaXZlcnNhbC91bml2ZXJzYWwucG5nLnhtbLOxr8jNUShLLSrOzM+zVTLUM1Cyt+PlsikoSi3LTC1XqACKGekZQICSQiUqtzwzpSQDKGRgbo4QzEjNTM8osVWyMLCAC+oDzQQAUEsBAgAAFAACAAgAiZCER+lu22TkAwAAdA4AAB0AAAAAAAAAAQAAAAAAAAAAAHVuaXZlcnNhbC9jb21tb25fbWVzc2FnZXMubG5nUEsBAgAAFAACAAgAiZCER6uvADQSAwAAYQsAACcAAAAAAAAAAQAAAAAAHwQAAHVuaXZlcnNhbC9mbGFzaF9wdWJsaXNoaW5nX3NldHRpbmdzLnhtbFBLAQIAABQAAgAIAImQhEfkoSsAvgIAAFUKAAAhAAAAAAAAAAEAAAAAAHYHAAB1bml2ZXJzYWwvZmxhc2hfc2tpbl9zZXR0aW5ncy54bWxQSwECAAAUAAIACACJkIRH1eon0+cCAAByCgAAJgAAAAAAAAABAAAAAABzCgAAdW5pdmVyc2FsL2h0bWxfcHVibGlzaGluZ19zZXR0aW5ncy54bWxQSwECAAAUAAIACACJkIRHALvkKp4BAAAfBgAAHwAAAAAAAAABAAAAAACeDQAAdW5pdmVyc2FsL2h0bWxfc2tpbl9zZXR0aW5ncy5qc1BLAQIAABQAAgAIAImQhEca2uo7qgAAAB8BAAAaAAAAAAAAAAEAAAAAAHkPAAB1bml2ZXJzYWwvaTE4bl9wcmVzZXRzLnhtbFBLAQIAABQAAgAIAImQhEew7V1XbgAAAHYAAAAcAAAAAAAAAAEAAAAAAFsQAAB1bml2ZXJzYWwvbG9jYWxfc2V0dGluZ3MueG1sUEsBAgAAFAACAAgAA3TLRM6CCTfsAgAAiAgAABQAAAAAAAAAAQAAAAAAAxEAAHVuaXZlcnNhbC9wbGF5ZXIueG1sUEsBAgAAFAACAAgAiZCER1xY5FeMAgAAagcAACkAAAAAAAAAAQAAAAAAIRQAAHVuaXZlcnNhbC9za2luX2N1c3RvbWl6YXRpb25fc2V0dGluZ3MueG1sUEsBAgAAFAACAAgAirpzR4LIvt4RCgAA+B4AABcAAAAAAAAAAAAAAAAA9BYAAHVuaXZlcnNhbC91bml2ZXJzYWwucG5nUEsBAgAAFAACAAgAirpzR9IooFJKAAAAawAAABsAAAAAAAAAAQAAAAAAOiEAAHVuaXZlcnNhbC91bml2ZXJzYWwucG5nLnhtbFBLBQYAAAAACwALAEkDAAC9IQAAAAA="/>
  <p:tag name="ISPRING_ULTRA_SCORM_COURSE_ID" val="19D12169-10B6-4984-8CE8-8968B0B22BA0"/>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RESENTATION_TITLE" val="1"/>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1022203851"/>
  <p:tag name="MH_LIBRARY" val="GRAPHIC"/>
  <p:tag name="MH_TYPE" val="Other"/>
  <p:tag name="MH_ORDER" val="1"/>
</p:tagLst>
</file>

<file path=ppt/theme/theme1.xml><?xml version="1.0" encoding="utf-8"?>
<a:theme xmlns:a="http://schemas.openxmlformats.org/drawingml/2006/main" name="Office 主题​​">
  <a:themeElements>
    <a:clrScheme name="自定义 275">
      <a:dk1>
        <a:sysClr val="windowText" lastClr="000000"/>
      </a:dk1>
      <a:lt1>
        <a:sysClr val="window" lastClr="FFFFFF"/>
      </a:lt1>
      <a:dk2>
        <a:srgbClr val="7F7F7F"/>
      </a:dk2>
      <a:lt2>
        <a:srgbClr val="7F7F7F"/>
      </a:lt2>
      <a:accent1>
        <a:srgbClr val="C00002"/>
      </a:accent1>
      <a:accent2>
        <a:srgbClr val="C00002"/>
      </a:accent2>
      <a:accent3>
        <a:srgbClr val="C00002"/>
      </a:accent3>
      <a:accent4>
        <a:srgbClr val="C00002"/>
      </a:accent4>
      <a:accent5>
        <a:srgbClr val="808080"/>
      </a:accent5>
      <a:accent6>
        <a:srgbClr val="808080"/>
      </a:accent6>
      <a:hlink>
        <a:srgbClr val="FFFFFF"/>
      </a:hlink>
      <a:folHlink>
        <a:srgbClr val="FFFFF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itchFamily="34" charset="-122"/>
            <a:ea typeface="微软雅黑"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8973</TotalTime>
  <Words>5056</Words>
  <Application>Microsoft Office PowerPoint</Application>
  <PresentationFormat>全屏显示(16:9)</PresentationFormat>
  <Paragraphs>215</Paragraphs>
  <Slides>65</Slides>
  <Notes>10</Notes>
  <HiddenSlides>0</HiddenSlides>
  <MMClips>3</MMClips>
  <ScaleCrop>false</ScaleCrop>
  <HeadingPairs>
    <vt:vector size="4" baseType="variant">
      <vt:variant>
        <vt:lpstr>主题</vt:lpstr>
      </vt:variant>
      <vt:variant>
        <vt:i4>1</vt:i4>
      </vt:variant>
      <vt:variant>
        <vt:lpstr>幻灯片标题</vt:lpstr>
      </vt:variant>
      <vt:variant>
        <vt:i4>65</vt:i4>
      </vt:variant>
    </vt:vector>
  </HeadingPairs>
  <TitlesOfParts>
    <vt:vector size="66"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kingpub</dc:creator>
  <cp:keywords>plus206</cp:keywords>
  <cp:lastModifiedBy>Administrator</cp:lastModifiedBy>
  <cp:revision>1088</cp:revision>
  <dcterms:created xsi:type="dcterms:W3CDTF">2015-04-24T01:01:13Z</dcterms:created>
  <dcterms:modified xsi:type="dcterms:W3CDTF">2018-12-07T15:35:00Z</dcterms:modified>
  <cp:category>plus206</cp:category>
</cp:coreProperties>
</file>