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315" r:id="rId4"/>
    <p:sldId id="318" r:id="rId6"/>
    <p:sldId id="319" r:id="rId7"/>
    <p:sldId id="332" r:id="rId8"/>
    <p:sldId id="333" r:id="rId9"/>
    <p:sldId id="339" r:id="rId10"/>
    <p:sldId id="324" r:id="rId11"/>
    <p:sldId id="325" r:id="rId12"/>
    <p:sldId id="328" r:id="rId13"/>
    <p:sldId id="330" r:id="rId14"/>
    <p:sldId id="331" r:id="rId15"/>
  </p:sldIdLst>
  <p:sldSz cx="12192000" cy="6858000"/>
  <p:notesSz cx="6858000" cy="9144000"/>
  <p:custDataLst>
    <p:tags r:id="rId19"/>
  </p:custDataLst>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2FDB2607-1784-4EEB-B798-7EB5836EED8A}">
        <p14:showMediaCtrls xmlns:p14="http://schemas.microsoft.com/office/powerpoint/2010/main" val="1"/>
      </p:ext>
    </p:extLst>
  </p:showPr>
  <p:clrMru>
    <a:srgbClr val="0000FF"/>
    <a:srgbClr val="CC3300"/>
    <a:srgbClr val="993300"/>
    <a:srgbClr val="FFFFFF"/>
    <a:srgbClr val="CC00CC"/>
    <a:srgbClr val="FF0000"/>
    <a:srgbClr val="00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p:restoredTop sz="94660"/>
  </p:normalViewPr>
  <p:slideViewPr>
    <p:cSldViewPr snapToGrid="0" showGuides="1">
      <p:cViewPr varScale="1">
        <p:scale>
          <a:sx n="90" d="100"/>
          <a:sy n="90" d="100"/>
        </p:scale>
        <p:origin x="-168" y="-108"/>
      </p:cViewPr>
      <p:guideLst>
        <p:guide orient="horz" pos="2165"/>
        <p:guide pos="3838"/>
      </p:guideLst>
    </p:cSldViewPr>
  </p:slideViewPr>
  <p:notesTextViewPr>
    <p:cViewPr>
      <p:scale>
        <a:sx n="1" d="1"/>
        <a:sy n="1" d="1"/>
      </p:scale>
      <p:origin x="0" y="0"/>
    </p:cViewPr>
  </p:notesTextViewPr>
  <p:sorterViewPr showFormatting="0">
    <p:cViewPr>
      <p:scale>
        <a:sx n="66" d="100"/>
        <a:sy n="66" d="100"/>
      </p:scale>
      <p:origin x="0" y="0"/>
    </p:cViewPr>
  </p:sorter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3.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
            <a:pPr lvl="0" algn="r" eaLnBrk="1" fontAlgn="base" hangingPunct="1"/>
            <a:fld id="{9A0DB2DC-4C9A-4742-B13C-FB6460FD3503}" type="slidenum">
              <a:rPr lang="zh-CN" altLang="en-US" sz="1200" strike="noStrike" noProof="1" dirty="0">
                <a:latin typeface="Calibri" panose="020F0502020204030204" pitchFamily="34" charset="0"/>
                <a:ea typeface="宋体" panose="02010600030101010101" pitchFamily="2" charset="-122"/>
                <a:cs typeface="+mn-cs"/>
              </a:rPr>
            </a:fld>
            <a:endParaRPr lang="zh-CN" altLang="en-US" sz="1200" strike="noStrike" noProof="1"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幻灯片图像占位符 1"/>
          <p:cNvSpPr>
            <a:spLocks noGrp="1" noRot="1" noChangeAspect="1" noTextEdit="1"/>
          </p:cNvSpPr>
          <p:nvPr>
            <p:ph type="sldImg"/>
          </p:nvPr>
        </p:nvSpPr>
        <p:spPr>
          <a:ln>
            <a:solidFill>
              <a:srgbClr val="000000"/>
            </a:solidFill>
            <a:miter/>
          </a:ln>
        </p:spPr>
      </p:sp>
      <p:sp>
        <p:nvSpPr>
          <p:cNvPr id="9218" name="备注占位符 2"/>
          <p:cNvSpPr>
            <a:spLocks noGrp="1"/>
          </p:cNvSpPr>
          <p:nvPr>
            <p:ph type="body"/>
          </p:nvPr>
        </p:nvSpPr>
        <p:spPr>
          <a:noFill/>
          <a:ln>
            <a:noFill/>
          </a:ln>
        </p:spPr>
        <p:txBody>
          <a:bodyPr wrap="square" lIns="91440" tIns="45720" rIns="91440" bIns="45720" anchor="t" anchorCtr="0"/>
          <a:p>
            <a:pPr lvl="0"/>
            <a:endParaRPr lang="zh-CN" altLang="en-US" dirty="0"/>
          </a:p>
        </p:txBody>
      </p:sp>
      <p:sp>
        <p:nvSpPr>
          <p:cNvPr id="9219"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p>
            <a:pPr lvl="0" indent="0" algn="r"/>
            <a:fld id="{9A0DB2DC-4C9A-4742-B13C-FB6460FD3503}" type="slidenum">
              <a:rPr lang="zh-CN" altLang="en-US" sz="1200" dirty="0"/>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幻灯片图像占位符 1"/>
          <p:cNvSpPr>
            <a:spLocks noGrp="1" noRot="1" noChangeAspect="1" noTextEdit="1"/>
          </p:cNvSpPr>
          <p:nvPr>
            <p:ph type="sldImg"/>
          </p:nvPr>
        </p:nvSpPr>
        <p:spPr>
          <a:ln>
            <a:solidFill>
              <a:srgbClr val="000000"/>
            </a:solidFill>
            <a:miter/>
          </a:ln>
        </p:spPr>
      </p:sp>
      <p:sp>
        <p:nvSpPr>
          <p:cNvPr id="11266" name="备注占位符 2"/>
          <p:cNvSpPr>
            <a:spLocks noGrp="1"/>
          </p:cNvSpPr>
          <p:nvPr>
            <p:ph type="body"/>
          </p:nvPr>
        </p:nvSpPr>
        <p:spPr>
          <a:noFill/>
          <a:ln>
            <a:noFill/>
          </a:ln>
        </p:spPr>
        <p:txBody>
          <a:bodyPr wrap="square" lIns="91440" tIns="45720" rIns="91440" bIns="45720" anchor="t" anchorCtr="0"/>
          <a:p>
            <a:pPr lvl="0"/>
            <a:endParaRPr lang="zh-CN" altLang="en-US" dirty="0"/>
          </a:p>
        </p:txBody>
      </p:sp>
      <p:sp>
        <p:nvSpPr>
          <p:cNvPr id="11267"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p>
            <a:pPr lvl="0" indent="0" algn="r"/>
            <a:fld id="{9A0DB2DC-4C9A-4742-B13C-FB6460FD3503}" type="slidenum">
              <a:rPr lang="zh-CN" altLang="en-US" sz="1200" dirty="0"/>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幻灯片图像占位符 1"/>
          <p:cNvSpPr>
            <a:spLocks noGrp="1" noRot="1" noChangeAspect="1" noTextEdit="1"/>
          </p:cNvSpPr>
          <p:nvPr>
            <p:ph type="sldImg"/>
          </p:nvPr>
        </p:nvSpPr>
        <p:spPr>
          <a:ln>
            <a:solidFill>
              <a:srgbClr val="000000"/>
            </a:solidFill>
            <a:miter/>
          </a:ln>
        </p:spPr>
      </p:sp>
      <p:sp>
        <p:nvSpPr>
          <p:cNvPr id="13314" name="备注占位符 2"/>
          <p:cNvSpPr>
            <a:spLocks noGrp="1"/>
          </p:cNvSpPr>
          <p:nvPr>
            <p:ph type="body"/>
          </p:nvPr>
        </p:nvSpPr>
        <p:spPr>
          <a:noFill/>
          <a:ln>
            <a:noFill/>
          </a:ln>
        </p:spPr>
        <p:txBody>
          <a:bodyPr wrap="square" lIns="91440" tIns="45720" rIns="91440" bIns="45720" anchor="t" anchorCtr="0"/>
          <a:p>
            <a:pPr lvl="0"/>
            <a:endParaRPr lang="zh-CN" altLang="en-US" dirty="0"/>
          </a:p>
        </p:txBody>
      </p:sp>
      <p:sp>
        <p:nvSpPr>
          <p:cNvPr id="13315"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p>
            <a:pPr lvl="0" indent="0" algn="r"/>
            <a:fld id="{9A0DB2DC-4C9A-4742-B13C-FB6460FD3503}" type="slidenum">
              <a:rPr lang="zh-CN" altLang="en-US" sz="1200" dirty="0"/>
            </a:fld>
            <a:endParaRPr lang="zh-CN"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幻灯片图像占位符 1"/>
          <p:cNvSpPr>
            <a:spLocks noGrp="1" noRot="1" noChangeAspect="1" noTextEdit="1"/>
          </p:cNvSpPr>
          <p:nvPr>
            <p:ph type="sldImg"/>
          </p:nvPr>
        </p:nvSpPr>
        <p:spPr>
          <a:ln>
            <a:solidFill>
              <a:srgbClr val="000000"/>
            </a:solidFill>
            <a:miter/>
          </a:ln>
        </p:spPr>
      </p:sp>
      <p:sp>
        <p:nvSpPr>
          <p:cNvPr id="15362" name="备注占位符 2"/>
          <p:cNvSpPr>
            <a:spLocks noGrp="1"/>
          </p:cNvSpPr>
          <p:nvPr>
            <p:ph type="body"/>
          </p:nvPr>
        </p:nvSpPr>
        <p:spPr>
          <a:noFill/>
          <a:ln>
            <a:noFill/>
          </a:ln>
        </p:spPr>
        <p:txBody>
          <a:bodyPr wrap="square" lIns="91440" tIns="45720" rIns="91440" bIns="45720" anchor="t" anchorCtr="0"/>
          <a:p>
            <a:pPr lvl="0"/>
            <a:endParaRPr lang="zh-CN" altLang="en-US" dirty="0"/>
          </a:p>
        </p:txBody>
      </p:sp>
      <p:sp>
        <p:nvSpPr>
          <p:cNvPr id="15363"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p>
            <a:pPr lvl="0" indent="0" algn="r"/>
            <a:fld id="{9A0DB2DC-4C9A-4742-B13C-FB6460FD3503}" type="slidenum">
              <a:rPr lang="zh-CN" altLang="en-US" sz="1200" dirty="0"/>
            </a:fld>
            <a:endParaRPr lang="zh-CN"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幻灯片图像占位符 1"/>
          <p:cNvSpPr>
            <a:spLocks noGrp="1" noRot="1" noChangeAspect="1" noTextEdit="1"/>
          </p:cNvSpPr>
          <p:nvPr>
            <p:ph type="sldImg"/>
          </p:nvPr>
        </p:nvSpPr>
        <p:spPr>
          <a:ln>
            <a:solidFill>
              <a:srgbClr val="000000"/>
            </a:solidFill>
            <a:miter/>
          </a:ln>
        </p:spPr>
      </p:sp>
      <p:sp>
        <p:nvSpPr>
          <p:cNvPr id="20482" name="备注占位符 2"/>
          <p:cNvSpPr>
            <a:spLocks noGrp="1"/>
          </p:cNvSpPr>
          <p:nvPr>
            <p:ph type="body"/>
          </p:nvPr>
        </p:nvSpPr>
        <p:spPr>
          <a:noFill/>
          <a:ln>
            <a:noFill/>
          </a:ln>
        </p:spPr>
        <p:txBody>
          <a:bodyPr wrap="square" lIns="91440" tIns="45720" rIns="91440" bIns="45720" anchor="t" anchorCtr="0"/>
          <a:p>
            <a:pPr lvl="0"/>
            <a:endParaRPr lang="zh-CN" altLang="en-US" dirty="0"/>
          </a:p>
        </p:txBody>
      </p:sp>
      <p:sp>
        <p:nvSpPr>
          <p:cNvPr id="20483"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p>
            <a:pPr lvl="0" indent="0" algn="r"/>
            <a:fld id="{9A0DB2DC-4C9A-4742-B13C-FB6460FD3503}" type="slidenum">
              <a:rPr lang="zh-CN" altLang="en-US" sz="1200" dirty="0"/>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838200" y="365125"/>
            <a:ext cx="7734300" cy="5811838"/>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2"/>
        </a:solidFill>
        <a:effectLst/>
      </p:bgPr>
    </p:bg>
    <p:spTree>
      <p:nvGrpSpPr>
        <p:cNvPr id="1" name=""/>
        <p:cNvGrpSpPr/>
        <p:nvPr/>
      </p:nvGrpSpPr>
      <p:grpSpPr>
        <a:xfrm>
          <a:off x="0" y="0"/>
          <a:ext cx="0" cy="0"/>
          <a:chOff x="0" y="0"/>
          <a:chExt cx="0" cy="0"/>
        </a:xfrm>
      </p:grpSpPr>
      <p:sp>
        <p:nvSpPr>
          <p:cNvPr id="7" name="Rectangle 2"/>
          <p:cNvSpPr>
            <a:spLocks noGrp="1" noChangeArrowheads="1"/>
          </p:cNvSpPr>
          <p:nvPr>
            <p:ph type="dt" sz="half" idx="2"/>
          </p:nvPr>
        </p:nvSpPr>
        <p:spPr>
          <a:xfrm>
            <a:off x="609600" y="6251575"/>
            <a:ext cx="2844800" cy="476250"/>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Rectangle 3"/>
          <p:cNvSpPr>
            <a:spLocks noGrp="1" noChangeArrowheads="1"/>
          </p:cNvSpPr>
          <p:nvPr>
            <p:ph type="sldNum" sz="quarter" idx="4"/>
          </p:nvPr>
        </p:nvSpPr>
        <p:spPr>
          <a:xfrm>
            <a:off x="8737600" y="6248400"/>
            <a:ext cx="2844800" cy="476250"/>
          </a:xfrm>
          <a:prstGeom prst="rect">
            <a:avLst/>
          </a:prstGeom>
        </p:spPr>
        <p:txBody>
          <a:bodyPr vert="horz" wrap="square" lIns="91440" tIns="45720" rIns="91440" bIns="45720" numCol="1" anchor="ctr" anchorCtr="0" compatLnSpc="1"/>
          <a:p>
            <a:pPr algn="r" fontAlgn="base"/>
            <a:fld id="{9A0DB2DC-4C9A-4742-B13C-FB6460FD3503}" type="slidenum">
              <a:rPr lang="en-US" altLang="zh-CN" strike="noStrike" noProof="1" dirty="0">
                <a:latin typeface="Calibri" panose="020F0502020204030204" pitchFamily="34" charset="0"/>
                <a:ea typeface="宋体" panose="02010600030101010101" pitchFamily="2" charset="-122"/>
                <a:cs typeface="+mn-cs"/>
              </a:rPr>
            </a:fld>
            <a:endParaRPr lang="en-US" altLang="zh-CN" strike="noStrike" noProof="1" dirty="0"/>
          </a:p>
        </p:txBody>
      </p:sp>
      <p:sp>
        <p:nvSpPr>
          <p:cNvPr id="9" name="Rectangle 14"/>
          <p:cNvSpPr>
            <a:spLocks noGrp="1" noChangeArrowheads="1"/>
          </p:cNvSpPr>
          <p:nvPr>
            <p:ph type="ftr" sz="quarter" idx="3"/>
          </p:nvPr>
        </p:nvSpPr>
        <p:spPr>
          <a:xfrm>
            <a:off x="4165600" y="6248400"/>
            <a:ext cx="3860800" cy="476250"/>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标题和内容">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ctr" anchorCtr="0" compatLnSpc="1"/>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标题和内容">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ctr" anchorCtr="0" compatLnSpc="1"/>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标题和内容">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ctr" anchorCtr="0" compatLnSpc="1"/>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39788"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8"/>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灯片编号占位符 4"/>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5183188" y="987425"/>
            <a:ext cx="6172200" cy="4873625"/>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90000"/>
              </a:lnSpc>
              <a:spcBef>
                <a:spcPts val="1000"/>
              </a:spcBef>
              <a:spcAft>
                <a:spcPct val="0"/>
              </a:spcAft>
              <a:buClrTx/>
              <a:buSzTx/>
              <a:buFont typeface="Arial" panose="020B0604020202020204" pitchFamily="34" charset="0"/>
              <a:buNone/>
              <a:defRPr/>
            </a:pPr>
            <a:endParaRPr kumimoji="0" lang="zh-CN" alt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Ovr>
    <a:masterClrMapping/>
  </p:clrMapOvr>
  <p:transition spd="slow">
    <p:push/>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1026" name="标题占位符 1"/>
          <p:cNvSpPr>
            <a:spLocks noGrp="1"/>
          </p:cNvSpPr>
          <p:nvPr>
            <p:ph type="title"/>
          </p:nvPr>
        </p:nvSpPr>
        <p:spPr>
          <a:xfrm>
            <a:off x="838200" y="365125"/>
            <a:ext cx="10515600" cy="1325563"/>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anchor="t" anchorCtr="0"/>
          <a:p>
            <a:pPr lvl="0" indent="-228600"/>
            <a:r>
              <a:rPr lang="zh-CN" altLang="en-US" dirty="0"/>
              <a:t>单击此处编辑母版文本样式</a:t>
            </a:r>
            <a:endParaRPr lang="zh-CN" altLang="en-US" dirty="0"/>
          </a:p>
          <a:p>
            <a:pPr lvl="1" indent="-22860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buFontTx/>
              <a:buNone/>
              <a:defRPr sz="120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buFontTx/>
              <a:buNone/>
              <a:defRPr sz="1200">
                <a:solidFill>
                  <a:schemeClr val="tx1">
                    <a:tint val="75000"/>
                  </a:schemeClr>
                </a:solidFill>
                <a:latin typeface="+mn-lt"/>
                <a:ea typeface="+mn-ea"/>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lvl="0" eaLnBrk="1" fontAlgn="base" hangingPunct="1"/>
            <a:fld id="{9A0DB2DC-4C9A-4742-B13C-FB6460FD3503}" type="slidenum">
              <a:rPr lang="zh-CN" altLang="en-US" strike="noStrike" noProof="1" dirty="0">
                <a:latin typeface="Calibri" panose="020F0502020204030204" pitchFamily="34" charset="0"/>
                <a:ea typeface="宋体" panose="02010600030101010101" pitchFamily="2" charset="-122"/>
                <a:cs typeface="+mn-cs"/>
              </a:rPr>
            </a:fld>
            <a:endParaRPr lang="zh-CN" altLang="en-US" strike="noStrike" noProof="1" dirty="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slow">
    <p:push/>
  </p:transition>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7.xml"/><Relationship Id="rId2" Type="http://schemas.openxmlformats.org/officeDocument/2006/relationships/tags" Target="../tags/tag1.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58" name="Picture 2" descr="学校背景ppt(2)"/>
          <p:cNvPicPr>
            <a:picLocks noChangeAspect="1" noChangeArrowheads="1"/>
          </p:cNvPicPr>
          <p:nvPr/>
        </p:nvPicPr>
        <p:blipFill>
          <a:blip r:embed="rId1" cstate="print"/>
          <a:srcRect/>
          <a:stretch>
            <a:fillRect/>
          </a:stretch>
        </p:blipFill>
        <p:spPr bwMode="auto">
          <a:xfrm>
            <a:off x="0" y="0"/>
            <a:ext cx="12192000" cy="6858000"/>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170" name="AutoShape 2" descr="http://img4.imgtn.bdimg.com/it/u=2607578198,3768476448&amp;fm=21&amp;gp=0.jpg"/>
          <p:cNvSpPr>
            <a:spLocks noChangeAspect="1"/>
          </p:cNvSpPr>
          <p:nvPr/>
        </p:nvSpPr>
        <p:spPr>
          <a:xfrm>
            <a:off x="155575" y="-144462"/>
            <a:ext cx="304800" cy="304800"/>
          </a:xfrm>
          <a:prstGeom prst="rect">
            <a:avLst/>
          </a:prstGeom>
          <a:noFill/>
          <a:ln w="9525">
            <a:noFill/>
          </a:ln>
        </p:spPr>
        <p:txBody>
          <a:bodyPr anchor="t" anchorCtr="0"/>
          <a:p>
            <a:endParaRPr lang="zh-CN" altLang="en-US" dirty="0">
              <a:latin typeface="Calibri" panose="020F0502020204030204" pitchFamily="34" charset="0"/>
              <a:ea typeface="宋体" panose="02010600030101010101" pitchFamily="2" charset="-122"/>
            </a:endParaRPr>
          </a:p>
        </p:txBody>
      </p:sp>
      <p:sp>
        <p:nvSpPr>
          <p:cNvPr id="2" name="文本框 1"/>
          <p:cNvSpPr txBox="1"/>
          <p:nvPr/>
        </p:nvSpPr>
        <p:spPr>
          <a:xfrm>
            <a:off x="826135" y="1415415"/>
            <a:ext cx="10539095" cy="3784600"/>
          </a:xfrm>
          <a:prstGeom prst="rect">
            <a:avLst/>
          </a:prstGeom>
          <a:solidFill>
            <a:schemeClr val="bg1"/>
          </a:solidFill>
        </p:spPr>
        <p:txBody>
          <a:bodyPr wrap="square" rtlCol="0">
            <a:spAutoFit/>
          </a:bodyPr>
          <a:p>
            <a:pPr algn="ctr"/>
            <a:r>
              <a:rPr lang="zh-CN" altLang="en-US"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苏州市教育科学“十四五”规划调研专项课题</a:t>
            </a:r>
            <a:endParaRPr lang="zh-CN" altLang="en-US"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p>
            <a:pPr algn="ctr"/>
            <a:r>
              <a:rPr lang="zh-CN" altLang="en-US"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（2021/DC/02/037/09）</a:t>
            </a:r>
            <a:endParaRPr lang="zh-CN" altLang="en-US"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p>
            <a:pPr algn="ctr"/>
            <a:r>
              <a:rPr lang="zh-CN" altLang="en-US" sz="4000" b="1">
                <a:gradFill>
                  <a:gsLst>
                    <a:gs pos="0">
                      <a:srgbClr val="D6613F"/>
                    </a:gs>
                    <a:gs pos="100000">
                      <a:srgbClr val="8E3A1D"/>
                    </a:gs>
                  </a:gsLst>
                  <a:lin scaled="1"/>
                </a:gradFill>
                <a:latin typeface="微软雅黑" panose="020B0503020204020204" pitchFamily="34" charset="-122"/>
                <a:ea typeface="微软雅黑" panose="020B0503020204020204" pitchFamily="34" charset="-122"/>
                <a:cs typeface="微软雅黑" panose="020B0503020204020204" pitchFamily="34" charset="-122"/>
              </a:rPr>
              <a:t>基于发现教育的普通高中实施研究性学习课程调查研究开题报告</a:t>
            </a:r>
            <a:endParaRPr lang="zh-CN" altLang="en-US" sz="4000" b="1">
              <a:gradFill>
                <a:gsLst>
                  <a:gs pos="0">
                    <a:srgbClr val="D6613F"/>
                  </a:gs>
                  <a:gs pos="100000">
                    <a:srgbClr val="8E3A1D"/>
                  </a:gs>
                </a:gsLst>
                <a:lin scaled="1"/>
              </a:gradFill>
              <a:latin typeface="微软雅黑" panose="020B0503020204020204" pitchFamily="34" charset="-122"/>
              <a:ea typeface="微软雅黑" panose="020B0503020204020204" pitchFamily="34" charset="-122"/>
              <a:cs typeface="微软雅黑" panose="020B0503020204020204" pitchFamily="34" charset="-122"/>
            </a:endParaRPr>
          </a:p>
          <a:p>
            <a:pPr algn="ctr"/>
            <a:endParaRPr lang="zh-CN" altLang="en-US"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p>
            <a:pPr algn="ctr"/>
            <a:r>
              <a:rPr lang="zh-CN" altLang="en-US"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苏州工业园区星海实验中学 陈小军</a:t>
            </a:r>
            <a:endParaRPr lang="zh-CN" altLang="en-US"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p>
            <a:pPr algn="ctr"/>
            <a:r>
              <a:rPr lang="en-US" altLang="zh-CN"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2022.5</a:t>
            </a:r>
            <a:endParaRPr lang="en-US" altLang="zh-CN" sz="32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 name="矩形 6"/>
          <p:cNvSpPr>
            <a:spLocks noChangeArrowheads="1"/>
          </p:cNvSpPr>
          <p:nvPr/>
        </p:nvSpPr>
        <p:spPr bwMode="auto">
          <a:xfrm flipV="1">
            <a:off x="0" y="3954463"/>
            <a:ext cx="4595813" cy="369888"/>
          </a:xfrm>
          <a:prstGeom prst="rect">
            <a:avLst/>
          </a:prstGeom>
          <a:solidFill>
            <a:schemeClr val="tx1">
              <a:lumMod val="65000"/>
              <a:lumOff val="35000"/>
              <a:alpha val="39999"/>
            </a:schemeClr>
          </a:solidFill>
          <a:ln>
            <a:noFill/>
          </a:ln>
        </p:spPr>
        <p:txBody>
          <a:bodyPr lIns="91428" tIns="45715" rIns="91428" bIns="45715" anchor="ctr"/>
          <a:lstStyle>
            <a:lvl1pPr eaLnBrk="0" hangingPunct="0">
              <a:lnSpc>
                <a:spcPct val="90000"/>
              </a:lnSpc>
              <a:spcBef>
                <a:spcPts val="1000"/>
              </a:spcBef>
              <a:buChar char="•"/>
              <a:defRPr sz="2800">
                <a:solidFill>
                  <a:schemeClr val="tx1"/>
                </a:solidFill>
                <a:latin typeface="方正兰亭黑_GBK" pitchFamily="2" charset="-122"/>
                <a:ea typeface="方正兰亭黑_GBK" pitchFamily="2" charset="-122"/>
                <a:sym typeface="Calibri" panose="020F0502020204030204" pitchFamily="34" charset="0"/>
              </a:defRPr>
            </a:lvl1pPr>
            <a:lvl2pPr marL="742950" indent="-285750" eaLnBrk="0" hangingPunct="0">
              <a:lnSpc>
                <a:spcPct val="90000"/>
              </a:lnSpc>
              <a:spcBef>
                <a:spcPts val="500"/>
              </a:spcBef>
              <a:buChar char="•"/>
              <a:defRPr sz="2400">
                <a:solidFill>
                  <a:schemeClr val="tx1"/>
                </a:solidFill>
                <a:latin typeface="方正兰亭黑_GBK" pitchFamily="2" charset="-122"/>
                <a:ea typeface="方正兰亭黑_GBK" pitchFamily="2" charset="-122"/>
                <a:sym typeface="Calibri" panose="020F0502020204030204" pitchFamily="34" charset="0"/>
              </a:defRPr>
            </a:lvl2pPr>
            <a:lvl3pPr marL="1143000" indent="-228600" eaLnBrk="0" hangingPunct="0">
              <a:lnSpc>
                <a:spcPct val="90000"/>
              </a:lnSpc>
              <a:spcBef>
                <a:spcPts val="500"/>
              </a:spcBef>
              <a:buChar char="•"/>
              <a:defRPr sz="2000">
                <a:solidFill>
                  <a:schemeClr val="tx1"/>
                </a:solidFill>
                <a:latin typeface="方正兰亭黑_GBK" pitchFamily="2" charset="-122"/>
                <a:ea typeface="方正兰亭黑_GBK" pitchFamily="2" charset="-122"/>
                <a:sym typeface="Calibri" panose="020F0502020204030204" pitchFamily="34" charset="0"/>
              </a:defRPr>
            </a:lvl3pPr>
            <a:lvl4pPr marL="16002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4pPr>
            <a:lvl5pPr marL="20574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2400" b="0"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nvGrpSpPr>
          <p:cNvPr id="2" name="组合 8"/>
          <p:cNvGrpSpPr/>
          <p:nvPr/>
        </p:nvGrpSpPr>
        <p:grpSpPr>
          <a:xfrm flipV="1">
            <a:off x="3621088" y="4200525"/>
            <a:ext cx="2038350" cy="2014538"/>
            <a:chOff x="0" y="0"/>
            <a:chExt cx="1970470" cy="1970470"/>
          </a:xfrm>
        </p:grpSpPr>
        <p:sp>
          <p:nvSpPr>
            <p:cNvPr id="15" name="任意多边形 9"/>
            <p:cNvSpPr>
              <a:spLocks noChangeArrowheads="1"/>
            </p:cNvSpPr>
            <p:nvPr/>
          </p:nvSpPr>
          <p:spPr bwMode="auto">
            <a:xfrm>
              <a:off x="0" y="0"/>
              <a:ext cx="1970470" cy="1523271"/>
            </a:xfrm>
            <a:custGeom>
              <a:avLst/>
              <a:gdLst>
                <a:gd name="T0" fmla="*/ 985235 w 1970470"/>
                <a:gd name="T1" fmla="*/ 0 h 1523844"/>
                <a:gd name="T2" fmla="*/ 1970470 w 1970470"/>
                <a:gd name="T3" fmla="*/ 985235 h 1523844"/>
                <a:gd name="T4" fmla="*/ 1851557 w 1970470"/>
                <a:gd name="T5" fmla="*/ 1454856 h 1523844"/>
                <a:gd name="T6" fmla="*/ 1809646 w 1970470"/>
                <a:gd name="T7" fmla="*/ 1523844 h 1523844"/>
                <a:gd name="T8" fmla="*/ 1380307 w 1970470"/>
                <a:gd name="T9" fmla="*/ 1523844 h 1523844"/>
                <a:gd name="T10" fmla="*/ 1458954 w 1970470"/>
                <a:gd name="T11" fmla="*/ 1458954 h 1523844"/>
                <a:gd name="T12" fmla="*/ 1655175 w 1970470"/>
                <a:gd name="T13" fmla="*/ 985235 h 1523844"/>
                <a:gd name="T14" fmla="*/ 985235 w 1970470"/>
                <a:gd name="T15" fmla="*/ 315295 h 1523844"/>
                <a:gd name="T16" fmla="*/ 315295 w 1970470"/>
                <a:gd name="T17" fmla="*/ 985235 h 1523844"/>
                <a:gd name="T18" fmla="*/ 511516 w 1970470"/>
                <a:gd name="T19" fmla="*/ 1458954 h 1523844"/>
                <a:gd name="T20" fmla="*/ 590163 w 1970470"/>
                <a:gd name="T21" fmla="*/ 1523844 h 1523844"/>
                <a:gd name="T22" fmla="*/ 160824 w 1970470"/>
                <a:gd name="T23" fmla="*/ 1523844 h 1523844"/>
                <a:gd name="T24" fmla="*/ 118913 w 1970470"/>
                <a:gd name="T25" fmla="*/ 1454856 h 1523844"/>
                <a:gd name="T26" fmla="*/ 0 w 1970470"/>
                <a:gd name="T27" fmla="*/ 985235 h 1523844"/>
                <a:gd name="T28" fmla="*/ 985235 w 1970470"/>
                <a:gd name="T29" fmla="*/ 0 h 152384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70470"/>
                <a:gd name="T46" fmla="*/ 0 h 1523844"/>
                <a:gd name="T47" fmla="*/ 1970470 w 1970470"/>
                <a:gd name="T48" fmla="*/ 1523844 h 152384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chemeClr val="tx1">
                <a:lumMod val="65000"/>
                <a:lumOff val="35000"/>
                <a:alpha val="39999"/>
              </a:schemeClr>
            </a:solidFill>
            <a:ln>
              <a:noFill/>
            </a:ln>
          </p:spPr>
          <p:txBody>
            <a:bodyPr anchor="ct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9460" name="任意多边形 10"/>
            <p:cNvSpPr/>
            <p:nvPr/>
          </p:nvSpPr>
          <p:spPr>
            <a:xfrm>
              <a:off x="160824" y="1523844"/>
              <a:ext cx="1648822" cy="446626"/>
            </a:xfrm>
            <a:custGeom>
              <a:avLst/>
              <a:gdLst/>
              <a:ahLst/>
              <a:cxnLst>
                <a:cxn ang="0">
                  <a:pos x="0" y="0"/>
                </a:cxn>
                <a:cxn ang="0">
                  <a:pos x="429339" y="0"/>
                </a:cxn>
                <a:cxn ang="0">
                  <a:pos x="449841" y="16916"/>
                </a:cxn>
                <a:cxn ang="0">
                  <a:pos x="824411" y="131331"/>
                </a:cxn>
                <a:cxn ang="0">
                  <a:pos x="1198981" y="16916"/>
                </a:cxn>
                <a:cxn ang="0">
                  <a:pos x="1219483" y="0"/>
                </a:cxn>
                <a:cxn ang="0">
                  <a:pos x="1648822" y="0"/>
                </a:cxn>
                <a:cxn ang="0">
                  <a:pos x="1641383" y="12245"/>
                </a:cxn>
                <a:cxn ang="0">
                  <a:pos x="824411" y="446626"/>
                </a:cxn>
                <a:cxn ang="0">
                  <a:pos x="7439" y="12245"/>
                </a:cxn>
                <a:cxn ang="0">
                  <a:pos x="0" y="0"/>
                </a:cxn>
              </a:cxnLst>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0067B0"/>
            </a:solidFill>
            <a:ln w="9525">
              <a:noFill/>
            </a:ln>
          </p:spPr>
          <p:txBody>
            <a:bodyPr/>
            <a:p>
              <a:endParaRPr lang="zh-CN" altLang="en-US"/>
            </a:p>
          </p:txBody>
        </p:sp>
      </p:grpSp>
      <p:grpSp>
        <p:nvGrpSpPr>
          <p:cNvPr id="3" name="组合 13"/>
          <p:cNvGrpSpPr/>
          <p:nvPr/>
        </p:nvGrpSpPr>
        <p:grpSpPr>
          <a:xfrm flipV="1">
            <a:off x="5956300" y="4189413"/>
            <a:ext cx="2149475" cy="2063750"/>
            <a:chOff x="0" y="0"/>
            <a:chExt cx="1970470" cy="1970470"/>
          </a:xfrm>
        </p:grpSpPr>
        <p:sp>
          <p:nvSpPr>
            <p:cNvPr id="20" name="任意多边形 14"/>
            <p:cNvSpPr>
              <a:spLocks noChangeArrowheads="1"/>
            </p:cNvSpPr>
            <p:nvPr/>
          </p:nvSpPr>
          <p:spPr bwMode="auto">
            <a:xfrm>
              <a:off x="0" y="0"/>
              <a:ext cx="1970470" cy="1523325"/>
            </a:xfrm>
            <a:custGeom>
              <a:avLst/>
              <a:gdLst>
                <a:gd name="T0" fmla="*/ 985235 w 1970470"/>
                <a:gd name="T1" fmla="*/ 0 h 1523844"/>
                <a:gd name="T2" fmla="*/ 1970470 w 1970470"/>
                <a:gd name="T3" fmla="*/ 985235 h 1523844"/>
                <a:gd name="T4" fmla="*/ 1851557 w 1970470"/>
                <a:gd name="T5" fmla="*/ 1454856 h 1523844"/>
                <a:gd name="T6" fmla="*/ 1809646 w 1970470"/>
                <a:gd name="T7" fmla="*/ 1523844 h 1523844"/>
                <a:gd name="T8" fmla="*/ 1380307 w 1970470"/>
                <a:gd name="T9" fmla="*/ 1523844 h 1523844"/>
                <a:gd name="T10" fmla="*/ 1458954 w 1970470"/>
                <a:gd name="T11" fmla="*/ 1458954 h 1523844"/>
                <a:gd name="T12" fmla="*/ 1655175 w 1970470"/>
                <a:gd name="T13" fmla="*/ 985235 h 1523844"/>
                <a:gd name="T14" fmla="*/ 985235 w 1970470"/>
                <a:gd name="T15" fmla="*/ 315295 h 1523844"/>
                <a:gd name="T16" fmla="*/ 315295 w 1970470"/>
                <a:gd name="T17" fmla="*/ 985235 h 1523844"/>
                <a:gd name="T18" fmla="*/ 511516 w 1970470"/>
                <a:gd name="T19" fmla="*/ 1458954 h 1523844"/>
                <a:gd name="T20" fmla="*/ 590163 w 1970470"/>
                <a:gd name="T21" fmla="*/ 1523844 h 1523844"/>
                <a:gd name="T22" fmla="*/ 160824 w 1970470"/>
                <a:gd name="T23" fmla="*/ 1523844 h 1523844"/>
                <a:gd name="T24" fmla="*/ 118913 w 1970470"/>
                <a:gd name="T25" fmla="*/ 1454856 h 1523844"/>
                <a:gd name="T26" fmla="*/ 0 w 1970470"/>
                <a:gd name="T27" fmla="*/ 985235 h 1523844"/>
                <a:gd name="T28" fmla="*/ 985235 w 1970470"/>
                <a:gd name="T29" fmla="*/ 0 h 152384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70470"/>
                <a:gd name="T46" fmla="*/ 0 h 1523844"/>
                <a:gd name="T47" fmla="*/ 1970470 w 1970470"/>
                <a:gd name="T48" fmla="*/ 1523844 h 152384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chemeClr val="tx1">
                <a:lumMod val="65000"/>
                <a:lumOff val="35000"/>
                <a:alpha val="39999"/>
              </a:schemeClr>
            </a:solidFill>
            <a:ln>
              <a:noFill/>
            </a:ln>
          </p:spPr>
          <p:txBody>
            <a:bodyPr anchor="ct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9463" name="任意多边形 15"/>
            <p:cNvSpPr/>
            <p:nvPr/>
          </p:nvSpPr>
          <p:spPr>
            <a:xfrm>
              <a:off x="160824" y="1523844"/>
              <a:ext cx="1648822" cy="446626"/>
            </a:xfrm>
            <a:custGeom>
              <a:avLst/>
              <a:gdLst/>
              <a:ahLst/>
              <a:cxnLst>
                <a:cxn ang="0">
                  <a:pos x="0" y="0"/>
                </a:cxn>
                <a:cxn ang="0">
                  <a:pos x="429339" y="0"/>
                </a:cxn>
                <a:cxn ang="0">
                  <a:pos x="449841" y="16916"/>
                </a:cxn>
                <a:cxn ang="0">
                  <a:pos x="824411" y="131331"/>
                </a:cxn>
                <a:cxn ang="0">
                  <a:pos x="1198981" y="16916"/>
                </a:cxn>
                <a:cxn ang="0">
                  <a:pos x="1219483" y="0"/>
                </a:cxn>
                <a:cxn ang="0">
                  <a:pos x="1648822" y="0"/>
                </a:cxn>
                <a:cxn ang="0">
                  <a:pos x="1641383" y="12245"/>
                </a:cxn>
                <a:cxn ang="0">
                  <a:pos x="824411" y="446626"/>
                </a:cxn>
                <a:cxn ang="0">
                  <a:pos x="7439" y="12245"/>
                </a:cxn>
                <a:cxn ang="0">
                  <a:pos x="0" y="0"/>
                </a:cxn>
              </a:cxnLst>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03A9F3"/>
            </a:solidFill>
            <a:ln w="9525">
              <a:noFill/>
            </a:ln>
          </p:spPr>
          <p:txBody>
            <a:bodyPr/>
            <a:p>
              <a:endParaRPr lang="zh-CN" altLang="en-US"/>
            </a:p>
          </p:txBody>
        </p:sp>
      </p:grpSp>
      <p:sp>
        <p:nvSpPr>
          <p:cNvPr id="7" name="矩形 6"/>
          <p:cNvSpPr>
            <a:spLocks noChangeArrowheads="1"/>
          </p:cNvSpPr>
          <p:nvPr/>
        </p:nvSpPr>
        <p:spPr bwMode="auto">
          <a:xfrm>
            <a:off x="0" y="3375025"/>
            <a:ext cx="6738938" cy="368300"/>
          </a:xfrm>
          <a:prstGeom prst="rect">
            <a:avLst/>
          </a:prstGeom>
          <a:solidFill>
            <a:schemeClr val="tx1">
              <a:lumMod val="65000"/>
              <a:lumOff val="35000"/>
              <a:alpha val="39999"/>
            </a:schemeClr>
          </a:solidFill>
          <a:ln>
            <a:noFill/>
          </a:ln>
        </p:spPr>
        <p:txBody>
          <a:bodyPr lIns="91428" tIns="45715" rIns="91428" bIns="45715" anchor="ctr"/>
          <a:lstStyle>
            <a:lvl1pPr eaLnBrk="0" hangingPunct="0">
              <a:lnSpc>
                <a:spcPct val="90000"/>
              </a:lnSpc>
              <a:spcBef>
                <a:spcPts val="1000"/>
              </a:spcBef>
              <a:buChar char="•"/>
              <a:defRPr sz="2800">
                <a:solidFill>
                  <a:schemeClr val="tx1"/>
                </a:solidFill>
                <a:latin typeface="方正兰亭黑_GBK" pitchFamily="2" charset="-122"/>
                <a:ea typeface="方正兰亭黑_GBK" pitchFamily="2" charset="-122"/>
                <a:sym typeface="Calibri" panose="020F0502020204030204" pitchFamily="34" charset="0"/>
              </a:defRPr>
            </a:lvl1pPr>
            <a:lvl2pPr marL="742950" indent="-285750" eaLnBrk="0" hangingPunct="0">
              <a:lnSpc>
                <a:spcPct val="90000"/>
              </a:lnSpc>
              <a:spcBef>
                <a:spcPts val="500"/>
              </a:spcBef>
              <a:buChar char="•"/>
              <a:defRPr sz="2400">
                <a:solidFill>
                  <a:schemeClr val="tx1"/>
                </a:solidFill>
                <a:latin typeface="方正兰亭黑_GBK" pitchFamily="2" charset="-122"/>
                <a:ea typeface="方正兰亭黑_GBK" pitchFamily="2" charset="-122"/>
                <a:sym typeface="Calibri" panose="020F0502020204030204" pitchFamily="34" charset="0"/>
              </a:defRPr>
            </a:lvl2pPr>
            <a:lvl3pPr marL="1143000" indent="-228600" eaLnBrk="0" hangingPunct="0">
              <a:lnSpc>
                <a:spcPct val="90000"/>
              </a:lnSpc>
              <a:spcBef>
                <a:spcPts val="500"/>
              </a:spcBef>
              <a:buChar char="•"/>
              <a:defRPr sz="2000">
                <a:solidFill>
                  <a:schemeClr val="tx1"/>
                </a:solidFill>
                <a:latin typeface="方正兰亭黑_GBK" pitchFamily="2" charset="-122"/>
                <a:ea typeface="方正兰亭黑_GBK" pitchFamily="2" charset="-122"/>
                <a:sym typeface="Calibri" panose="020F0502020204030204" pitchFamily="34" charset="0"/>
              </a:defRPr>
            </a:lvl3pPr>
            <a:lvl4pPr marL="16002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4pPr>
            <a:lvl5pPr marL="20574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2400" b="0"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nvGrpSpPr>
          <p:cNvPr id="4" name="组合 3"/>
          <p:cNvGrpSpPr/>
          <p:nvPr/>
        </p:nvGrpSpPr>
        <p:grpSpPr>
          <a:xfrm>
            <a:off x="5619750" y="1428750"/>
            <a:ext cx="2263775" cy="2130425"/>
            <a:chOff x="0" y="0"/>
            <a:chExt cx="1970470" cy="1970470"/>
          </a:xfrm>
        </p:grpSpPr>
        <p:sp>
          <p:nvSpPr>
            <p:cNvPr id="10" name="任意多边形 4"/>
            <p:cNvSpPr>
              <a:spLocks noChangeArrowheads="1"/>
            </p:cNvSpPr>
            <p:nvPr/>
          </p:nvSpPr>
          <p:spPr bwMode="auto">
            <a:xfrm>
              <a:off x="0" y="0"/>
              <a:ext cx="1970470" cy="1524104"/>
            </a:xfrm>
            <a:custGeom>
              <a:avLst/>
              <a:gdLst>
                <a:gd name="T0" fmla="*/ 985235 w 1970470"/>
                <a:gd name="T1" fmla="*/ 0 h 1523844"/>
                <a:gd name="T2" fmla="*/ 1970470 w 1970470"/>
                <a:gd name="T3" fmla="*/ 985235 h 1523844"/>
                <a:gd name="T4" fmla="*/ 1851557 w 1970470"/>
                <a:gd name="T5" fmla="*/ 1454856 h 1523844"/>
                <a:gd name="T6" fmla="*/ 1809646 w 1970470"/>
                <a:gd name="T7" fmla="*/ 1523844 h 1523844"/>
                <a:gd name="T8" fmla="*/ 1380307 w 1970470"/>
                <a:gd name="T9" fmla="*/ 1523844 h 1523844"/>
                <a:gd name="T10" fmla="*/ 1458954 w 1970470"/>
                <a:gd name="T11" fmla="*/ 1458954 h 1523844"/>
                <a:gd name="T12" fmla="*/ 1655175 w 1970470"/>
                <a:gd name="T13" fmla="*/ 985235 h 1523844"/>
                <a:gd name="T14" fmla="*/ 985235 w 1970470"/>
                <a:gd name="T15" fmla="*/ 315295 h 1523844"/>
                <a:gd name="T16" fmla="*/ 315295 w 1970470"/>
                <a:gd name="T17" fmla="*/ 985235 h 1523844"/>
                <a:gd name="T18" fmla="*/ 511516 w 1970470"/>
                <a:gd name="T19" fmla="*/ 1458954 h 1523844"/>
                <a:gd name="T20" fmla="*/ 590163 w 1970470"/>
                <a:gd name="T21" fmla="*/ 1523844 h 1523844"/>
                <a:gd name="T22" fmla="*/ 160824 w 1970470"/>
                <a:gd name="T23" fmla="*/ 1523844 h 1523844"/>
                <a:gd name="T24" fmla="*/ 118913 w 1970470"/>
                <a:gd name="T25" fmla="*/ 1454856 h 1523844"/>
                <a:gd name="T26" fmla="*/ 0 w 1970470"/>
                <a:gd name="T27" fmla="*/ 985235 h 1523844"/>
                <a:gd name="T28" fmla="*/ 985235 w 1970470"/>
                <a:gd name="T29" fmla="*/ 0 h 152384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70470"/>
                <a:gd name="T46" fmla="*/ 0 h 1523844"/>
                <a:gd name="T47" fmla="*/ 1970470 w 1970470"/>
                <a:gd name="T48" fmla="*/ 1523844 h 152384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chemeClr val="tx1">
                <a:lumMod val="65000"/>
                <a:lumOff val="35000"/>
                <a:alpha val="39999"/>
              </a:schemeClr>
            </a:solidFill>
            <a:ln>
              <a:noFill/>
            </a:ln>
          </p:spPr>
          <p:txBody>
            <a:bodyPr anchor="ct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9467" name="任意多边形 5"/>
            <p:cNvSpPr/>
            <p:nvPr/>
          </p:nvSpPr>
          <p:spPr>
            <a:xfrm>
              <a:off x="160824" y="1523844"/>
              <a:ext cx="1648822" cy="446626"/>
            </a:xfrm>
            <a:custGeom>
              <a:avLst/>
              <a:gdLst/>
              <a:ahLst/>
              <a:cxnLst>
                <a:cxn ang="0">
                  <a:pos x="0" y="0"/>
                </a:cxn>
                <a:cxn ang="0">
                  <a:pos x="429339" y="0"/>
                </a:cxn>
                <a:cxn ang="0">
                  <a:pos x="449841" y="16916"/>
                </a:cxn>
                <a:cxn ang="0">
                  <a:pos x="824411" y="131331"/>
                </a:cxn>
                <a:cxn ang="0">
                  <a:pos x="1198981" y="16916"/>
                </a:cxn>
                <a:cxn ang="0">
                  <a:pos x="1219483" y="0"/>
                </a:cxn>
                <a:cxn ang="0">
                  <a:pos x="1648822" y="0"/>
                </a:cxn>
                <a:cxn ang="0">
                  <a:pos x="1641383" y="12245"/>
                </a:cxn>
                <a:cxn ang="0">
                  <a:pos x="824411" y="446626"/>
                </a:cxn>
                <a:cxn ang="0">
                  <a:pos x="7439" y="12245"/>
                </a:cxn>
                <a:cxn ang="0">
                  <a:pos x="0" y="0"/>
                </a:cxn>
              </a:cxnLst>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0067B0"/>
            </a:solidFill>
            <a:ln w="9525">
              <a:noFill/>
            </a:ln>
          </p:spPr>
          <p:txBody>
            <a:bodyPr/>
            <a:p>
              <a:endParaRPr lang="zh-CN" altLang="en-US"/>
            </a:p>
          </p:txBody>
        </p:sp>
      </p:grpSp>
      <p:sp>
        <p:nvSpPr>
          <p:cNvPr id="19468" name="任意多边形 4"/>
          <p:cNvSpPr/>
          <p:nvPr/>
        </p:nvSpPr>
        <p:spPr>
          <a:xfrm>
            <a:off x="11658600" y="6162675"/>
            <a:ext cx="635000" cy="400050"/>
          </a:xfrm>
          <a:custGeom>
            <a:avLst/>
            <a:gdLst/>
            <a:ahLst/>
            <a:cxnLst>
              <a:cxn ang="0">
                <a:pos x="6678" y="0"/>
              </a:cxn>
              <a:cxn ang="0">
                <a:pos x="6806" y="0"/>
              </a:cxn>
              <a:cxn ang="0">
                <a:pos x="21574" y="0"/>
              </a:cxn>
              <a:cxn ang="0">
                <a:pos x="21574" y="13306"/>
              </a:cxn>
              <a:cxn ang="0">
                <a:pos x="6807" y="13306"/>
              </a:cxn>
              <a:cxn ang="0">
                <a:pos x="6806" y="13306"/>
              </a:cxn>
              <a:cxn ang="0">
                <a:pos x="6805" y="13306"/>
              </a:cxn>
              <a:cxn ang="0">
                <a:pos x="6678" y="13306"/>
              </a:cxn>
              <a:cxn ang="0">
                <a:pos x="6678" y="13294"/>
              </a:cxn>
              <a:cxn ang="0">
                <a:pos x="5434" y="13172"/>
              </a:cxn>
              <a:cxn ang="0">
                <a:pos x="0" y="6653"/>
              </a:cxn>
              <a:cxn ang="0">
                <a:pos x="5434" y="136"/>
              </a:cxn>
              <a:cxn ang="0">
                <a:pos x="6678" y="13"/>
              </a:cxn>
            </a:cxnLst>
            <a:pathLst>
              <a:path w="808522" h="510140">
                <a:moveTo>
                  <a:pt x="250256" y="0"/>
                </a:moveTo>
                <a:lnTo>
                  <a:pt x="255070" y="0"/>
                </a:lnTo>
                <a:lnTo>
                  <a:pt x="808522" y="0"/>
                </a:lnTo>
                <a:lnTo>
                  <a:pt x="808522" y="510139"/>
                </a:lnTo>
                <a:lnTo>
                  <a:pt x="255080" y="510139"/>
                </a:lnTo>
                <a:lnTo>
                  <a:pt x="255070" y="510140"/>
                </a:lnTo>
                <a:lnTo>
                  <a:pt x="255060" y="510139"/>
                </a:lnTo>
                <a:lnTo>
                  <a:pt x="250256" y="510139"/>
                </a:lnTo>
                <a:lnTo>
                  <a:pt x="250256" y="509655"/>
                </a:lnTo>
                <a:lnTo>
                  <a:pt x="203664" y="504958"/>
                </a:lnTo>
                <a:cubicBezTo>
                  <a:pt x="87433" y="481174"/>
                  <a:pt x="0" y="378332"/>
                  <a:pt x="0" y="255070"/>
                </a:cubicBezTo>
                <a:cubicBezTo>
                  <a:pt x="0" y="131808"/>
                  <a:pt x="87433" y="28967"/>
                  <a:pt x="203664" y="5182"/>
                </a:cubicBezTo>
                <a:lnTo>
                  <a:pt x="250256" y="485"/>
                </a:lnTo>
                <a:lnTo>
                  <a:pt x="250256" y="0"/>
                </a:lnTo>
                <a:close/>
              </a:path>
            </a:pathLst>
          </a:custGeom>
          <a:solidFill>
            <a:srgbClr val="F2F2F2">
              <a:alpha val="29803"/>
            </a:srgbClr>
          </a:solidFill>
          <a:ln w="9525">
            <a:noFill/>
          </a:ln>
        </p:spPr>
        <p:txBody>
          <a:bodyPr/>
          <a:p>
            <a:endParaRPr lang="zh-CN" altLang="en-US"/>
          </a:p>
        </p:txBody>
      </p:sp>
      <p:sp>
        <p:nvSpPr>
          <p:cNvPr id="19469" name="TextBox 15"/>
          <p:cNvSpPr/>
          <p:nvPr/>
        </p:nvSpPr>
        <p:spPr>
          <a:xfrm>
            <a:off x="11737975" y="6208713"/>
            <a:ext cx="454025" cy="300037"/>
          </a:xfrm>
          <a:prstGeom prst="rect">
            <a:avLst/>
          </a:prstGeom>
          <a:noFill/>
          <a:ln w="9525">
            <a:noFill/>
          </a:ln>
        </p:spPr>
        <p:txBody>
          <a:bodyPr lIns="68557" tIns="34278" rIns="68557" bIns="34278" anchor="t" anchorCtr="0">
            <a:spAutoFit/>
          </a:bodyPr>
          <a:p>
            <a:pPr algn="ctr"/>
            <a:r>
              <a:rPr lang="zh-CN" altLang="zh-CN" sz="1500" dirty="0">
                <a:solidFill>
                  <a:schemeClr val="bg1"/>
                </a:solidFill>
                <a:latin typeface="Arial" panose="020B0604020202020204" pitchFamily="34" charset="0"/>
                <a:ea typeface="微软雅黑" panose="020B0503020204020204" pitchFamily="34" charset="-122"/>
                <a:sym typeface="Arial" panose="020B0604020202020204" pitchFamily="34" charset="0"/>
              </a:rPr>
              <a:t>* </a:t>
            </a:r>
            <a:endParaRPr lang="zh-CN" altLang="zh-CN" sz="15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grpSp>
        <p:nvGrpSpPr>
          <p:cNvPr id="5" name="组合 47"/>
          <p:cNvGrpSpPr/>
          <p:nvPr/>
        </p:nvGrpSpPr>
        <p:grpSpPr>
          <a:xfrm>
            <a:off x="5924550" y="1674813"/>
            <a:ext cx="1658938" cy="1658937"/>
            <a:chOff x="4481014" y="1320593"/>
            <a:chExt cx="1244010" cy="1244013"/>
          </a:xfrm>
        </p:grpSpPr>
        <p:grpSp>
          <p:nvGrpSpPr>
            <p:cNvPr id="6" name="组合 28"/>
            <p:cNvGrpSpPr/>
            <p:nvPr/>
          </p:nvGrpSpPr>
          <p:grpSpPr>
            <a:xfrm>
              <a:off x="4481014" y="1320593"/>
              <a:ext cx="1244010" cy="1244013"/>
              <a:chOff x="304800" y="673100"/>
              <a:chExt cx="4000500" cy="4000500"/>
            </a:xfrm>
            <a:effectLst>
              <a:outerShdw blurRad="444500" dist="254000" dir="8100000" algn="tr" rotWithShape="0">
                <a:prstClr val="black">
                  <a:alpha val="50000"/>
                </a:prstClr>
              </a:outerShdw>
            </a:effectLst>
          </p:grpSpPr>
          <p:sp>
            <p:nvSpPr>
              <p:cNvPr id="31" name="同心圆 30"/>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3A9F3"/>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32" name="椭圆 31"/>
              <p:cNvSpPr/>
              <p:nvPr/>
            </p:nvSpPr>
            <p:spPr>
              <a:xfrm>
                <a:off x="392108"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3A9F3"/>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4365" name="文本框 3"/>
            <p:cNvSpPr>
              <a:spLocks noChangeArrowheads="1"/>
            </p:cNvSpPr>
            <p:nvPr/>
          </p:nvSpPr>
          <p:spPr bwMode="auto">
            <a:xfrm>
              <a:off x="4835765" y="1507492"/>
              <a:ext cx="527365" cy="965450"/>
            </a:xfrm>
            <a:prstGeom prst="rect">
              <a:avLst/>
            </a:prstGeom>
            <a:noFill/>
            <a:ln>
              <a:noFill/>
            </a:ln>
          </p:spPr>
          <p:txBody>
            <a:bodyPr wrap="none" lIns="68573" tIns="34287" rIns="68573" bIns="34287">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ctr" defTabSz="914400" rtl="0" eaLnBrk="1" fontAlgn="base" latinLnBrk="0" hangingPunct="1">
                <a:lnSpc>
                  <a:spcPct val="9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文</a:t>
              </a:r>
              <a:endParaRPr kumimoji="0" lang="en-US" altLang="zh-CN"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a:p>
              <a:pPr marL="0" marR="0" lvl="0" indent="0" algn="ctr" defTabSz="914400" rtl="0" eaLnBrk="1" fontAlgn="base" latinLnBrk="0" hangingPunct="1">
                <a:lnSpc>
                  <a:spcPct val="9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集</a:t>
              </a:r>
              <a:endParaRPr kumimoji="0" lang="en-US" altLang="zh-CN"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nvGrpSpPr>
          <p:cNvPr id="8" name="组合 48"/>
          <p:cNvGrpSpPr/>
          <p:nvPr/>
        </p:nvGrpSpPr>
        <p:grpSpPr>
          <a:xfrm>
            <a:off x="3767138" y="4392613"/>
            <a:ext cx="1657350" cy="1658937"/>
            <a:chOff x="2824855" y="3294915"/>
            <a:chExt cx="1244010" cy="1244013"/>
          </a:xfrm>
        </p:grpSpPr>
        <p:grpSp>
          <p:nvGrpSpPr>
            <p:cNvPr id="9" name="组合 39"/>
            <p:cNvGrpSpPr/>
            <p:nvPr/>
          </p:nvGrpSpPr>
          <p:grpSpPr>
            <a:xfrm>
              <a:off x="2824855" y="3294915"/>
              <a:ext cx="1244010" cy="1244013"/>
              <a:chOff x="304800" y="673100"/>
              <a:chExt cx="4000500" cy="4000500"/>
            </a:xfrm>
            <a:effectLst>
              <a:outerShdw blurRad="444500" dist="254000" dir="8100000" algn="tr" rotWithShape="0">
                <a:prstClr val="black">
                  <a:alpha val="50000"/>
                </a:prstClr>
              </a:outerShdw>
            </a:effectLst>
          </p:grpSpPr>
          <p:sp>
            <p:nvSpPr>
              <p:cNvPr id="41" name="同心圆 40"/>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3A9F3"/>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42" name="椭圆 41"/>
              <p:cNvSpPr/>
              <p:nvPr/>
            </p:nvSpPr>
            <p:spPr>
              <a:xfrm>
                <a:off x="392108"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3A9F3"/>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4363" name="文本框 16"/>
            <p:cNvSpPr>
              <a:spLocks noChangeArrowheads="1"/>
            </p:cNvSpPr>
            <p:nvPr/>
          </p:nvSpPr>
          <p:spPr bwMode="auto">
            <a:xfrm>
              <a:off x="3172796" y="3372293"/>
              <a:ext cx="526679" cy="963783"/>
            </a:xfrm>
            <a:prstGeom prst="rect">
              <a:avLst/>
            </a:prstGeom>
            <a:noFill/>
            <a:ln>
              <a:noFill/>
            </a:ln>
          </p:spPr>
          <p:txBody>
            <a:bodyPr lIns="68573" tIns="34287" rIns="68573" bIns="34287">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ctr" defTabSz="914400" rtl="0" eaLnBrk="1" fontAlgn="base" latinLnBrk="0" hangingPunct="1">
                <a:lnSpc>
                  <a:spcPct val="90000"/>
                </a:lnSpc>
                <a:spcBef>
                  <a:spcPct val="0"/>
                </a:spcBef>
                <a:spcAft>
                  <a:spcPct val="0"/>
                </a:spcAft>
                <a:buClrTx/>
                <a:buSzTx/>
                <a:buFont typeface="Arial" panose="020B0604020202020204" pitchFamily="34" charset="0"/>
                <a:buNone/>
                <a:defRPr/>
              </a:pPr>
              <a:r>
                <a:rPr kumimoji="0" lang="zh-CN"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方案</a:t>
              </a:r>
              <a:endParaRPr kumimoji="0" lang="zh-CN"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nvGrpSpPr>
          <p:cNvPr id="11" name="组合 49"/>
          <p:cNvGrpSpPr/>
          <p:nvPr/>
        </p:nvGrpSpPr>
        <p:grpSpPr>
          <a:xfrm>
            <a:off x="6267450" y="4392613"/>
            <a:ext cx="1658938" cy="1658937"/>
            <a:chOff x="4700208" y="3294650"/>
            <a:chExt cx="1244010" cy="1244013"/>
          </a:xfrm>
        </p:grpSpPr>
        <p:grpSp>
          <p:nvGrpSpPr>
            <p:cNvPr id="13" name="组合 36"/>
            <p:cNvGrpSpPr/>
            <p:nvPr/>
          </p:nvGrpSpPr>
          <p:grpSpPr>
            <a:xfrm>
              <a:off x="4700208" y="3294650"/>
              <a:ext cx="1244010" cy="1244013"/>
              <a:chOff x="304800" y="673100"/>
              <a:chExt cx="4000500" cy="4000500"/>
            </a:xfrm>
            <a:effectLst>
              <a:outerShdw blurRad="444500" dist="254000" dir="8100000" algn="tr" rotWithShape="0">
                <a:prstClr val="black">
                  <a:alpha val="50000"/>
                </a:prstClr>
              </a:outerShdw>
            </a:effectLst>
          </p:grpSpPr>
          <p:sp>
            <p:nvSpPr>
              <p:cNvPr id="38" name="同心圆 37"/>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39" name="椭圆 38"/>
              <p:cNvSpPr/>
              <p:nvPr/>
            </p:nvSpPr>
            <p:spPr>
              <a:xfrm>
                <a:off x="392108" y="760415"/>
                <a:ext cx="3825875" cy="3825877"/>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报告</a:t>
                </a:r>
                <a:endParaRPr kumimoji="0" lang="zh-CN" altLang="en-US" sz="4400" b="1" i="0" u="none" strike="noStrike" kern="120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4361" name="文本框 24"/>
            <p:cNvSpPr>
              <a:spLocks noChangeArrowheads="1"/>
            </p:cNvSpPr>
            <p:nvPr/>
          </p:nvSpPr>
          <p:spPr bwMode="auto">
            <a:xfrm>
              <a:off x="5257334" y="3625593"/>
              <a:ext cx="103569" cy="602364"/>
            </a:xfrm>
            <a:prstGeom prst="rect">
              <a:avLst/>
            </a:prstGeom>
            <a:noFill/>
            <a:ln>
              <a:noFill/>
            </a:ln>
          </p:spPr>
          <p:txBody>
            <a:bodyPr wrap="none" lIns="68573" tIns="34287" rIns="68573" bIns="34287">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ctr" defTabSz="914400" rtl="0" eaLnBrk="1" fontAlgn="base" latinLnBrk="0" hangingPunct="1">
                <a:lnSpc>
                  <a:spcPct val="90000"/>
                </a:lnSpc>
                <a:spcBef>
                  <a:spcPct val="0"/>
                </a:spcBef>
                <a:spcAft>
                  <a:spcPct val="0"/>
                </a:spcAft>
                <a:buClrTx/>
                <a:buSzTx/>
                <a:buFont typeface="Arial" panose="020B0604020202020204" pitchFamily="34" charset="0"/>
                <a:buNone/>
                <a:defRPr/>
              </a:pPr>
              <a:endParaRPr kumimoji="0" lang="zh-CN" altLang="en-US" sz="5300" b="1"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sp>
        <p:nvSpPr>
          <p:cNvPr id="23" name="矩形 17"/>
          <p:cNvSpPr>
            <a:spLocks noChangeArrowheads="1"/>
          </p:cNvSpPr>
          <p:nvPr/>
        </p:nvSpPr>
        <p:spPr bwMode="auto">
          <a:xfrm>
            <a:off x="0" y="1382713"/>
            <a:ext cx="5387975" cy="2054860"/>
          </a:xfrm>
          <a:prstGeom prst="rect">
            <a:avLst/>
          </a:prstGeom>
          <a:noFill/>
          <a:ln>
            <a:noFill/>
          </a:ln>
        </p:spPr>
        <p:txBody>
          <a:bodyPr lIns="91428" tIns="45715" rIns="91428" bIns="45715">
            <a:spAutoFit/>
          </a:bodyPr>
          <a:lstStyle>
            <a:lvl1pPr eaLnBrk="0" hangingPunct="0">
              <a:lnSpc>
                <a:spcPct val="90000"/>
              </a:lnSpc>
              <a:spcBef>
                <a:spcPts val="1000"/>
              </a:spcBef>
              <a:buChar char="•"/>
              <a:defRPr sz="2800">
                <a:solidFill>
                  <a:schemeClr val="tx1"/>
                </a:solidFill>
                <a:latin typeface="方正兰亭黑_GBK" pitchFamily="2" charset="-122"/>
                <a:ea typeface="方正兰亭黑_GBK" pitchFamily="2" charset="-122"/>
                <a:sym typeface="Calibri" panose="020F0502020204030204" pitchFamily="34" charset="0"/>
              </a:defRPr>
            </a:lvl1pPr>
            <a:lvl2pPr marL="742950" indent="-285750" eaLnBrk="0" hangingPunct="0">
              <a:lnSpc>
                <a:spcPct val="90000"/>
              </a:lnSpc>
              <a:spcBef>
                <a:spcPts val="500"/>
              </a:spcBef>
              <a:buChar char="•"/>
              <a:defRPr sz="2400">
                <a:solidFill>
                  <a:schemeClr val="tx1"/>
                </a:solidFill>
                <a:latin typeface="方正兰亭黑_GBK" pitchFamily="2" charset="-122"/>
                <a:ea typeface="方正兰亭黑_GBK" pitchFamily="2" charset="-122"/>
                <a:sym typeface="Calibri" panose="020F0502020204030204" pitchFamily="34" charset="0"/>
              </a:defRPr>
            </a:lvl2pPr>
            <a:lvl3pPr marL="1143000" indent="-228600" eaLnBrk="0" hangingPunct="0">
              <a:lnSpc>
                <a:spcPct val="90000"/>
              </a:lnSpc>
              <a:spcBef>
                <a:spcPts val="500"/>
              </a:spcBef>
              <a:buChar char="•"/>
              <a:defRPr sz="2000">
                <a:solidFill>
                  <a:schemeClr val="tx1"/>
                </a:solidFill>
                <a:latin typeface="方正兰亭黑_GBK" pitchFamily="2" charset="-122"/>
                <a:ea typeface="方正兰亭黑_GBK" pitchFamily="2" charset="-122"/>
                <a:sym typeface="Calibri" panose="020F0502020204030204" pitchFamily="34" charset="0"/>
              </a:defRPr>
            </a:lvl3pPr>
            <a:lvl4pPr marL="16002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4pPr>
            <a:lvl5pPr marL="20574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9pPr>
          </a:lstStyle>
          <a:p>
            <a:pPr marL="0" marR="0" lvl="0" indent="0" algn="l" defTabSz="914400" rtl="0" eaLnBrk="1" fontAlgn="base" latinLnBrk="0" hangingPunct="1">
              <a:lnSpc>
                <a:spcPct val="114000"/>
              </a:lnSpc>
              <a:spcBef>
                <a:spcPct val="0"/>
              </a:spcBef>
              <a:spcAft>
                <a:spcPct val="0"/>
              </a:spcAft>
              <a:buClrTx/>
              <a:buSzTx/>
              <a:buFont typeface="Arial" panose="020B0604020202020204" pitchFamily="34" charset="0"/>
              <a:buNone/>
              <a:defRPr/>
            </a:pPr>
            <a:r>
              <a:rPr kumimoji="0" lang="zh-CN" altLang="en-US" sz="2400" b="1" i="0" u="none" strike="noStrike" kern="1200" cap="none" spc="0" normalizeH="0" baseline="0" noProof="0" dirty="0" smtClean="0">
                <a:ln>
                  <a:noFill/>
                </a:ln>
                <a:solidFill>
                  <a:schemeClr val="tx1">
                    <a:lumMod val="85000"/>
                    <a:lumOff val="15000"/>
                  </a:schemeClr>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       </a:t>
            </a:r>
            <a:r>
              <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文献研究论文汇编、学习心得文集、助推基于发现教育的普通高中实施研究性学习课程调查研究</a:t>
            </a:r>
            <a:endPar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25" name="矩形 17"/>
          <p:cNvSpPr>
            <a:spLocks noChangeArrowheads="1"/>
          </p:cNvSpPr>
          <p:nvPr/>
        </p:nvSpPr>
        <p:spPr bwMode="auto">
          <a:xfrm>
            <a:off x="8175625" y="4549775"/>
            <a:ext cx="3800475" cy="1382395"/>
          </a:xfrm>
          <a:prstGeom prst="rect">
            <a:avLst/>
          </a:prstGeom>
          <a:noFill/>
          <a:ln>
            <a:noFill/>
          </a:ln>
        </p:spPr>
        <p:txBody>
          <a:bodyPr lIns="91428" tIns="45715" rIns="91428" bIns="45715">
            <a:spAutoFit/>
          </a:bodyPr>
          <a:lstStyle>
            <a:lvl1pPr eaLnBrk="0" hangingPunct="0">
              <a:lnSpc>
                <a:spcPct val="90000"/>
              </a:lnSpc>
              <a:spcBef>
                <a:spcPts val="1000"/>
              </a:spcBef>
              <a:buChar char="•"/>
              <a:defRPr sz="2800">
                <a:solidFill>
                  <a:schemeClr val="tx1"/>
                </a:solidFill>
                <a:latin typeface="方正兰亭黑_GBK" pitchFamily="2" charset="-122"/>
                <a:ea typeface="方正兰亭黑_GBK" pitchFamily="2" charset="-122"/>
                <a:sym typeface="Calibri" panose="020F0502020204030204" pitchFamily="34" charset="0"/>
              </a:defRPr>
            </a:lvl1pPr>
            <a:lvl2pPr marL="742950" indent="-285750" eaLnBrk="0" hangingPunct="0">
              <a:lnSpc>
                <a:spcPct val="90000"/>
              </a:lnSpc>
              <a:spcBef>
                <a:spcPts val="500"/>
              </a:spcBef>
              <a:buChar char="•"/>
              <a:defRPr sz="2400">
                <a:solidFill>
                  <a:schemeClr val="tx1"/>
                </a:solidFill>
                <a:latin typeface="方正兰亭黑_GBK" pitchFamily="2" charset="-122"/>
                <a:ea typeface="方正兰亭黑_GBK" pitchFamily="2" charset="-122"/>
                <a:sym typeface="Calibri" panose="020F0502020204030204" pitchFamily="34" charset="0"/>
              </a:defRPr>
            </a:lvl2pPr>
            <a:lvl3pPr marL="1143000" indent="-228600" eaLnBrk="0" hangingPunct="0">
              <a:lnSpc>
                <a:spcPct val="90000"/>
              </a:lnSpc>
              <a:spcBef>
                <a:spcPts val="500"/>
              </a:spcBef>
              <a:buChar char="•"/>
              <a:defRPr sz="2000">
                <a:solidFill>
                  <a:schemeClr val="tx1"/>
                </a:solidFill>
                <a:latin typeface="方正兰亭黑_GBK" pitchFamily="2" charset="-122"/>
                <a:ea typeface="方正兰亭黑_GBK" pitchFamily="2" charset="-122"/>
                <a:sym typeface="Calibri" panose="020F0502020204030204" pitchFamily="34" charset="0"/>
              </a:defRPr>
            </a:lvl3pPr>
            <a:lvl4pPr marL="16002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4pPr>
            <a:lvl5pPr marL="20574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    基于发现教育的普通高中实施研究性学习课程调查研究结题报告</a:t>
            </a:r>
            <a:endParaRPr kumimoji="0" lang="zh-CN" altLang="en-US" sz="28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27" name="矩形 17"/>
          <p:cNvSpPr>
            <a:spLocks noChangeArrowheads="1"/>
          </p:cNvSpPr>
          <p:nvPr/>
        </p:nvSpPr>
        <p:spPr bwMode="auto">
          <a:xfrm>
            <a:off x="454025" y="4594225"/>
            <a:ext cx="3203575" cy="1813560"/>
          </a:xfrm>
          <a:prstGeom prst="rect">
            <a:avLst/>
          </a:prstGeom>
          <a:noFill/>
          <a:ln>
            <a:noFill/>
          </a:ln>
        </p:spPr>
        <p:txBody>
          <a:bodyPr lIns="91428" tIns="45715" rIns="91428" bIns="45715">
            <a:spAutoFit/>
          </a:bodyPr>
          <a:lstStyle>
            <a:lvl1pPr eaLnBrk="0" hangingPunct="0">
              <a:lnSpc>
                <a:spcPct val="90000"/>
              </a:lnSpc>
              <a:spcBef>
                <a:spcPts val="1000"/>
              </a:spcBef>
              <a:buChar char="•"/>
              <a:defRPr sz="2800">
                <a:solidFill>
                  <a:schemeClr val="tx1"/>
                </a:solidFill>
                <a:latin typeface="方正兰亭黑_GBK" pitchFamily="2" charset="-122"/>
                <a:ea typeface="方正兰亭黑_GBK" pitchFamily="2" charset="-122"/>
                <a:sym typeface="Calibri" panose="020F0502020204030204" pitchFamily="34" charset="0"/>
              </a:defRPr>
            </a:lvl1pPr>
            <a:lvl2pPr marL="742950" indent="-285750" eaLnBrk="0" hangingPunct="0">
              <a:lnSpc>
                <a:spcPct val="90000"/>
              </a:lnSpc>
              <a:spcBef>
                <a:spcPts val="500"/>
              </a:spcBef>
              <a:buChar char="•"/>
              <a:defRPr sz="2400">
                <a:solidFill>
                  <a:schemeClr val="tx1"/>
                </a:solidFill>
                <a:latin typeface="方正兰亭黑_GBK" pitchFamily="2" charset="-122"/>
                <a:ea typeface="方正兰亭黑_GBK" pitchFamily="2" charset="-122"/>
                <a:sym typeface="Calibri" panose="020F0502020204030204" pitchFamily="34" charset="0"/>
              </a:defRPr>
            </a:lvl2pPr>
            <a:lvl3pPr marL="1143000" indent="-228600" eaLnBrk="0" hangingPunct="0">
              <a:lnSpc>
                <a:spcPct val="90000"/>
              </a:lnSpc>
              <a:spcBef>
                <a:spcPts val="500"/>
              </a:spcBef>
              <a:buChar char="•"/>
              <a:defRPr sz="2000">
                <a:solidFill>
                  <a:schemeClr val="tx1"/>
                </a:solidFill>
                <a:latin typeface="方正兰亭黑_GBK" pitchFamily="2" charset="-122"/>
                <a:ea typeface="方正兰亭黑_GBK" pitchFamily="2" charset="-122"/>
                <a:sym typeface="Calibri" panose="020F0502020204030204" pitchFamily="34" charset="0"/>
              </a:defRPr>
            </a:lvl3pPr>
            <a:lvl4pPr marL="16002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4pPr>
            <a:lvl5pPr marL="2057400" indent="-228600" eaLnBrk="0" hangingPunct="0">
              <a:lnSpc>
                <a:spcPct val="90000"/>
              </a:lnSpc>
              <a:spcBef>
                <a:spcPts val="500"/>
              </a:spcBef>
              <a:buChar char="•"/>
              <a:defRPr>
                <a:solidFill>
                  <a:schemeClr val="tx1"/>
                </a:solidFill>
                <a:latin typeface="方正兰亭黑_GBK" pitchFamily="2" charset="-122"/>
                <a:ea typeface="方正兰亭黑_GBK"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方正兰亭黑_GBK" pitchFamily="2" charset="-122"/>
                <a:ea typeface="方正兰亭黑_GBK" pitchFamily="2" charset="-122"/>
                <a:sym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      基于发现教育的普通高中实施研究性学习课程调查研究调查方案</a:t>
            </a:r>
            <a:endPar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61" name="矩形 60"/>
          <p:cNvSpPr/>
          <p:nvPr/>
        </p:nvSpPr>
        <p:spPr>
          <a:xfrm>
            <a:off x="0" y="6697663"/>
            <a:ext cx="12192000" cy="134938"/>
          </a:xfrm>
          <a:prstGeom prst="rect">
            <a:avLst/>
          </a:prstGeom>
          <a:solidFill>
            <a:srgbClr val="0089D2"/>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pic>
        <p:nvPicPr>
          <p:cNvPr id="69" name="Picture 172"/>
          <p:cNvPicPr>
            <a:picLocks noChangeAspect="1"/>
          </p:cNvPicPr>
          <p:nvPr/>
        </p:nvPicPr>
        <p:blipFill>
          <a:blip r:embed="rId1">
            <a:clrChange>
              <a:clrFrom>
                <a:srgbClr val="FFFFFF"/>
              </a:clrFrom>
              <a:clrTo>
                <a:srgbClr val="FFFFFF">
                  <a:alpha val="0"/>
                </a:srgbClr>
              </a:clrTo>
            </a:clrChange>
          </a:blip>
          <a:stretch>
            <a:fillRect/>
          </a:stretch>
        </p:blipFill>
        <p:spPr>
          <a:xfrm>
            <a:off x="9929813" y="128588"/>
            <a:ext cx="2206625" cy="919162"/>
          </a:xfrm>
          <a:prstGeom prst="rect">
            <a:avLst/>
          </a:prstGeom>
          <a:noFill/>
          <a:ln w="9525">
            <a:noFill/>
          </a:ln>
        </p:spPr>
      </p:pic>
      <p:grpSp>
        <p:nvGrpSpPr>
          <p:cNvPr id="19484" name="组合 6"/>
          <p:cNvGrpSpPr/>
          <p:nvPr/>
        </p:nvGrpSpPr>
        <p:grpSpPr>
          <a:xfrm>
            <a:off x="-4762" y="0"/>
            <a:ext cx="1192212" cy="1185863"/>
            <a:chOff x="-4232" y="0"/>
            <a:chExt cx="1191684" cy="1185333"/>
          </a:xfrm>
        </p:grpSpPr>
        <p:sp>
          <p:nvSpPr>
            <p:cNvPr id="19485" name="直角三角形 72"/>
            <p:cNvSpPr/>
            <p:nvPr/>
          </p:nvSpPr>
          <p:spPr>
            <a:xfrm rot="5400000">
              <a:off x="-1056" y="-3175"/>
              <a:ext cx="1185333" cy="1191684"/>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9486" name="直角三角形 74"/>
            <p:cNvSpPr/>
            <p:nvPr/>
          </p:nvSpPr>
          <p:spPr>
            <a:xfrm rot="5400000">
              <a:off x="214131" y="277929"/>
              <a:ext cx="700617" cy="700617"/>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grpSp>
      <p:sp>
        <p:nvSpPr>
          <p:cNvPr id="51" name="文本框 62"/>
          <p:cNvSpPr txBox="1">
            <a:spLocks noChangeArrowheads="1"/>
          </p:cNvSpPr>
          <p:nvPr/>
        </p:nvSpPr>
        <p:spPr bwMode="auto">
          <a:xfrm>
            <a:off x="609600" y="369888"/>
            <a:ext cx="6629400" cy="908050"/>
          </a:xfrm>
          <a:prstGeom prst="rect">
            <a:avLst/>
          </a:prstGeom>
          <a:noFill/>
          <a:ln w="9525">
            <a:noFill/>
            <a:miter lim="800000"/>
          </a:ln>
        </p:spPr>
        <p:txBody>
          <a:bodyPr>
            <a:spAutoFit/>
          </a:bodyPr>
          <a:lstStyle/>
          <a:p>
            <a:pPr marR="0" defTabSz="1218565" fontAlgn="auto">
              <a:spcBef>
                <a:spcPts val="0"/>
              </a:spcBef>
              <a:spcAft>
                <a:spcPts val="0"/>
              </a:spcAft>
              <a:buClrTx/>
              <a:buSzTx/>
              <a:buFont typeface="Arial" panose="020B0604020202020204" pitchFamily="34" charset="0"/>
              <a:buNone/>
              <a:defRPr/>
            </a:pPr>
            <a:r>
              <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研究成果预期</a:t>
            </a:r>
            <a:endPar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strips(downLeft)">
                                      <p:cBhvr>
                                        <p:cTn id="7" dur="500"/>
                                        <p:tgtEl>
                                          <p:spTgt spid="69"/>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000000"/>
                                          </p:val>
                                        </p:tav>
                                        <p:tav tm="100000">
                                          <p:val>
                                            <p:strVal val="#ppt_w"/>
                                          </p:val>
                                        </p:tav>
                                      </p:tavLst>
                                    </p:anim>
                                    <p:anim calcmode="lin" valueType="num">
                                      <p:cBhvr>
                                        <p:cTn id="13" dur="500" fill="hold"/>
                                        <p:tgtEl>
                                          <p:spTgt spid="5"/>
                                        </p:tgtEl>
                                        <p:attrNameLst>
                                          <p:attrName>ppt_h</p:attrName>
                                        </p:attrNameLst>
                                      </p:cBhvr>
                                      <p:tavLst>
                                        <p:tav tm="0">
                                          <p:val>
                                            <p:fltVal val="0.000000"/>
                                          </p:val>
                                        </p:tav>
                                        <p:tav tm="100000">
                                          <p:val>
                                            <p:strVal val="#ppt_h"/>
                                          </p:val>
                                        </p:tav>
                                      </p:tavLst>
                                    </p:anim>
                                    <p:animEffect transition="in" filter="fade">
                                      <p:cBhvr>
                                        <p:cTn id="14" dur="500"/>
                                        <p:tgtEl>
                                          <p:spTgt spid="5"/>
                                        </p:tgtEl>
                                      </p:cBhvr>
                                    </p:animEffect>
                                  </p:childTnLst>
                                </p:cTn>
                              </p:par>
                              <p:par>
                                <p:cTn id="15" presetID="21" presetClass="entr" presetSubtype="1"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8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box(out)">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right)">
                                      <p:cBhvr>
                                        <p:cTn id="27" dur="500"/>
                                        <p:tgtEl>
                                          <p:spTgt spid="7"/>
                                        </p:tgtEl>
                                      </p:cBhvr>
                                    </p:animEffect>
                                  </p:childTnLst>
                                </p:cTn>
                              </p:par>
                              <p:par>
                                <p:cTn id="28" presetID="53" presetClass="entr" presetSubtype="16"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500" fill="hold"/>
                                        <p:tgtEl>
                                          <p:spTgt spid="8"/>
                                        </p:tgtEl>
                                        <p:attrNameLst>
                                          <p:attrName>ppt_w</p:attrName>
                                        </p:attrNameLst>
                                      </p:cBhvr>
                                      <p:tavLst>
                                        <p:tav tm="0">
                                          <p:val>
                                            <p:fltVal val="0.000000"/>
                                          </p:val>
                                        </p:tav>
                                        <p:tav tm="100000">
                                          <p:val>
                                            <p:strVal val="#ppt_w"/>
                                          </p:val>
                                        </p:tav>
                                      </p:tavLst>
                                    </p:anim>
                                    <p:anim calcmode="lin" valueType="num">
                                      <p:cBhvr>
                                        <p:cTn id="31" dur="500" fill="hold"/>
                                        <p:tgtEl>
                                          <p:spTgt spid="8"/>
                                        </p:tgtEl>
                                        <p:attrNameLst>
                                          <p:attrName>ppt_h</p:attrName>
                                        </p:attrNameLst>
                                      </p:cBhvr>
                                      <p:tavLst>
                                        <p:tav tm="0">
                                          <p:val>
                                            <p:fltVal val="0.000000"/>
                                          </p:val>
                                        </p:tav>
                                        <p:tav tm="100000">
                                          <p:val>
                                            <p:strVal val="#ppt_h"/>
                                          </p:val>
                                        </p:tav>
                                      </p:tavLst>
                                    </p:anim>
                                    <p:animEffect transition="in" filter="fade">
                                      <p:cBhvr>
                                        <p:cTn id="32" dur="500"/>
                                        <p:tgtEl>
                                          <p:spTgt spid="8"/>
                                        </p:tgtEl>
                                      </p:cBhvr>
                                    </p:animEffect>
                                  </p:childTnLst>
                                </p:cTn>
                              </p:par>
                              <p:par>
                                <p:cTn id="33" presetID="21" presetClass="entr" presetSubtype="1" fill="hold" nodeType="with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wheel(1)">
                                      <p:cBhvr>
                                        <p:cTn id="35" dur="800"/>
                                        <p:tgtEl>
                                          <p:spTgt spid="2"/>
                                        </p:tgtEl>
                                      </p:cBhvr>
                                    </p:animEffect>
                                  </p:childTnLst>
                                </p:cTn>
                              </p:par>
                              <p:par>
                                <p:cTn id="36" presetID="22" presetClass="entr" presetSubtype="2"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right)">
                                      <p:cBhvr>
                                        <p:cTn id="38" dur="500"/>
                                        <p:tgtEl>
                                          <p:spTgt spid="12"/>
                                        </p:tgtEl>
                                      </p:cBhvr>
                                    </p:animEffect>
                                  </p:childTnLst>
                                </p:cTn>
                              </p:par>
                              <p:par>
                                <p:cTn id="39" presetID="22" presetClass="entr" presetSubtype="2"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wipe(right)">
                                      <p:cBhvr>
                                        <p:cTn id="41" dur="500"/>
                                        <p:tgtEl>
                                          <p:spTgt spid="27"/>
                                        </p:tgtEl>
                                      </p:cBhvr>
                                    </p:animEffect>
                                  </p:childTnLst>
                                </p:cTn>
                              </p:par>
                              <p:par>
                                <p:cTn id="42" presetID="21" presetClass="entr" presetSubtype="1" fill="hold" nodeType="with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wheel(1)">
                                      <p:cBhvr>
                                        <p:cTn id="44" dur="800"/>
                                        <p:tgtEl>
                                          <p:spTgt spid="3"/>
                                        </p:tgtEl>
                                      </p:cBhvr>
                                    </p:animEffect>
                                  </p:childTnLst>
                                </p:cTn>
                              </p:par>
                              <p:par>
                                <p:cTn id="45" presetID="53" presetClass="entr" presetSubtype="16" fill="hold" nodeType="with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p:cTn id="47" dur="500" fill="hold"/>
                                        <p:tgtEl>
                                          <p:spTgt spid="11"/>
                                        </p:tgtEl>
                                        <p:attrNameLst>
                                          <p:attrName>ppt_w</p:attrName>
                                        </p:attrNameLst>
                                      </p:cBhvr>
                                      <p:tavLst>
                                        <p:tav tm="0">
                                          <p:val>
                                            <p:fltVal val="0.000000"/>
                                          </p:val>
                                        </p:tav>
                                        <p:tav tm="100000">
                                          <p:val>
                                            <p:strVal val="#ppt_w"/>
                                          </p:val>
                                        </p:tav>
                                      </p:tavLst>
                                    </p:anim>
                                    <p:anim calcmode="lin" valueType="num">
                                      <p:cBhvr>
                                        <p:cTn id="48" dur="500" fill="hold"/>
                                        <p:tgtEl>
                                          <p:spTgt spid="11"/>
                                        </p:tgtEl>
                                        <p:attrNameLst>
                                          <p:attrName>ppt_h</p:attrName>
                                        </p:attrNameLst>
                                      </p:cBhvr>
                                      <p:tavLst>
                                        <p:tav tm="0">
                                          <p:val>
                                            <p:fltVal val="0.000000"/>
                                          </p:val>
                                        </p:tav>
                                        <p:tav tm="100000">
                                          <p:val>
                                            <p:strVal val="#ppt_h"/>
                                          </p:val>
                                        </p:tav>
                                      </p:tavLst>
                                    </p:anim>
                                    <p:animEffect transition="in" filter="fade">
                                      <p:cBhvr>
                                        <p:cTn id="49" dur="500"/>
                                        <p:tgtEl>
                                          <p:spTgt spid="11"/>
                                        </p:tgtEl>
                                      </p:cBhvr>
                                    </p:animEffect>
                                  </p:childTnLst>
                                </p:cTn>
                              </p:par>
                              <p:par>
                                <p:cTn id="50" presetID="22" presetClass="entr" presetSubtype="8" fill="hold" grpId="0" nodeType="withEffect">
                                  <p:stCondLst>
                                    <p:cond delay="800"/>
                                  </p:stCondLst>
                                  <p:childTnLst>
                                    <p:set>
                                      <p:cBhvr>
                                        <p:cTn id="51" dur="1" fill="hold">
                                          <p:stCondLst>
                                            <p:cond delay="0"/>
                                          </p:stCondLst>
                                        </p:cTn>
                                        <p:tgtEl>
                                          <p:spTgt spid="25"/>
                                        </p:tgtEl>
                                        <p:attrNameLst>
                                          <p:attrName>style.visibility</p:attrName>
                                        </p:attrNameLst>
                                      </p:cBhvr>
                                      <p:to>
                                        <p:strVal val="visible"/>
                                      </p:to>
                                    </p:set>
                                    <p:animEffect transition="in" filter="wipe(left)">
                                      <p:cBhvr>
                                        <p:cTn id="5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7" grpId="0" animBg="1"/>
      <p:bldP spid="23" grpId="0"/>
      <p:bldP spid="25" grpId="0"/>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0949" name="Text Box 8"/>
          <p:cNvSpPr txBox="1">
            <a:spLocks noChangeArrowheads="1"/>
          </p:cNvSpPr>
          <p:nvPr/>
        </p:nvSpPr>
        <p:spPr bwMode="gray">
          <a:xfrm>
            <a:off x="1084263" y="1947863"/>
            <a:ext cx="11547475" cy="4154488"/>
          </a:xfrm>
          <a:prstGeom prst="rect">
            <a:avLst/>
          </a:prstGeom>
          <a:noFill/>
          <a:ln w="9525" algn="ctr">
            <a:noFill/>
            <a:miter lim="800000"/>
          </a:ln>
        </p:spPr>
        <p:txBody>
          <a:bodyPr>
            <a:spAutoFit/>
          </a:bodyPr>
          <a:lstStyle/>
          <a:p>
            <a:pPr marR="0" defTabSz="914400" eaLnBrk="0" hangingPunct="0">
              <a:buClrTx/>
              <a:buSzTx/>
              <a:buFont typeface="Arial" panose="020B0604020202020204" pitchFamily="34" charset="0"/>
              <a:buNone/>
              <a:defRPr/>
            </a:pPr>
            <a:r>
              <a:rPr kumimoji="0" lang="zh-CN" altLang="en-US"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细化组织架构</a:t>
            </a:r>
            <a:endPar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a:p>
            <a:pPr marR="0" defTabSz="914400" eaLnBrk="0" hangingPunct="0">
              <a:buClrTx/>
              <a:buSzTx/>
              <a:buFont typeface="Arial" panose="020B0604020202020204" pitchFamily="34" charset="0"/>
              <a:buNone/>
              <a:defRPr/>
            </a:pPr>
            <a:endPar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a:p>
            <a:pPr marR="0" defTabSz="914400" eaLnBrk="0" hangingPunct="0">
              <a:buClrTx/>
              <a:buSzTx/>
              <a:buFont typeface="Arial" panose="020B0604020202020204" pitchFamily="34" charset="0"/>
              <a:buNone/>
              <a:defRPr/>
            </a:pPr>
            <a:r>
              <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       </a:t>
            </a:r>
            <a:r>
              <a:rPr kumimoji="0" lang="zh-CN" altLang="en-US"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统一思想认识</a:t>
            </a:r>
            <a:endPar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a:p>
            <a:pPr marR="0" defTabSz="914400" eaLnBrk="0" hangingPunct="0">
              <a:buClrTx/>
              <a:buSzTx/>
              <a:buFont typeface="Arial" panose="020B0604020202020204" pitchFamily="34" charset="0"/>
              <a:buNone/>
              <a:defRPr/>
            </a:pPr>
            <a:endPar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a:p>
            <a:pPr marR="0" defTabSz="914400" eaLnBrk="0" hangingPunct="0">
              <a:buClrTx/>
              <a:buSzTx/>
              <a:buFont typeface="Arial" panose="020B0604020202020204" pitchFamily="34" charset="0"/>
              <a:buNone/>
              <a:defRPr/>
            </a:pPr>
            <a:r>
              <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            </a:t>
            </a:r>
            <a:r>
              <a:rPr kumimoji="0" lang="zh-CN" altLang="en-US"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强化理论学习</a:t>
            </a:r>
            <a:endPar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a:p>
            <a:pPr marR="0" defTabSz="914400" eaLnBrk="0" hangingPunct="0">
              <a:buClrTx/>
              <a:buSzTx/>
              <a:buFont typeface="Arial" panose="020B0604020202020204" pitchFamily="34" charset="0"/>
              <a:buNone/>
              <a:defRPr/>
            </a:pPr>
            <a:r>
              <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   </a:t>
            </a:r>
            <a:endParaRPr kumimoji="0" lang="en-US" altLang="zh-CN" sz="4400" b="1" kern="1200" cap="none" spc="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p:txBody>
      </p:sp>
      <p:grpSp>
        <p:nvGrpSpPr>
          <p:cNvPr id="21506" name="组合 6"/>
          <p:cNvGrpSpPr/>
          <p:nvPr/>
        </p:nvGrpSpPr>
        <p:grpSpPr>
          <a:xfrm>
            <a:off x="-4762" y="0"/>
            <a:ext cx="1192212" cy="1185863"/>
            <a:chOff x="-4232" y="0"/>
            <a:chExt cx="1191684" cy="1185333"/>
          </a:xfrm>
        </p:grpSpPr>
        <p:sp>
          <p:nvSpPr>
            <p:cNvPr id="21507" name="直角三角形 72"/>
            <p:cNvSpPr/>
            <p:nvPr/>
          </p:nvSpPr>
          <p:spPr>
            <a:xfrm rot="5400000">
              <a:off x="-1056" y="-3175"/>
              <a:ext cx="1185333" cy="1191684"/>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21508" name="直角三角形 74"/>
            <p:cNvSpPr/>
            <p:nvPr/>
          </p:nvSpPr>
          <p:spPr>
            <a:xfrm rot="5400000">
              <a:off x="214131" y="277929"/>
              <a:ext cx="700617" cy="700617"/>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grpSp>
      <p:sp>
        <p:nvSpPr>
          <p:cNvPr id="15" name="文本框 62"/>
          <p:cNvSpPr txBox="1">
            <a:spLocks noChangeArrowheads="1"/>
          </p:cNvSpPr>
          <p:nvPr/>
        </p:nvSpPr>
        <p:spPr bwMode="auto">
          <a:xfrm>
            <a:off x="609600" y="609600"/>
            <a:ext cx="10872788" cy="908050"/>
          </a:xfrm>
          <a:prstGeom prst="rect">
            <a:avLst/>
          </a:prstGeom>
          <a:noFill/>
          <a:ln w="9525">
            <a:noFill/>
            <a:miter lim="800000"/>
          </a:ln>
        </p:spPr>
        <p:txBody>
          <a:bodyPr>
            <a:spAutoFit/>
          </a:bodyPr>
          <a:lstStyle/>
          <a:p>
            <a:pPr marR="0" defTabSz="1218565" fontAlgn="auto">
              <a:spcBef>
                <a:spcPts val="0"/>
              </a:spcBef>
              <a:spcAft>
                <a:spcPts val="0"/>
              </a:spcAft>
              <a:buClrTx/>
              <a:buSzTx/>
              <a:buFont typeface="Arial" panose="020B0604020202020204" pitchFamily="34" charset="0"/>
              <a:buNone/>
              <a:defRPr/>
            </a:pPr>
            <a:r>
              <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课题申报与立项后所做工作</a:t>
            </a:r>
            <a:endPar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p:txBody>
      </p:sp>
    </p:spTree>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58" name="Picture 2" descr="学校背景ppt(2)"/>
          <p:cNvPicPr>
            <a:picLocks noChangeAspect="1" noChangeArrowheads="1"/>
          </p:cNvPicPr>
          <p:nvPr/>
        </p:nvPicPr>
        <p:blipFill>
          <a:blip r:embed="rId1" cstate="print"/>
          <a:srcRect/>
          <a:stretch>
            <a:fillRect/>
          </a:stretch>
        </p:blipFill>
        <p:spPr bwMode="auto">
          <a:xfrm>
            <a:off x="0" y="0"/>
            <a:ext cx="12192000" cy="6858000"/>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2530" name="AutoShape 2" descr="http://img4.imgtn.bdimg.com/it/u=2607578198,3768476448&amp;fm=21&amp;gp=0.jpg"/>
          <p:cNvSpPr>
            <a:spLocks noChangeAspect="1"/>
          </p:cNvSpPr>
          <p:nvPr/>
        </p:nvSpPr>
        <p:spPr>
          <a:xfrm>
            <a:off x="155575" y="-144462"/>
            <a:ext cx="304800" cy="304800"/>
          </a:xfrm>
          <a:prstGeom prst="rect">
            <a:avLst/>
          </a:prstGeom>
          <a:noFill/>
          <a:ln w="9525">
            <a:noFill/>
          </a:ln>
        </p:spPr>
        <p:txBody>
          <a:bodyPr anchor="t" anchorCtr="0"/>
          <a:p>
            <a:endParaRPr lang="zh-CN" altLang="en-US" dirty="0">
              <a:latin typeface="Calibri" panose="020F0502020204030204" pitchFamily="34" charset="0"/>
              <a:ea typeface="宋体" panose="02010600030101010101" pitchFamily="2" charset="-122"/>
            </a:endParaRPr>
          </a:p>
        </p:txBody>
      </p:sp>
      <p:sp>
        <p:nvSpPr>
          <p:cNvPr id="7" name="矩形 6"/>
          <p:cNvSpPr/>
          <p:nvPr/>
        </p:nvSpPr>
        <p:spPr>
          <a:xfrm>
            <a:off x="2165350" y="1758950"/>
            <a:ext cx="7710488" cy="2954338"/>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r>
              <a:rPr kumimoji="0" lang="zh-CN" altLang="en-US" sz="9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感  谢  聆  听</a:t>
            </a:r>
            <a:endParaRPr kumimoji="0" lang="en-US" altLang="zh-CN" sz="9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en-US" altLang="zh-CN" sz="36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r>
              <a:rPr kumimoji="0" lang="en-US" altLang="zh-CN" sz="54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FrankRuehl" pitchFamily="34" charset="-79"/>
                <a:ea typeface="华文中宋" panose="02010600040101010101" pitchFamily="2" charset="-122"/>
                <a:cs typeface="FrankRuehl" pitchFamily="34" charset="-79"/>
              </a:rPr>
              <a:t>Thanks   for   listening</a:t>
            </a:r>
            <a:endParaRPr kumimoji="0" lang="zh-CN" altLang="en-US" sz="54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FrankRuehl" pitchFamily="34" charset="-79"/>
              <a:ea typeface="华文中宋" panose="02010600040101010101" pitchFamily="2" charset="-122"/>
              <a:cs typeface="FrankRuehl" pitchFamily="34" charset="-79"/>
            </a:endParaRPr>
          </a:p>
        </p:txBody>
      </p:sp>
    </p:spTree>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 name="矩形 21"/>
          <p:cNvSpPr/>
          <p:nvPr/>
        </p:nvSpPr>
        <p:spPr>
          <a:xfrm>
            <a:off x="1435100" y="1833563"/>
            <a:ext cx="9313863" cy="3684588"/>
          </a:xfrm>
          <a:prstGeom prst="rect">
            <a:avLst/>
          </a:prstGeom>
          <a:solidFill>
            <a:schemeClr val="bg1">
              <a:lumMod val="50000"/>
            </a:schemeClr>
          </a:solidFill>
          <a:ln>
            <a:solidFill>
              <a:srgbClr val="0089D2"/>
            </a:solidFill>
          </a:ln>
          <a:effectLst>
            <a:outerShdw blurRad="50800" dist="38100" dir="5400000" algn="t" rotWithShape="0">
              <a:prstClr val="black">
                <a:alpha val="20000"/>
              </a:prstClr>
            </a:outerShdw>
          </a:effectLst>
        </p:spPr>
        <p:txBody>
          <a:bodyPr lIns="91438" tIns="45719" rIns="91438" bIns="45719"/>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21" name="矩形 20"/>
          <p:cNvSpPr/>
          <p:nvPr/>
        </p:nvSpPr>
        <p:spPr>
          <a:xfrm>
            <a:off x="1435735" y="973455"/>
            <a:ext cx="9256395" cy="4545330"/>
          </a:xfrm>
          <a:prstGeom prst="rect">
            <a:avLst/>
          </a:prstGeom>
          <a:solidFill>
            <a:srgbClr val="F9F9F9"/>
          </a:solidFill>
          <a:ln>
            <a:noFill/>
          </a:ln>
          <a:effectLst>
            <a:outerShdw blurRad="50800" dist="38100" dir="5400000" algn="t" rotWithShape="0">
              <a:prstClr val="black">
                <a:alpha val="20000"/>
              </a:prstClr>
            </a:outerShdw>
          </a:effectLst>
        </p:spPr>
        <p:txBody>
          <a:bodyPr lIns="91438" tIns="45719" rIns="91438" bIns="45719"/>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3" name="TextBox 18"/>
          <p:cNvSpPr>
            <a:spLocks noChangeArrowheads="1"/>
          </p:cNvSpPr>
          <p:nvPr/>
        </p:nvSpPr>
        <p:spPr bwMode="auto">
          <a:xfrm>
            <a:off x="1377633" y="241300"/>
            <a:ext cx="1158240" cy="674370"/>
          </a:xfrm>
          <a:prstGeom prst="rect">
            <a:avLst/>
          </a:prstGeom>
          <a:noFill/>
          <a:ln w="9525">
            <a:noFill/>
            <a:bevel/>
          </a:ln>
        </p:spPr>
        <p:txBody>
          <a:bodyPr wrap="none" lIns="121889" tIns="60944" rIns="121889" bIns="60944">
            <a:spAutoFit/>
          </a:bodyPr>
          <a:lstStyle/>
          <a:p>
            <a:pPr marL="0" marR="0" lvl="0" indent="0" algn="l" defTabSz="1218565" rtl="0" eaLnBrk="1" fontAlgn="auto" latinLnBrk="0" hangingPunct="1">
              <a:lnSpc>
                <a:spcPct val="100000"/>
              </a:lnSpc>
              <a:spcBef>
                <a:spcPts val="0"/>
              </a:spcBef>
              <a:spcAft>
                <a:spcPts val="0"/>
              </a:spcAft>
              <a:buClrTx/>
              <a:buSzTx/>
              <a:buFont typeface="Arial" panose="020B0604020202020204" pitchFamily="34" charset="0"/>
              <a:buNone/>
              <a:defRPr/>
            </a:pPr>
            <a:r>
              <a:rPr kumimoji="0" lang="zh-CN" altLang="en-US" sz="3600" b="1" i="0" u="none" strike="noStrike" kern="0" cap="none" spc="0" normalizeH="0" baseline="0" noProof="0" dirty="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目的</a:t>
            </a:r>
            <a:endParaRPr kumimoji="0" lang="zh-CN" altLang="en-US" sz="3600" b="1" i="0" u="none" strike="noStrike" kern="0" cap="none" spc="0" normalizeH="0" baseline="0" noProof="0" dirty="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15" name="矩形 5"/>
          <p:cNvSpPr/>
          <p:nvPr/>
        </p:nvSpPr>
        <p:spPr>
          <a:xfrm>
            <a:off x="1437640" y="973455"/>
            <a:ext cx="9443085" cy="4545965"/>
          </a:xfrm>
          <a:prstGeom prst="rect">
            <a:avLst/>
          </a:prstGeom>
          <a:noFill/>
          <a:ln w="19050" cap="flat" cmpd="sng">
            <a:solidFill>
              <a:srgbClr val="0089D2"/>
            </a:solidFill>
            <a:prstDash val="solid"/>
            <a:bevel/>
            <a:headEnd type="none" w="med" len="med"/>
            <a:tailEnd type="none" w="med" len="med"/>
          </a:ln>
        </p:spPr>
        <p:txBody>
          <a:bodyPr lIns="91422" tIns="45712" rIns="91422" bIns="45712" anchor="ctr" anchorCtr="0"/>
          <a:p>
            <a:pPr algn="ctr"/>
            <a:endParaRPr lang="zh-CN" altLang="zh-CN"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pic>
        <p:nvPicPr>
          <p:cNvPr id="18" name="Picture 6"/>
          <p:cNvPicPr>
            <a:picLocks noChangeAspect="1" noChangeArrowheads="1"/>
          </p:cNvPicPr>
          <p:nvPr/>
        </p:nvPicPr>
        <p:blipFill>
          <a:blip r:embed="rId1" cstate="print"/>
          <a:stretch>
            <a:fillRect/>
          </a:stretch>
        </p:blipFill>
        <p:spPr bwMode="auto">
          <a:xfrm rot="854817">
            <a:off x="9591462" y="5284519"/>
            <a:ext cx="1658468" cy="1050719"/>
          </a:xfrm>
          <a:prstGeom prst="rect">
            <a:avLst/>
          </a:prstGeom>
          <a:solidFill>
            <a:srgbClr val="FFFFFF">
              <a:shade val="85000"/>
            </a:srgbClr>
          </a:solidFill>
          <a:ln w="114300" cap="sq">
            <a:solidFill>
              <a:srgbClr val="FFFFFF"/>
            </a:solidFill>
            <a:miter lim="800000"/>
            <a:headEnd/>
            <a:tailEnd/>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23" name="Picture 172"/>
          <p:cNvPicPr>
            <a:picLocks noChangeAspect="1"/>
          </p:cNvPicPr>
          <p:nvPr/>
        </p:nvPicPr>
        <p:blipFill>
          <a:blip r:embed="rId2">
            <a:clrChange>
              <a:clrFrom>
                <a:srgbClr val="FFFFFF"/>
              </a:clrFrom>
              <a:clrTo>
                <a:srgbClr val="FFFFFF">
                  <a:alpha val="0"/>
                </a:srgbClr>
              </a:clrTo>
            </a:clrChange>
          </a:blip>
          <a:stretch>
            <a:fillRect/>
          </a:stretch>
        </p:blipFill>
        <p:spPr>
          <a:xfrm>
            <a:off x="9929813" y="128588"/>
            <a:ext cx="2206625" cy="919162"/>
          </a:xfrm>
          <a:prstGeom prst="rect">
            <a:avLst/>
          </a:prstGeom>
          <a:noFill/>
          <a:ln w="9525">
            <a:noFill/>
          </a:ln>
        </p:spPr>
      </p:pic>
      <p:sp>
        <p:nvSpPr>
          <p:cNvPr id="24" name="矩形 23"/>
          <p:cNvSpPr/>
          <p:nvPr/>
        </p:nvSpPr>
        <p:spPr>
          <a:xfrm>
            <a:off x="0" y="6697663"/>
            <a:ext cx="12192000" cy="134938"/>
          </a:xfrm>
          <a:prstGeom prst="rect">
            <a:avLst/>
          </a:prstGeom>
          <a:solidFill>
            <a:srgbClr val="0089D2"/>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8200" name="直角三角形 72"/>
          <p:cNvSpPr/>
          <p:nvPr/>
        </p:nvSpPr>
        <p:spPr>
          <a:xfrm rot="5400000">
            <a:off x="-1587" y="-3175"/>
            <a:ext cx="1185862" cy="1192213"/>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8201" name="直角三角形 73"/>
          <p:cNvSpPr/>
          <p:nvPr/>
        </p:nvSpPr>
        <p:spPr>
          <a:xfrm rot="5400000">
            <a:off x="0" y="0"/>
            <a:ext cx="973138" cy="973138"/>
          </a:xfrm>
          <a:prstGeom prst="rtTriangle">
            <a:avLst/>
          </a:prstGeom>
          <a:solidFill>
            <a:srgbClr val="FF66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8202" name="直角三角形 74"/>
          <p:cNvSpPr/>
          <p:nvPr/>
        </p:nvSpPr>
        <p:spPr>
          <a:xfrm rot="5400000">
            <a:off x="139700" y="139700"/>
            <a:ext cx="700088" cy="700088"/>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8203" name="矩形 75"/>
          <p:cNvSpPr/>
          <p:nvPr/>
        </p:nvSpPr>
        <p:spPr>
          <a:xfrm rot="2700000">
            <a:off x="465138" y="36513"/>
            <a:ext cx="149225" cy="995362"/>
          </a:xfrm>
          <a:prstGeom prst="rect">
            <a:avLst/>
          </a:prstGeom>
          <a:solidFill>
            <a:srgbClr val="E7A2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8206" name="矩形 24"/>
          <p:cNvSpPr>
            <a:spLocks noChangeArrowheads="1"/>
          </p:cNvSpPr>
          <p:nvPr/>
        </p:nvSpPr>
        <p:spPr bwMode="auto">
          <a:xfrm>
            <a:off x="1568450" y="1047750"/>
            <a:ext cx="9180830" cy="4399915"/>
          </a:xfrm>
          <a:prstGeom prst="rect">
            <a:avLst/>
          </a:prstGeom>
          <a:noFill/>
          <a:ln>
            <a:noFill/>
          </a:ln>
        </p:spPr>
        <p:txBody>
          <a:bodyPr wrap="squar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25000"/>
              </a:lnSpc>
              <a:spcBef>
                <a:spcPct val="0"/>
              </a:spcBef>
              <a:spcAft>
                <a:spcPct val="0"/>
              </a:spcAft>
              <a:buClrTx/>
              <a:buSzTx/>
              <a:buFont typeface="Arial" panose="020B0604020202020204" pitchFamily="34" charset="0"/>
              <a:buNone/>
              <a:defRPr/>
            </a:pPr>
            <a:r>
              <a:rPr kumimoji="0" lang="en-US" altLang="zh-CN"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     </a:t>
            </a:r>
            <a:r>
              <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通过《基于发现教育的普通高中实施研究性学习课程调查研究》，来因地制宜帮助参与研究性学习的师生树立起对研究性学习的正确认识，促进、引领大家走出课本，走出课堂，走向社会，关注生活，聚焦问题，将所学的书本知识灵活、融合地运用到研究性学习活动中去，以提高教师和学生的专业理论、研究能力和学科素养，进而提升发现教育的效能，转化发现自我的能力，服务于现实社会和个人的成长。</a:t>
            </a:r>
            <a:endPar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strips(downLeft)">
                                      <p:cBhvr>
                                        <p:cTn id="7" dur="500"/>
                                        <p:tgtEl>
                                          <p:spTgt spid="23"/>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anim calcmode="lin" valueType="num">
                                      <p:cBhvr>
                                        <p:cTn id="12" dur="1000" fill="hold"/>
                                        <p:tgtEl>
                                          <p:spTgt spid="13"/>
                                        </p:tgtEl>
                                        <p:attrNameLst>
                                          <p:attrName>ppt_x</p:attrName>
                                        </p:attrNameLst>
                                      </p:cBhvr>
                                      <p:tavLst>
                                        <p:tav tm="0">
                                          <p:val>
                                            <p:strVal val="#ppt_x"/>
                                          </p:val>
                                        </p:tav>
                                        <p:tav tm="100000">
                                          <p:val>
                                            <p:strVal val="#ppt_x"/>
                                          </p:val>
                                        </p:tav>
                                      </p:tavLst>
                                    </p:anim>
                                    <p:anim calcmode="lin" valueType="num">
                                      <p:cBhvr>
                                        <p:cTn id="13" dur="1000" fill="hold"/>
                                        <p:tgtEl>
                                          <p:spTgt spid="13"/>
                                        </p:tgtEl>
                                        <p:attrNameLst>
                                          <p:attrName>ppt_y</p:attrName>
                                        </p:attrNameLst>
                                      </p:cBhvr>
                                      <p:tavLst>
                                        <p:tav tm="0">
                                          <p:val>
                                            <p:strVal val="#ppt_y+.1"/>
                                          </p:val>
                                        </p:tav>
                                        <p:tav tm="100000">
                                          <p:val>
                                            <p:strVal val="#ppt_y"/>
                                          </p:val>
                                        </p:tav>
                                      </p:tavLst>
                                    </p:anim>
                                  </p:childTnLst>
                                </p:cTn>
                              </p:par>
                              <p:par>
                                <p:cTn id="14" presetID="16" presetClass="entr" presetSubtype="37" fill="hold" grpId="0" nodeType="withEffect">
                                  <p:stCondLst>
                                    <p:cond delay="400"/>
                                  </p:stCondLst>
                                  <p:childTnLst>
                                    <p:set>
                                      <p:cBhvr>
                                        <p:cTn id="15" dur="1" fill="hold">
                                          <p:stCondLst>
                                            <p:cond delay="0"/>
                                          </p:stCondLst>
                                        </p:cTn>
                                        <p:tgtEl>
                                          <p:spTgt spid="15"/>
                                        </p:tgtEl>
                                        <p:attrNameLst>
                                          <p:attrName>style.visibility</p:attrName>
                                        </p:attrNameLst>
                                      </p:cBhvr>
                                      <p:to>
                                        <p:strVal val="visible"/>
                                      </p:to>
                                    </p:set>
                                    <p:animEffect transition="in" filter="barn(outVertical)">
                                      <p:cBhvr>
                                        <p:cTn id="16" dur="500"/>
                                        <p:tgtEl>
                                          <p:spTgt spid="15"/>
                                        </p:tgtEl>
                                      </p:cBhvr>
                                    </p:animEffect>
                                  </p:childTnLst>
                                </p:cTn>
                              </p:par>
                              <p:par>
                                <p:cTn id="17" presetID="52" presetClass="entr" presetSubtype="0" fill="hold" nodeType="withEffect">
                                  <p:stCondLst>
                                    <p:cond delay="500"/>
                                  </p:stCondLst>
                                  <p:childTnLst>
                                    <p:set>
                                      <p:cBhvr>
                                        <p:cTn id="18" dur="1" fill="hold">
                                          <p:stCondLst>
                                            <p:cond delay="0"/>
                                          </p:stCondLst>
                                        </p:cTn>
                                        <p:tgtEl>
                                          <p:spTgt spid="18"/>
                                        </p:tgtEl>
                                        <p:attrNameLst>
                                          <p:attrName>style.visibility</p:attrName>
                                        </p:attrNameLst>
                                      </p:cBhvr>
                                      <p:to>
                                        <p:strVal val="visible"/>
                                      </p:to>
                                    </p:set>
                                    <p:animScale>
                                      <p:cBhvr>
                                        <p:cTn id="19" dur="500" decel="50000" fill="hold">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500" decel="50000" fill="hold">
                                          <p:stCondLst>
                                            <p:cond delay="0"/>
                                          </p:stCondLst>
                                        </p:cTn>
                                        <p:tgtEl>
                                          <p:spTgt spid="18"/>
                                        </p:tgtEl>
                                        <p:attrNameLst>
                                          <p:attrName>ppt_x</p:attrName>
                                          <p:attrName>ppt_y</p:attrName>
                                        </p:attrNameLst>
                                      </p:cBhvr>
                                    </p:animMotion>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空心弧 4"/>
          <p:cNvSpPr/>
          <p:nvPr/>
        </p:nvSpPr>
        <p:spPr>
          <a:xfrm>
            <a:off x="3178738" y="3736328"/>
            <a:ext cx="5652393" cy="5652394"/>
          </a:xfrm>
          <a:prstGeom prst="blockArc">
            <a:avLst>
              <a:gd name="adj1" fmla="val 10800000"/>
              <a:gd name="adj2" fmla="val 1"/>
              <a:gd name="adj3" fmla="val 3011"/>
            </a:avLst>
          </a:prstGeom>
          <a:solidFill>
            <a:srgbClr val="EBEBEB"/>
          </a:solidFill>
          <a:ln>
            <a:noFill/>
          </a:ln>
          <a:effectLst>
            <a:innerShdw blurRad="762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6" name="椭圆 34"/>
          <p:cNvSpPr/>
          <p:nvPr/>
        </p:nvSpPr>
        <p:spPr>
          <a:xfrm rot="10190714">
            <a:off x="4843463" y="2478088"/>
            <a:ext cx="946150" cy="1216025"/>
          </a:xfrm>
          <a:custGeom>
            <a:avLst/>
            <a:gdLst/>
            <a:ahLst/>
            <a:cxnLst/>
            <a:rect l="l" t="t" r="r" b="b"/>
            <a:pathLst>
              <a:path w="1118836" h="1438889">
                <a:moveTo>
                  <a:pt x="548270" y="0"/>
                </a:moveTo>
                <a:lnTo>
                  <a:pt x="721662" y="346785"/>
                </a:lnTo>
                <a:cubicBezTo>
                  <a:pt x="951885" y="413972"/>
                  <a:pt x="1118836" y="627225"/>
                  <a:pt x="1118836" y="879471"/>
                </a:cubicBezTo>
                <a:cubicBezTo>
                  <a:pt x="1118836" y="1188429"/>
                  <a:pt x="868376" y="1438889"/>
                  <a:pt x="559418" y="1438889"/>
                </a:cubicBezTo>
                <a:cubicBezTo>
                  <a:pt x="250460" y="1438889"/>
                  <a:pt x="0" y="1188429"/>
                  <a:pt x="0" y="879471"/>
                </a:cubicBezTo>
                <a:cubicBezTo>
                  <a:pt x="0" y="636984"/>
                  <a:pt x="154283" y="430531"/>
                  <a:pt x="370781" y="354978"/>
                </a:cubicBezTo>
                <a:close/>
              </a:path>
            </a:pathLst>
          </a:custGeom>
          <a:solidFill>
            <a:srgbClr val="0067B0"/>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nvGrpSpPr>
          <p:cNvPr id="2" name="组合 6"/>
          <p:cNvGrpSpPr/>
          <p:nvPr/>
        </p:nvGrpSpPr>
        <p:grpSpPr>
          <a:xfrm rot="13303882">
            <a:off x="8864406" y="4702358"/>
            <a:ext cx="1012733" cy="1315777"/>
            <a:chOff x="4020870" y="2194485"/>
            <a:chExt cx="1102258" cy="1432090"/>
          </a:xfrm>
          <a:effectLst>
            <a:outerShdw blurRad="444500" dist="254000" dir="8100000" algn="tr" rotWithShape="0">
              <a:prstClr val="black">
                <a:alpha val="50000"/>
              </a:prstClr>
            </a:outerShdw>
          </a:effectLst>
        </p:grpSpPr>
        <p:sp>
          <p:nvSpPr>
            <p:cNvPr id="8" name="等腰三角形 43"/>
            <p:cNvSpPr/>
            <p:nvPr/>
          </p:nvSpPr>
          <p:spPr>
            <a:xfrm>
              <a:off x="4020870" y="2194485"/>
              <a:ext cx="1102258" cy="1432090"/>
            </a:xfrm>
            <a:custGeom>
              <a:avLst/>
              <a:gdLst/>
              <a:ahLst/>
              <a:cxnLst/>
              <a:rect l="l" t="t" r="r" b="b"/>
              <a:pathLst>
                <a:path w="1102258" h="1432090">
                  <a:moveTo>
                    <a:pt x="761620" y="431870"/>
                  </a:moveTo>
                  <a:lnTo>
                    <a:pt x="856659" y="621949"/>
                  </a:lnTo>
                  <a:lnTo>
                    <a:pt x="234710" y="621949"/>
                  </a:lnTo>
                  <a:lnTo>
                    <a:pt x="325695" y="439980"/>
                  </a:lnTo>
                  <a:cubicBezTo>
                    <a:pt x="163858" y="520416"/>
                    <a:pt x="53779" y="687834"/>
                    <a:pt x="53779" y="880961"/>
                  </a:cubicBezTo>
                  <a:cubicBezTo>
                    <a:pt x="53779" y="1155639"/>
                    <a:pt x="276450" y="1378310"/>
                    <a:pt x="551128" y="1378310"/>
                  </a:cubicBezTo>
                  <a:cubicBezTo>
                    <a:pt x="825806" y="1378310"/>
                    <a:pt x="1048477" y="1155639"/>
                    <a:pt x="1048477" y="880961"/>
                  </a:cubicBezTo>
                  <a:cubicBezTo>
                    <a:pt x="1048477" y="681767"/>
                    <a:pt x="931374" y="509923"/>
                    <a:pt x="761620" y="431870"/>
                  </a:cubicBezTo>
                  <a:close/>
                  <a:moveTo>
                    <a:pt x="545685" y="0"/>
                  </a:moveTo>
                  <a:lnTo>
                    <a:pt x="726120" y="360871"/>
                  </a:lnTo>
                  <a:cubicBezTo>
                    <a:pt x="945108" y="431845"/>
                    <a:pt x="1102258" y="638051"/>
                    <a:pt x="1102258" y="880961"/>
                  </a:cubicBezTo>
                  <a:cubicBezTo>
                    <a:pt x="1102258" y="1185341"/>
                    <a:pt x="855509" y="1432090"/>
                    <a:pt x="551129" y="1432090"/>
                  </a:cubicBezTo>
                  <a:cubicBezTo>
                    <a:pt x="246749" y="1432090"/>
                    <a:pt x="0" y="1185341"/>
                    <a:pt x="0" y="880961"/>
                  </a:cubicBezTo>
                  <a:cubicBezTo>
                    <a:pt x="0" y="642821"/>
                    <a:pt x="151038" y="439958"/>
                    <a:pt x="363249" y="364872"/>
                  </a:cubicBezTo>
                  <a:close/>
                </a:path>
              </a:pathLst>
            </a:custGeom>
            <a:gradFill>
              <a:gsLst>
                <a:gs pos="0">
                  <a:schemeClr val="bg1"/>
                </a:gs>
                <a:gs pos="55000">
                  <a:schemeClr val="bg1">
                    <a:lumMod val="95000"/>
                  </a:schemeClr>
                </a:gs>
                <a:gs pos="100000">
                  <a:schemeClr val="bg1">
                    <a:lumMod val="65000"/>
                  </a:schemeClr>
                </a:gs>
              </a:gsLst>
              <a:lin ang="14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3A9F3"/>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9" name="等腰三角形 42"/>
            <p:cNvSpPr/>
            <p:nvPr/>
          </p:nvSpPr>
          <p:spPr>
            <a:xfrm>
              <a:off x="4044928" y="2251925"/>
              <a:ext cx="1054142" cy="1350592"/>
            </a:xfrm>
            <a:custGeom>
              <a:avLst/>
              <a:gdLst/>
              <a:ahLst/>
              <a:cxnLst/>
              <a:rect l="l" t="t" r="r" b="b"/>
              <a:pathLst>
                <a:path w="1054142" h="1350592">
                  <a:moveTo>
                    <a:pt x="521627" y="0"/>
                  </a:moveTo>
                  <a:lnTo>
                    <a:pt x="682907" y="322559"/>
                  </a:lnTo>
                  <a:cubicBezTo>
                    <a:pt x="898294" y="386795"/>
                    <a:pt x="1054142" y="586958"/>
                    <a:pt x="1054142" y="823521"/>
                  </a:cubicBezTo>
                  <a:cubicBezTo>
                    <a:pt x="1054142" y="1114614"/>
                    <a:pt x="818164" y="1350592"/>
                    <a:pt x="527071" y="1350592"/>
                  </a:cubicBezTo>
                  <a:cubicBezTo>
                    <a:pt x="235978" y="1350592"/>
                    <a:pt x="0" y="1114614"/>
                    <a:pt x="0" y="823521"/>
                  </a:cubicBezTo>
                  <a:cubicBezTo>
                    <a:pt x="0" y="591722"/>
                    <a:pt x="149634" y="394871"/>
                    <a:pt x="358347" y="326560"/>
                  </a:cubicBezTo>
                  <a:close/>
                </a:path>
              </a:pathLst>
            </a:custGeom>
            <a:gradFill>
              <a:gsLst>
                <a:gs pos="0">
                  <a:schemeClr val="bg1"/>
                </a:gs>
                <a:gs pos="43000">
                  <a:schemeClr val="bg1">
                    <a:lumMod val="95000"/>
                  </a:schemeClr>
                </a:gs>
                <a:gs pos="100000">
                  <a:schemeClr val="bg1">
                    <a:lumMod val="7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3A9F3"/>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grpSp>
        <p:nvGrpSpPr>
          <p:cNvPr id="3" name="组合 12"/>
          <p:cNvGrpSpPr/>
          <p:nvPr/>
        </p:nvGrpSpPr>
        <p:grpSpPr>
          <a:xfrm rot="11594412">
            <a:off x="6638500" y="2597904"/>
            <a:ext cx="1012733" cy="1315777"/>
            <a:chOff x="4020870" y="2194485"/>
            <a:chExt cx="1102258" cy="1432090"/>
          </a:xfrm>
          <a:effectLst>
            <a:outerShdw blurRad="444500" dist="254000" dir="8100000" algn="tr" rotWithShape="0">
              <a:prstClr val="black">
                <a:alpha val="50000"/>
              </a:prstClr>
            </a:outerShdw>
          </a:effectLst>
        </p:grpSpPr>
        <p:sp>
          <p:nvSpPr>
            <p:cNvPr id="14" name="等腰三角形 43"/>
            <p:cNvSpPr/>
            <p:nvPr/>
          </p:nvSpPr>
          <p:spPr>
            <a:xfrm>
              <a:off x="4020870" y="2194485"/>
              <a:ext cx="1102258" cy="1432090"/>
            </a:xfrm>
            <a:custGeom>
              <a:avLst/>
              <a:gdLst/>
              <a:ahLst/>
              <a:cxnLst/>
              <a:rect l="l" t="t" r="r" b="b"/>
              <a:pathLst>
                <a:path w="1102258" h="1432090">
                  <a:moveTo>
                    <a:pt x="761620" y="431870"/>
                  </a:moveTo>
                  <a:lnTo>
                    <a:pt x="856659" y="621949"/>
                  </a:lnTo>
                  <a:lnTo>
                    <a:pt x="234710" y="621949"/>
                  </a:lnTo>
                  <a:lnTo>
                    <a:pt x="325695" y="439980"/>
                  </a:lnTo>
                  <a:cubicBezTo>
                    <a:pt x="163858" y="520416"/>
                    <a:pt x="53779" y="687834"/>
                    <a:pt x="53779" y="880961"/>
                  </a:cubicBezTo>
                  <a:cubicBezTo>
                    <a:pt x="53779" y="1155639"/>
                    <a:pt x="276450" y="1378310"/>
                    <a:pt x="551128" y="1378310"/>
                  </a:cubicBezTo>
                  <a:cubicBezTo>
                    <a:pt x="825806" y="1378310"/>
                    <a:pt x="1048477" y="1155639"/>
                    <a:pt x="1048477" y="880961"/>
                  </a:cubicBezTo>
                  <a:cubicBezTo>
                    <a:pt x="1048477" y="681767"/>
                    <a:pt x="931374" y="509923"/>
                    <a:pt x="761620" y="431870"/>
                  </a:cubicBezTo>
                  <a:close/>
                  <a:moveTo>
                    <a:pt x="545685" y="0"/>
                  </a:moveTo>
                  <a:lnTo>
                    <a:pt x="726120" y="360871"/>
                  </a:lnTo>
                  <a:cubicBezTo>
                    <a:pt x="945108" y="431845"/>
                    <a:pt x="1102258" y="638051"/>
                    <a:pt x="1102258" y="880961"/>
                  </a:cubicBezTo>
                  <a:cubicBezTo>
                    <a:pt x="1102258" y="1185341"/>
                    <a:pt x="855509" y="1432090"/>
                    <a:pt x="551129" y="1432090"/>
                  </a:cubicBezTo>
                  <a:cubicBezTo>
                    <a:pt x="246749" y="1432090"/>
                    <a:pt x="0" y="1185341"/>
                    <a:pt x="0" y="880961"/>
                  </a:cubicBezTo>
                  <a:cubicBezTo>
                    <a:pt x="0" y="642821"/>
                    <a:pt x="151038" y="439958"/>
                    <a:pt x="363249" y="364872"/>
                  </a:cubicBezTo>
                  <a:close/>
                </a:path>
              </a:pathLst>
            </a:custGeom>
            <a:gradFill>
              <a:gsLst>
                <a:gs pos="0">
                  <a:schemeClr val="bg1"/>
                </a:gs>
                <a:gs pos="55000">
                  <a:schemeClr val="bg1">
                    <a:lumMod val="95000"/>
                  </a:schemeClr>
                </a:gs>
                <a:gs pos="100000">
                  <a:schemeClr val="bg1">
                    <a:lumMod val="65000"/>
                  </a:schemeClr>
                </a:gs>
              </a:gsLst>
              <a:lin ang="14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5" name="等腰三角形 42"/>
            <p:cNvSpPr/>
            <p:nvPr/>
          </p:nvSpPr>
          <p:spPr>
            <a:xfrm>
              <a:off x="4044928" y="2251925"/>
              <a:ext cx="1054142" cy="1350592"/>
            </a:xfrm>
            <a:custGeom>
              <a:avLst/>
              <a:gdLst/>
              <a:ahLst/>
              <a:cxnLst/>
              <a:rect l="l" t="t" r="r" b="b"/>
              <a:pathLst>
                <a:path w="1054142" h="1350592">
                  <a:moveTo>
                    <a:pt x="521627" y="0"/>
                  </a:moveTo>
                  <a:lnTo>
                    <a:pt x="682907" y="322559"/>
                  </a:lnTo>
                  <a:cubicBezTo>
                    <a:pt x="898294" y="386795"/>
                    <a:pt x="1054142" y="586958"/>
                    <a:pt x="1054142" y="823521"/>
                  </a:cubicBezTo>
                  <a:cubicBezTo>
                    <a:pt x="1054142" y="1114614"/>
                    <a:pt x="818164" y="1350592"/>
                    <a:pt x="527071" y="1350592"/>
                  </a:cubicBezTo>
                  <a:cubicBezTo>
                    <a:pt x="235978" y="1350592"/>
                    <a:pt x="0" y="1114614"/>
                    <a:pt x="0" y="823521"/>
                  </a:cubicBezTo>
                  <a:cubicBezTo>
                    <a:pt x="0" y="591722"/>
                    <a:pt x="149634" y="394871"/>
                    <a:pt x="358347" y="326560"/>
                  </a:cubicBezTo>
                  <a:close/>
                </a:path>
              </a:pathLst>
            </a:custGeom>
            <a:gradFill>
              <a:gsLst>
                <a:gs pos="0">
                  <a:schemeClr val="bg1"/>
                </a:gs>
                <a:gs pos="43000">
                  <a:schemeClr val="bg1">
                    <a:lumMod val="95000"/>
                  </a:schemeClr>
                </a:gs>
                <a:gs pos="100000">
                  <a:schemeClr val="bg1">
                    <a:lumMod val="7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6" name="椭圆 34"/>
          <p:cNvSpPr/>
          <p:nvPr/>
        </p:nvSpPr>
        <p:spPr>
          <a:xfrm rot="13009338">
            <a:off x="8147050" y="3454400"/>
            <a:ext cx="946150" cy="1217613"/>
          </a:xfrm>
          <a:custGeom>
            <a:avLst/>
            <a:gdLst/>
            <a:ahLst/>
            <a:cxnLst/>
            <a:rect l="l" t="t" r="r" b="b"/>
            <a:pathLst>
              <a:path w="1118836" h="1438889">
                <a:moveTo>
                  <a:pt x="548270" y="0"/>
                </a:moveTo>
                <a:lnTo>
                  <a:pt x="721662" y="346785"/>
                </a:lnTo>
                <a:cubicBezTo>
                  <a:pt x="951885" y="413972"/>
                  <a:pt x="1118836" y="627225"/>
                  <a:pt x="1118836" y="879471"/>
                </a:cubicBezTo>
                <a:cubicBezTo>
                  <a:pt x="1118836" y="1188429"/>
                  <a:pt x="868376" y="1438889"/>
                  <a:pt x="559418" y="1438889"/>
                </a:cubicBezTo>
                <a:cubicBezTo>
                  <a:pt x="250460" y="1438889"/>
                  <a:pt x="0" y="1188429"/>
                  <a:pt x="0" y="879471"/>
                </a:cubicBezTo>
                <a:cubicBezTo>
                  <a:pt x="0" y="636984"/>
                  <a:pt x="154283" y="430531"/>
                  <a:pt x="370781" y="354978"/>
                </a:cubicBezTo>
                <a:close/>
              </a:path>
            </a:pathLst>
          </a:custGeom>
          <a:solidFill>
            <a:srgbClr val="0067B0"/>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nvGrpSpPr>
          <p:cNvPr id="4" name="组合 16"/>
          <p:cNvGrpSpPr/>
          <p:nvPr/>
        </p:nvGrpSpPr>
        <p:grpSpPr>
          <a:xfrm rot="9469324">
            <a:off x="3225766" y="3146644"/>
            <a:ext cx="1012733" cy="1315777"/>
            <a:chOff x="4020870" y="2194485"/>
            <a:chExt cx="1102258" cy="1432090"/>
          </a:xfrm>
          <a:effectLst>
            <a:outerShdw blurRad="444500" dist="254000" dir="8100000" algn="tr" rotWithShape="0">
              <a:prstClr val="black">
                <a:alpha val="50000"/>
              </a:prstClr>
            </a:outerShdw>
          </a:effectLst>
        </p:grpSpPr>
        <p:sp>
          <p:nvSpPr>
            <p:cNvPr id="18" name="等腰三角形 43"/>
            <p:cNvSpPr/>
            <p:nvPr/>
          </p:nvSpPr>
          <p:spPr>
            <a:xfrm>
              <a:off x="4020870" y="2194485"/>
              <a:ext cx="1102258" cy="1432090"/>
            </a:xfrm>
            <a:custGeom>
              <a:avLst/>
              <a:gdLst/>
              <a:ahLst/>
              <a:cxnLst/>
              <a:rect l="l" t="t" r="r" b="b"/>
              <a:pathLst>
                <a:path w="1102258" h="1432090">
                  <a:moveTo>
                    <a:pt x="761620" y="431870"/>
                  </a:moveTo>
                  <a:lnTo>
                    <a:pt x="856659" y="621949"/>
                  </a:lnTo>
                  <a:lnTo>
                    <a:pt x="234710" y="621949"/>
                  </a:lnTo>
                  <a:lnTo>
                    <a:pt x="325695" y="439980"/>
                  </a:lnTo>
                  <a:cubicBezTo>
                    <a:pt x="163858" y="520416"/>
                    <a:pt x="53779" y="687834"/>
                    <a:pt x="53779" y="880961"/>
                  </a:cubicBezTo>
                  <a:cubicBezTo>
                    <a:pt x="53779" y="1155639"/>
                    <a:pt x="276450" y="1378310"/>
                    <a:pt x="551128" y="1378310"/>
                  </a:cubicBezTo>
                  <a:cubicBezTo>
                    <a:pt x="825806" y="1378310"/>
                    <a:pt x="1048477" y="1155639"/>
                    <a:pt x="1048477" y="880961"/>
                  </a:cubicBezTo>
                  <a:cubicBezTo>
                    <a:pt x="1048477" y="681767"/>
                    <a:pt x="931374" y="509923"/>
                    <a:pt x="761620" y="431870"/>
                  </a:cubicBezTo>
                  <a:close/>
                  <a:moveTo>
                    <a:pt x="545685" y="0"/>
                  </a:moveTo>
                  <a:lnTo>
                    <a:pt x="726120" y="360871"/>
                  </a:lnTo>
                  <a:cubicBezTo>
                    <a:pt x="945108" y="431845"/>
                    <a:pt x="1102258" y="638051"/>
                    <a:pt x="1102258" y="880961"/>
                  </a:cubicBezTo>
                  <a:cubicBezTo>
                    <a:pt x="1102258" y="1185341"/>
                    <a:pt x="855509" y="1432090"/>
                    <a:pt x="551129" y="1432090"/>
                  </a:cubicBezTo>
                  <a:cubicBezTo>
                    <a:pt x="246749" y="1432090"/>
                    <a:pt x="0" y="1185341"/>
                    <a:pt x="0" y="880961"/>
                  </a:cubicBezTo>
                  <a:cubicBezTo>
                    <a:pt x="0" y="642821"/>
                    <a:pt x="151038" y="439958"/>
                    <a:pt x="363249" y="364872"/>
                  </a:cubicBezTo>
                  <a:close/>
                </a:path>
              </a:pathLst>
            </a:custGeom>
            <a:gradFill>
              <a:gsLst>
                <a:gs pos="0">
                  <a:schemeClr val="bg1"/>
                </a:gs>
                <a:gs pos="55000">
                  <a:schemeClr val="bg1">
                    <a:lumMod val="95000"/>
                  </a:schemeClr>
                </a:gs>
                <a:gs pos="100000">
                  <a:schemeClr val="bg1">
                    <a:lumMod val="65000"/>
                  </a:schemeClr>
                </a:gs>
              </a:gsLst>
              <a:lin ang="14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9" name="等腰三角形 42"/>
            <p:cNvSpPr/>
            <p:nvPr/>
          </p:nvSpPr>
          <p:spPr>
            <a:xfrm>
              <a:off x="4044928" y="2251925"/>
              <a:ext cx="1054142" cy="1350592"/>
            </a:xfrm>
            <a:custGeom>
              <a:avLst/>
              <a:gdLst/>
              <a:ahLst/>
              <a:cxnLst/>
              <a:rect l="l" t="t" r="r" b="b"/>
              <a:pathLst>
                <a:path w="1054142" h="1350592">
                  <a:moveTo>
                    <a:pt x="521627" y="0"/>
                  </a:moveTo>
                  <a:lnTo>
                    <a:pt x="682907" y="322559"/>
                  </a:lnTo>
                  <a:cubicBezTo>
                    <a:pt x="898294" y="386795"/>
                    <a:pt x="1054142" y="586958"/>
                    <a:pt x="1054142" y="823521"/>
                  </a:cubicBezTo>
                  <a:cubicBezTo>
                    <a:pt x="1054142" y="1114614"/>
                    <a:pt x="818164" y="1350592"/>
                    <a:pt x="527071" y="1350592"/>
                  </a:cubicBezTo>
                  <a:cubicBezTo>
                    <a:pt x="235978" y="1350592"/>
                    <a:pt x="0" y="1114614"/>
                    <a:pt x="0" y="823521"/>
                  </a:cubicBezTo>
                  <a:cubicBezTo>
                    <a:pt x="0" y="591722"/>
                    <a:pt x="149634" y="394871"/>
                    <a:pt x="358347" y="326560"/>
                  </a:cubicBezTo>
                  <a:close/>
                </a:path>
              </a:pathLst>
            </a:custGeom>
            <a:gradFill>
              <a:gsLst>
                <a:gs pos="0">
                  <a:schemeClr val="bg1"/>
                </a:gs>
                <a:gs pos="43000">
                  <a:schemeClr val="bg1">
                    <a:lumMod val="95000"/>
                  </a:schemeClr>
                </a:gs>
                <a:gs pos="100000">
                  <a:schemeClr val="bg1">
                    <a:lumMod val="7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24" name="椭圆 34"/>
          <p:cNvSpPr/>
          <p:nvPr/>
        </p:nvSpPr>
        <p:spPr>
          <a:xfrm rot="8068240">
            <a:off x="2228056" y="4702969"/>
            <a:ext cx="946150" cy="1217613"/>
          </a:xfrm>
          <a:custGeom>
            <a:avLst/>
            <a:gdLst/>
            <a:ahLst/>
            <a:cxnLst/>
            <a:rect l="l" t="t" r="r" b="b"/>
            <a:pathLst>
              <a:path w="1118836" h="1438889">
                <a:moveTo>
                  <a:pt x="548270" y="0"/>
                </a:moveTo>
                <a:lnTo>
                  <a:pt x="721662" y="346785"/>
                </a:lnTo>
                <a:cubicBezTo>
                  <a:pt x="951885" y="413972"/>
                  <a:pt x="1118836" y="627225"/>
                  <a:pt x="1118836" y="879471"/>
                </a:cubicBezTo>
                <a:cubicBezTo>
                  <a:pt x="1118836" y="1188429"/>
                  <a:pt x="868376" y="1438889"/>
                  <a:pt x="559418" y="1438889"/>
                </a:cubicBezTo>
                <a:cubicBezTo>
                  <a:pt x="250460" y="1438889"/>
                  <a:pt x="0" y="1188429"/>
                  <a:pt x="0" y="879471"/>
                </a:cubicBezTo>
                <a:cubicBezTo>
                  <a:pt x="0" y="636984"/>
                  <a:pt x="154283" y="430531"/>
                  <a:pt x="370781" y="354978"/>
                </a:cubicBezTo>
                <a:close/>
              </a:path>
            </a:pathLst>
          </a:custGeom>
          <a:solidFill>
            <a:srgbClr val="0067B0"/>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nvGrpSpPr>
          <p:cNvPr id="7" name="组合 24"/>
          <p:cNvGrpSpPr/>
          <p:nvPr/>
        </p:nvGrpSpPr>
        <p:grpSpPr>
          <a:xfrm>
            <a:off x="4876800" y="4310063"/>
            <a:ext cx="2149475" cy="2151062"/>
            <a:chOff x="3851771" y="1163107"/>
            <a:chExt cx="1402358" cy="1402358"/>
          </a:xfrm>
        </p:grpSpPr>
        <p:grpSp>
          <p:nvGrpSpPr>
            <p:cNvPr id="10" name="组合 25"/>
            <p:cNvGrpSpPr/>
            <p:nvPr/>
          </p:nvGrpSpPr>
          <p:grpSpPr>
            <a:xfrm>
              <a:off x="3851771" y="1163107"/>
              <a:ext cx="1402358" cy="1402358"/>
              <a:chOff x="304800" y="673100"/>
              <a:chExt cx="4000500" cy="4000500"/>
            </a:xfrm>
            <a:effectLst>
              <a:outerShdw blurRad="444500" dist="254000" dir="8100000" algn="tr" rotWithShape="0">
                <a:prstClr val="black">
                  <a:alpha val="50000"/>
                </a:prstClr>
              </a:outerShdw>
            </a:effectLst>
          </p:grpSpPr>
          <p:sp>
            <p:nvSpPr>
              <p:cNvPr id="28" name="同心圆 27"/>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29" name="椭圆 28"/>
              <p:cNvSpPr/>
              <p:nvPr/>
            </p:nvSpPr>
            <p:spPr>
              <a:xfrm>
                <a:off x="392108"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27" name="TextBox 26"/>
            <p:cNvSpPr txBox="1"/>
            <p:nvPr/>
          </p:nvSpPr>
          <p:spPr>
            <a:xfrm>
              <a:off x="3973985" y="1346293"/>
              <a:ext cx="1186929" cy="1023567"/>
            </a:xfrm>
            <a:prstGeom prst="rect">
              <a:avLst/>
            </a:prstGeom>
            <a:noFill/>
          </p:spPr>
          <p:txBody>
            <a:bodyPr>
              <a:spAutoFit/>
            </a:bodyPr>
            <a:lstStyle/>
            <a:p>
              <a:pPr marR="0" algn="ctr" defTabSz="914400">
                <a:buClrTx/>
                <a:buSzTx/>
                <a:buFont typeface="Arial" panose="020B0604020202020204" pitchFamily="34" charset="0"/>
                <a:buNone/>
                <a:defRPr/>
              </a:pPr>
              <a:r>
                <a:rPr kumimoji="0" lang="zh-CN" altLang="en-US" sz="4800" b="1" kern="1200" cap="none" spc="40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rPr>
                <a:t>汇报提纲</a:t>
              </a:r>
              <a:endParaRPr kumimoji="0" lang="zh-CN" altLang="en-US" sz="4800" b="1" kern="1200" cap="none" spc="400" normalizeH="0" baseline="0" noProof="0" dirty="0">
                <a:solidFill>
                  <a:srgbClr val="FF000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endParaRPr>
            </a:p>
          </p:txBody>
        </p:sp>
      </p:grpSp>
      <p:sp>
        <p:nvSpPr>
          <p:cNvPr id="10251" name="TextBox 33"/>
          <p:cNvSpPr txBox="1"/>
          <p:nvPr/>
        </p:nvSpPr>
        <p:spPr>
          <a:xfrm>
            <a:off x="2476500" y="5156200"/>
            <a:ext cx="60325" cy="400050"/>
          </a:xfrm>
          <a:prstGeom prst="rect">
            <a:avLst/>
          </a:prstGeom>
          <a:noFill/>
          <a:ln w="9525">
            <a:noFill/>
          </a:ln>
        </p:spPr>
        <p:txBody>
          <a:bodyPr lIns="121917" tIns="60958" rIns="121917" bIns="60958" anchor="t" anchorCtr="0">
            <a:spAutoFit/>
          </a:bodyPr>
          <a:p>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sp>
        <p:nvSpPr>
          <p:cNvPr id="35" name="TextBox 34"/>
          <p:cNvSpPr txBox="1">
            <a:spLocks noChangeArrowheads="1"/>
          </p:cNvSpPr>
          <p:nvPr/>
        </p:nvSpPr>
        <p:spPr bwMode="auto">
          <a:xfrm>
            <a:off x="3394075" y="3221038"/>
            <a:ext cx="523875" cy="784225"/>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rPr>
              <a:t>2</a:t>
            </a:r>
            <a:endParaRPr kumimoji="0" lang="zh-CN" altLang="en-US"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endParaRPr>
          </a:p>
        </p:txBody>
      </p:sp>
      <p:sp>
        <p:nvSpPr>
          <p:cNvPr id="36" name="TextBox 35"/>
          <p:cNvSpPr txBox="1">
            <a:spLocks noChangeArrowheads="1"/>
          </p:cNvSpPr>
          <p:nvPr/>
        </p:nvSpPr>
        <p:spPr bwMode="auto">
          <a:xfrm>
            <a:off x="6878638" y="2681288"/>
            <a:ext cx="523875" cy="784225"/>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rPr>
              <a:t>4</a:t>
            </a:r>
            <a:endParaRPr kumimoji="0" lang="zh-CN" altLang="en-US"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endParaRPr>
          </a:p>
        </p:txBody>
      </p:sp>
      <p:sp>
        <p:nvSpPr>
          <p:cNvPr id="37" name="TextBox 36"/>
          <p:cNvSpPr txBox="1">
            <a:spLocks noChangeArrowheads="1"/>
          </p:cNvSpPr>
          <p:nvPr/>
        </p:nvSpPr>
        <p:spPr bwMode="auto">
          <a:xfrm>
            <a:off x="9191625" y="4833938"/>
            <a:ext cx="523875" cy="784225"/>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rPr>
              <a:t>6</a:t>
            </a:r>
            <a:endParaRPr kumimoji="0" lang="zh-CN" altLang="en-US"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endParaRPr>
          </a:p>
        </p:txBody>
      </p:sp>
      <p:sp>
        <p:nvSpPr>
          <p:cNvPr id="38" name="TextBox 37"/>
          <p:cNvSpPr txBox="1">
            <a:spLocks noChangeArrowheads="1"/>
          </p:cNvSpPr>
          <p:nvPr/>
        </p:nvSpPr>
        <p:spPr bwMode="auto">
          <a:xfrm>
            <a:off x="8431213" y="3490913"/>
            <a:ext cx="523875" cy="784225"/>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rPr>
              <a:t>5</a:t>
            </a:r>
            <a:endParaRPr kumimoji="0" lang="zh-CN" altLang="en-US"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endParaRPr>
          </a:p>
        </p:txBody>
      </p:sp>
      <p:sp>
        <p:nvSpPr>
          <p:cNvPr id="39" name="TextBox 38"/>
          <p:cNvSpPr txBox="1">
            <a:spLocks noChangeArrowheads="1"/>
          </p:cNvSpPr>
          <p:nvPr/>
        </p:nvSpPr>
        <p:spPr bwMode="auto">
          <a:xfrm>
            <a:off x="4968875" y="2528888"/>
            <a:ext cx="523875" cy="784225"/>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rPr>
              <a:t>3</a:t>
            </a:r>
            <a:endParaRPr kumimoji="0" lang="zh-CN" altLang="en-US"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endParaRPr>
          </a:p>
        </p:txBody>
      </p:sp>
      <p:sp>
        <p:nvSpPr>
          <p:cNvPr id="40" name="TextBox 39"/>
          <p:cNvSpPr txBox="1">
            <a:spLocks noChangeArrowheads="1"/>
          </p:cNvSpPr>
          <p:nvPr/>
        </p:nvSpPr>
        <p:spPr bwMode="auto">
          <a:xfrm>
            <a:off x="2319338" y="4767263"/>
            <a:ext cx="522288" cy="785813"/>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rPr>
              <a:t>1</a:t>
            </a:r>
            <a:endParaRPr kumimoji="0" lang="zh-CN" altLang="en-US" sz="43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新宋体" panose="02010609030101010101" pitchFamily="49" charset="-122"/>
              <a:ea typeface="新宋体" panose="02010609030101010101" pitchFamily="49" charset="-122"/>
              <a:cs typeface="+mn-cs"/>
              <a:sym typeface="Arial" panose="020B0604020202020204" pitchFamily="34" charset="0"/>
            </a:endParaRPr>
          </a:p>
        </p:txBody>
      </p:sp>
      <p:sp>
        <p:nvSpPr>
          <p:cNvPr id="41" name="TextBox 40"/>
          <p:cNvSpPr txBox="1"/>
          <p:nvPr/>
        </p:nvSpPr>
        <p:spPr>
          <a:xfrm>
            <a:off x="0" y="4065588"/>
            <a:ext cx="2870200" cy="1108075"/>
          </a:xfrm>
          <a:prstGeom prst="rect">
            <a:avLst/>
          </a:prstGeom>
          <a:noFill/>
        </p:spPr>
        <p:txBody>
          <a:bodyPr lIns="121917" tIns="60958" rIns="121917" bIns="60958">
            <a:spAutoFit/>
          </a:bodyPr>
          <a:lstStyle/>
          <a:p>
            <a:pPr marR="0" algn="ctr" defTabSz="914400">
              <a:buClrTx/>
              <a:buSzTx/>
              <a:buFont typeface="Arial" panose="020B0604020202020204" pitchFamily="34" charset="0"/>
              <a:buNone/>
              <a:defRPr/>
            </a:pPr>
            <a:r>
              <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rPr>
              <a:t>概念的理解与界定</a:t>
            </a:r>
            <a:endPar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42" name="TextBox 41"/>
          <p:cNvSpPr txBox="1"/>
          <p:nvPr/>
        </p:nvSpPr>
        <p:spPr>
          <a:xfrm>
            <a:off x="839788" y="2632075"/>
            <a:ext cx="2338388" cy="1108075"/>
          </a:xfrm>
          <a:prstGeom prst="rect">
            <a:avLst/>
          </a:prstGeom>
          <a:noFill/>
        </p:spPr>
        <p:txBody>
          <a:bodyPr lIns="121917" tIns="60958" rIns="121917" bIns="60958">
            <a:spAutoFit/>
          </a:bodyPr>
          <a:lstStyle/>
          <a:p>
            <a:pPr marR="0" algn="ctr" defTabSz="914400">
              <a:buClrTx/>
              <a:buSzTx/>
              <a:buFont typeface="Arial" panose="020B0604020202020204" pitchFamily="34" charset="0"/>
              <a:buNone/>
              <a:defRPr/>
            </a:pPr>
            <a:r>
              <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rPr>
              <a:t>研究目标和内容</a:t>
            </a:r>
            <a:endPar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43" name="TextBox 42"/>
          <p:cNvSpPr txBox="1"/>
          <p:nvPr/>
        </p:nvSpPr>
        <p:spPr>
          <a:xfrm>
            <a:off x="4025900" y="1158875"/>
            <a:ext cx="2314575" cy="1108075"/>
          </a:xfrm>
          <a:prstGeom prst="rect">
            <a:avLst/>
          </a:prstGeom>
          <a:noFill/>
        </p:spPr>
        <p:txBody>
          <a:bodyPr lIns="121917" tIns="60958" rIns="121917" bIns="60958">
            <a:spAutoFit/>
          </a:bodyPr>
          <a:lstStyle/>
          <a:p>
            <a:pPr marR="0" algn="ctr" defTabSz="914400">
              <a:buClrTx/>
              <a:buSzTx/>
              <a:buFont typeface="Arial" panose="020B0604020202020204" pitchFamily="34" charset="0"/>
              <a:buNone/>
              <a:defRPr/>
            </a:pPr>
            <a:r>
              <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rPr>
              <a:t>研究思路与方法</a:t>
            </a:r>
            <a:endPar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44" name="TextBox 43"/>
          <p:cNvSpPr txBox="1"/>
          <p:nvPr/>
        </p:nvSpPr>
        <p:spPr>
          <a:xfrm>
            <a:off x="6886575" y="1296988"/>
            <a:ext cx="2422525" cy="1108075"/>
          </a:xfrm>
          <a:prstGeom prst="rect">
            <a:avLst/>
          </a:prstGeom>
          <a:noFill/>
        </p:spPr>
        <p:txBody>
          <a:bodyPr lIns="121917" tIns="60958" rIns="121917" bIns="60958">
            <a:spAutoFit/>
          </a:bodyPr>
          <a:lstStyle/>
          <a:p>
            <a:pPr marR="0" algn="ctr" defTabSz="914400">
              <a:buClrTx/>
              <a:buSzTx/>
              <a:buFont typeface="Arial" panose="020B0604020202020204" pitchFamily="34" charset="0"/>
              <a:buNone/>
              <a:defRPr/>
            </a:pPr>
            <a:r>
              <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rPr>
              <a:t>研究内容的分工与进程</a:t>
            </a:r>
            <a:endPar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47" name="TextBox 46"/>
          <p:cNvSpPr txBox="1"/>
          <p:nvPr/>
        </p:nvSpPr>
        <p:spPr>
          <a:xfrm>
            <a:off x="9115425" y="2968625"/>
            <a:ext cx="2878138" cy="615950"/>
          </a:xfrm>
          <a:prstGeom prst="rect">
            <a:avLst/>
          </a:prstGeom>
          <a:noFill/>
        </p:spPr>
        <p:txBody>
          <a:bodyPr lIns="121917" tIns="60958" rIns="121917" bIns="60958">
            <a:spAutoFit/>
          </a:bodyPr>
          <a:lstStyle>
            <a:defPPr>
              <a:defRPr lang="zh-CN"/>
            </a:defPPr>
            <a:lvl1pPr algn="ctr">
              <a:defRPr sz="2800" b="1">
                <a:solidFill>
                  <a:schemeClr val="tx1">
                    <a:lumMod val="75000"/>
                    <a:lumOff val="25000"/>
                  </a:schemeClr>
                </a:solidFill>
                <a:latin typeface="Arial" panose="020B0604020202020204" pitchFamily="34" charset="0"/>
                <a:ea typeface="微软雅黑" panose="020B0503020204020204" pitchFamily="34" charset="-122"/>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研究成果预期</a:t>
            </a:r>
            <a:endParaRPr kumimoji="0" lang="zh-CN" altLang="en-US"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48" name="TextBox 47"/>
          <p:cNvSpPr txBox="1"/>
          <p:nvPr/>
        </p:nvSpPr>
        <p:spPr>
          <a:xfrm>
            <a:off x="9813925" y="4270375"/>
            <a:ext cx="2530475" cy="1108075"/>
          </a:xfrm>
          <a:prstGeom prst="rect">
            <a:avLst/>
          </a:prstGeom>
          <a:noFill/>
        </p:spPr>
        <p:txBody>
          <a:bodyPr lIns="121917" tIns="60958" rIns="121917" bIns="60958">
            <a:spAutoFit/>
          </a:bodyPr>
          <a:lstStyle/>
          <a:p>
            <a:pPr marR="0" algn="ctr" defTabSz="914400">
              <a:buClrTx/>
              <a:buSzTx/>
              <a:buFont typeface="Arial" panose="020B0604020202020204" pitchFamily="34" charset="0"/>
              <a:buNone/>
              <a:defRPr/>
            </a:pPr>
            <a:r>
              <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rPr>
              <a:t>申报及立项后所做工作</a:t>
            </a:r>
            <a:endParaRPr kumimoji="0" lang="zh-CN" altLang="en-US" sz="3200" b="1" kern="1200" cap="none" spc="0" normalizeH="0" baseline="0" noProof="0" dirty="0">
              <a:solidFill>
                <a:srgbClr val="0000FF"/>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sym typeface="Arial" panose="020B0604020202020204" pitchFamily="34" charset="0"/>
            </a:endParaRPr>
          </a:p>
        </p:txBody>
      </p:sp>
      <p:sp>
        <p:nvSpPr>
          <p:cNvPr id="49" name="矩形 48"/>
          <p:cNvSpPr/>
          <p:nvPr/>
        </p:nvSpPr>
        <p:spPr>
          <a:xfrm>
            <a:off x="0" y="6697663"/>
            <a:ext cx="12192000" cy="134938"/>
          </a:xfrm>
          <a:prstGeom prst="rect">
            <a:avLst/>
          </a:prstGeom>
          <a:solidFill>
            <a:srgbClr val="0089D2"/>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pic>
        <p:nvPicPr>
          <p:cNvPr id="57" name="Picture 172"/>
          <p:cNvPicPr>
            <a:picLocks noChangeAspect="1"/>
          </p:cNvPicPr>
          <p:nvPr/>
        </p:nvPicPr>
        <p:blipFill>
          <a:blip r:embed="rId1">
            <a:clrChange>
              <a:clrFrom>
                <a:srgbClr val="FFFFFF"/>
              </a:clrFrom>
              <a:clrTo>
                <a:srgbClr val="FFFFFF">
                  <a:alpha val="0"/>
                </a:srgbClr>
              </a:clrTo>
            </a:clrChange>
          </a:blip>
          <a:stretch>
            <a:fillRect/>
          </a:stretch>
        </p:blipFill>
        <p:spPr>
          <a:xfrm>
            <a:off x="9929813" y="128588"/>
            <a:ext cx="2206625" cy="919162"/>
          </a:xfrm>
          <a:prstGeom prst="rect">
            <a:avLst/>
          </a:prstGeom>
          <a:noFill/>
          <a:ln w="9525">
            <a:noFill/>
          </a:ln>
        </p:spPr>
      </p:pic>
      <p:sp>
        <p:nvSpPr>
          <p:cNvPr id="10266" name="直角三角形 72"/>
          <p:cNvSpPr/>
          <p:nvPr/>
        </p:nvSpPr>
        <p:spPr>
          <a:xfrm rot="5400000">
            <a:off x="-1587" y="-3175"/>
            <a:ext cx="1185862" cy="1192213"/>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267" name="直角三角形 73"/>
          <p:cNvSpPr/>
          <p:nvPr/>
        </p:nvSpPr>
        <p:spPr>
          <a:xfrm rot="5400000">
            <a:off x="0" y="0"/>
            <a:ext cx="973138" cy="973138"/>
          </a:xfrm>
          <a:prstGeom prst="rtTriangle">
            <a:avLst/>
          </a:prstGeom>
          <a:solidFill>
            <a:srgbClr val="FF66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268" name="直角三角形 74"/>
          <p:cNvSpPr/>
          <p:nvPr/>
        </p:nvSpPr>
        <p:spPr>
          <a:xfrm rot="5400000">
            <a:off x="139700" y="139700"/>
            <a:ext cx="700088" cy="700088"/>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269" name="矩形 75"/>
          <p:cNvSpPr/>
          <p:nvPr/>
        </p:nvSpPr>
        <p:spPr>
          <a:xfrm rot="2700000">
            <a:off x="465138" y="36513"/>
            <a:ext cx="149225" cy="995362"/>
          </a:xfrm>
          <a:prstGeom prst="rect">
            <a:avLst/>
          </a:prstGeom>
          <a:solidFill>
            <a:srgbClr val="E7A2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strips(downLeft)">
                                      <p:cBhvr>
                                        <p:cTn id="7" dur="500"/>
                                        <p:tgtEl>
                                          <p:spTgt spid="57"/>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2" presetClass="entr" presetSubtype="8"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par>
                          <p:cTn id="17" fill="hold">
                            <p:stCondLst>
                              <p:cond delay="1500"/>
                            </p:stCondLst>
                            <p:childTnLst>
                              <p:par>
                                <p:cTn id="18" presetID="2" presetClass="entr" presetSubtype="1" fill="hold" nodeType="after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500" fill="hold"/>
                                        <p:tgtEl>
                                          <p:spTgt spid="24"/>
                                        </p:tgtEl>
                                        <p:attrNameLst>
                                          <p:attrName>ppt_x</p:attrName>
                                        </p:attrNameLst>
                                      </p:cBhvr>
                                      <p:tavLst>
                                        <p:tav tm="0">
                                          <p:val>
                                            <p:strVal val="#ppt_x"/>
                                          </p:val>
                                        </p:tav>
                                        <p:tav tm="100000">
                                          <p:val>
                                            <p:strVal val="#ppt_x"/>
                                          </p:val>
                                        </p:tav>
                                      </p:tavLst>
                                    </p:anim>
                                    <p:anim calcmode="lin" valueType="num">
                                      <p:cBhvr additive="base">
                                        <p:cTn id="21" dur="500" fill="hold"/>
                                        <p:tgtEl>
                                          <p:spTgt spid="24"/>
                                        </p:tgtEl>
                                        <p:attrNameLst>
                                          <p:attrName>ppt_y</p:attrName>
                                        </p:attrNameLst>
                                      </p:cBhvr>
                                      <p:tavLst>
                                        <p:tav tm="0">
                                          <p:val>
                                            <p:strVal val="0-#ppt_h/2"/>
                                          </p:val>
                                        </p:tav>
                                        <p:tav tm="100000">
                                          <p:val>
                                            <p:strVal val="#ppt_y"/>
                                          </p:val>
                                        </p:tav>
                                      </p:tavLst>
                                    </p:anim>
                                  </p:childTnLst>
                                </p:cTn>
                              </p:par>
                              <p:par>
                                <p:cTn id="22" presetID="2" presetClass="entr" presetSubtype="1" fill="hold" nodeType="withEffect">
                                  <p:stCondLst>
                                    <p:cond delay="40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0-#ppt_h/2"/>
                                          </p:val>
                                        </p:tav>
                                        <p:tav tm="100000">
                                          <p:val>
                                            <p:strVal val="#ppt_y"/>
                                          </p:val>
                                        </p:tav>
                                      </p:tavLst>
                                    </p:anim>
                                  </p:childTnLst>
                                </p:cTn>
                              </p:par>
                              <p:par>
                                <p:cTn id="26" presetID="2" presetClass="entr" presetSubtype="2" fill="hold" nodeType="withEffect">
                                  <p:stCondLst>
                                    <p:cond delay="20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1+#ppt_w/2"/>
                                          </p:val>
                                        </p:tav>
                                        <p:tav tm="100000">
                                          <p:val>
                                            <p:strVal val="#ppt_x"/>
                                          </p:val>
                                        </p:tav>
                                      </p:tavLst>
                                    </p:anim>
                                    <p:anim calcmode="lin" valueType="num">
                                      <p:cBhvr additive="base">
                                        <p:cTn id="29" dur="500" fill="hold"/>
                                        <p:tgtEl>
                                          <p:spTgt spid="4"/>
                                        </p:tgtEl>
                                        <p:attrNameLst>
                                          <p:attrName>ppt_y</p:attrName>
                                        </p:attrNameLst>
                                      </p:cBhvr>
                                      <p:tavLst>
                                        <p:tav tm="0">
                                          <p:val>
                                            <p:strVal val="#ppt_y"/>
                                          </p:val>
                                        </p:tav>
                                        <p:tav tm="100000">
                                          <p:val>
                                            <p:strVal val="#ppt_y"/>
                                          </p:val>
                                        </p:tav>
                                      </p:tavLst>
                                    </p:anim>
                                  </p:childTnLst>
                                </p:cTn>
                              </p:par>
                              <p:par>
                                <p:cTn id="30" presetID="2" presetClass="entr" presetSubtype="2" fill="hold" nodeType="withEffect">
                                  <p:stCondLst>
                                    <p:cond delay="1200"/>
                                  </p:stCondLst>
                                  <p:childTnLst>
                                    <p:set>
                                      <p:cBhvr>
                                        <p:cTn id="31" dur="1" fill="hold">
                                          <p:stCondLst>
                                            <p:cond delay="0"/>
                                          </p:stCondLst>
                                        </p:cTn>
                                        <p:tgtEl>
                                          <p:spTgt spid="2"/>
                                        </p:tgtEl>
                                        <p:attrNameLst>
                                          <p:attrName>style.visibility</p:attrName>
                                        </p:attrNameLst>
                                      </p:cBhvr>
                                      <p:to>
                                        <p:strVal val="visible"/>
                                      </p:to>
                                    </p:set>
                                    <p:anim calcmode="lin" valueType="num">
                                      <p:cBhvr additive="base">
                                        <p:cTn id="32" dur="500" fill="hold"/>
                                        <p:tgtEl>
                                          <p:spTgt spid="2"/>
                                        </p:tgtEl>
                                        <p:attrNameLst>
                                          <p:attrName>ppt_x</p:attrName>
                                        </p:attrNameLst>
                                      </p:cBhvr>
                                      <p:tavLst>
                                        <p:tav tm="0">
                                          <p:val>
                                            <p:strVal val="1+#ppt_w/2"/>
                                          </p:val>
                                        </p:tav>
                                        <p:tav tm="100000">
                                          <p:val>
                                            <p:strVal val="#ppt_x"/>
                                          </p:val>
                                        </p:tav>
                                      </p:tavLst>
                                    </p:anim>
                                    <p:anim calcmode="lin" valueType="num">
                                      <p:cBhvr additive="base">
                                        <p:cTn id="33" dur="500" fill="hold"/>
                                        <p:tgtEl>
                                          <p:spTgt spid="2"/>
                                        </p:tgtEl>
                                        <p:attrNameLst>
                                          <p:attrName>ppt_y</p:attrName>
                                        </p:attrNameLst>
                                      </p:cBhvr>
                                      <p:tavLst>
                                        <p:tav tm="0">
                                          <p:val>
                                            <p:strVal val="#ppt_y"/>
                                          </p:val>
                                        </p:tav>
                                        <p:tav tm="100000">
                                          <p:val>
                                            <p:strVal val="#ppt_y"/>
                                          </p:val>
                                        </p:tav>
                                      </p:tavLst>
                                    </p:anim>
                                  </p:childTnLst>
                                </p:cTn>
                              </p:par>
                              <p:par>
                                <p:cTn id="34" presetID="2" presetClass="entr" presetSubtype="1" fill="hold" nodeType="withEffect">
                                  <p:stCondLst>
                                    <p:cond delay="90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0-#ppt_h/2"/>
                                          </p:val>
                                        </p:tav>
                                        <p:tav tm="100000">
                                          <p:val>
                                            <p:strVal val="#ppt_y"/>
                                          </p:val>
                                        </p:tav>
                                      </p:tavLst>
                                    </p:anim>
                                  </p:childTnLst>
                                </p:cTn>
                              </p:par>
                              <p:par>
                                <p:cTn id="38" presetID="2" presetClass="entr" presetSubtype="2" fill="hold" nodeType="withEffect">
                                  <p:stCondLst>
                                    <p:cond delay="600"/>
                                  </p:stCondLst>
                                  <p:childTnLst>
                                    <p:set>
                                      <p:cBhvr>
                                        <p:cTn id="39" dur="1" fill="hold">
                                          <p:stCondLst>
                                            <p:cond delay="0"/>
                                          </p:stCondLst>
                                        </p:cTn>
                                        <p:tgtEl>
                                          <p:spTgt spid="3"/>
                                        </p:tgtEl>
                                        <p:attrNameLst>
                                          <p:attrName>style.visibility</p:attrName>
                                        </p:attrNameLst>
                                      </p:cBhvr>
                                      <p:to>
                                        <p:strVal val="visible"/>
                                      </p:to>
                                    </p:set>
                                    <p:anim calcmode="lin" valueType="num">
                                      <p:cBhvr additive="base">
                                        <p:cTn id="40" dur="500" fill="hold"/>
                                        <p:tgtEl>
                                          <p:spTgt spid="3"/>
                                        </p:tgtEl>
                                        <p:attrNameLst>
                                          <p:attrName>ppt_x</p:attrName>
                                        </p:attrNameLst>
                                      </p:cBhvr>
                                      <p:tavLst>
                                        <p:tav tm="0">
                                          <p:val>
                                            <p:strVal val="1+#ppt_w/2"/>
                                          </p:val>
                                        </p:tav>
                                        <p:tav tm="100000">
                                          <p:val>
                                            <p:strVal val="#ppt_x"/>
                                          </p:val>
                                        </p:tav>
                                      </p:tavLst>
                                    </p:anim>
                                    <p:anim calcmode="lin" valueType="num">
                                      <p:cBhvr additive="base">
                                        <p:cTn id="41"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40"/>
                                        </p:tgtEl>
                                        <p:attrNameLst>
                                          <p:attrName>style.visibility</p:attrName>
                                        </p:attrNameLst>
                                      </p:cBhvr>
                                      <p:to>
                                        <p:strVal val="visible"/>
                                      </p:to>
                                    </p:set>
                                    <p:animEffect transition="in" filter="fade">
                                      <p:cBhvr>
                                        <p:cTn id="46" dur="500"/>
                                        <p:tgtEl>
                                          <p:spTgt spid="40"/>
                                        </p:tgtEl>
                                      </p:cBhvr>
                                    </p:animEffect>
                                  </p:childTnLst>
                                </p:cTn>
                              </p:par>
                              <p:par>
                                <p:cTn id="47" presetID="10" presetClass="entr" presetSubtype="0" fill="hold" grpId="0" nodeType="withEffect">
                                  <p:stCondLst>
                                    <p:cond delay="200"/>
                                  </p:stCondLst>
                                  <p:childTnLst>
                                    <p:set>
                                      <p:cBhvr>
                                        <p:cTn id="48" dur="1" fill="hold">
                                          <p:stCondLst>
                                            <p:cond delay="0"/>
                                          </p:stCondLst>
                                        </p:cTn>
                                        <p:tgtEl>
                                          <p:spTgt spid="35"/>
                                        </p:tgtEl>
                                        <p:attrNameLst>
                                          <p:attrName>style.visibility</p:attrName>
                                        </p:attrNameLst>
                                      </p:cBhvr>
                                      <p:to>
                                        <p:strVal val="visible"/>
                                      </p:to>
                                    </p:set>
                                    <p:animEffect transition="in" filter="fade">
                                      <p:cBhvr>
                                        <p:cTn id="49" dur="500"/>
                                        <p:tgtEl>
                                          <p:spTgt spid="35"/>
                                        </p:tgtEl>
                                      </p:cBhvr>
                                    </p:animEffect>
                                  </p:childTnLst>
                                </p:cTn>
                              </p:par>
                              <p:par>
                                <p:cTn id="50" presetID="10" presetClass="entr" presetSubtype="0" fill="hold" grpId="0" nodeType="withEffect">
                                  <p:stCondLst>
                                    <p:cond delay="400"/>
                                  </p:stCondLst>
                                  <p:childTnLst>
                                    <p:set>
                                      <p:cBhvr>
                                        <p:cTn id="51" dur="1" fill="hold">
                                          <p:stCondLst>
                                            <p:cond delay="0"/>
                                          </p:stCondLst>
                                        </p:cTn>
                                        <p:tgtEl>
                                          <p:spTgt spid="39"/>
                                        </p:tgtEl>
                                        <p:attrNameLst>
                                          <p:attrName>style.visibility</p:attrName>
                                        </p:attrNameLst>
                                      </p:cBhvr>
                                      <p:to>
                                        <p:strVal val="visible"/>
                                      </p:to>
                                    </p:set>
                                    <p:animEffect transition="in" filter="fade">
                                      <p:cBhvr>
                                        <p:cTn id="52" dur="500"/>
                                        <p:tgtEl>
                                          <p:spTgt spid="39"/>
                                        </p:tgtEl>
                                      </p:cBhvr>
                                    </p:animEffect>
                                  </p:childTnLst>
                                </p:cTn>
                              </p:par>
                              <p:par>
                                <p:cTn id="53" presetID="10" presetClass="entr" presetSubtype="0" fill="hold" grpId="0" nodeType="withEffect">
                                  <p:stCondLst>
                                    <p:cond delay="500"/>
                                  </p:stCondLst>
                                  <p:childTnLst>
                                    <p:set>
                                      <p:cBhvr>
                                        <p:cTn id="54" dur="1" fill="hold">
                                          <p:stCondLst>
                                            <p:cond delay="0"/>
                                          </p:stCondLst>
                                        </p:cTn>
                                        <p:tgtEl>
                                          <p:spTgt spid="36"/>
                                        </p:tgtEl>
                                        <p:attrNameLst>
                                          <p:attrName>style.visibility</p:attrName>
                                        </p:attrNameLst>
                                      </p:cBhvr>
                                      <p:to>
                                        <p:strVal val="visible"/>
                                      </p:to>
                                    </p:set>
                                    <p:animEffect transition="in" filter="fade">
                                      <p:cBhvr>
                                        <p:cTn id="55" dur="500"/>
                                        <p:tgtEl>
                                          <p:spTgt spid="36"/>
                                        </p:tgtEl>
                                      </p:cBhvr>
                                    </p:animEffect>
                                  </p:childTnLst>
                                </p:cTn>
                              </p:par>
                              <p:par>
                                <p:cTn id="56" presetID="10" presetClass="entr" presetSubtype="0" fill="hold" grpId="0" nodeType="withEffect">
                                  <p:stCondLst>
                                    <p:cond delay="700"/>
                                  </p:stCondLst>
                                  <p:childTnLst>
                                    <p:set>
                                      <p:cBhvr>
                                        <p:cTn id="57" dur="1" fill="hold">
                                          <p:stCondLst>
                                            <p:cond delay="0"/>
                                          </p:stCondLst>
                                        </p:cTn>
                                        <p:tgtEl>
                                          <p:spTgt spid="38"/>
                                        </p:tgtEl>
                                        <p:attrNameLst>
                                          <p:attrName>style.visibility</p:attrName>
                                        </p:attrNameLst>
                                      </p:cBhvr>
                                      <p:to>
                                        <p:strVal val="visible"/>
                                      </p:to>
                                    </p:set>
                                    <p:animEffect transition="in" filter="fade">
                                      <p:cBhvr>
                                        <p:cTn id="58" dur="500"/>
                                        <p:tgtEl>
                                          <p:spTgt spid="38"/>
                                        </p:tgtEl>
                                      </p:cBhvr>
                                    </p:animEffect>
                                  </p:childTnLst>
                                </p:cTn>
                              </p:par>
                              <p:par>
                                <p:cTn id="59" presetID="10" presetClass="entr" presetSubtype="0" fill="hold" grpId="0" nodeType="withEffect">
                                  <p:stCondLst>
                                    <p:cond delay="900"/>
                                  </p:stCondLst>
                                  <p:childTnLst>
                                    <p:set>
                                      <p:cBhvr>
                                        <p:cTn id="60" dur="1" fill="hold">
                                          <p:stCondLst>
                                            <p:cond delay="0"/>
                                          </p:stCondLst>
                                        </p:cTn>
                                        <p:tgtEl>
                                          <p:spTgt spid="37"/>
                                        </p:tgtEl>
                                        <p:attrNameLst>
                                          <p:attrName>style.visibility</p:attrName>
                                        </p:attrNameLst>
                                      </p:cBhvr>
                                      <p:to>
                                        <p:strVal val="visible"/>
                                      </p:to>
                                    </p:set>
                                    <p:animEffect transition="in" filter="fade">
                                      <p:cBhvr>
                                        <p:cTn id="61" dur="500"/>
                                        <p:tgtEl>
                                          <p:spTgt spid="37"/>
                                        </p:tgtEl>
                                      </p:cBhvr>
                                    </p:animEffect>
                                  </p:childTnLst>
                                </p:cTn>
                              </p:par>
                            </p:childTnLst>
                          </p:cTn>
                        </p:par>
                      </p:childTnLst>
                    </p:cTn>
                  </p:par>
                  <p:par>
                    <p:cTn id="62" fill="hold">
                      <p:stCondLst>
                        <p:cond delay="indefinite"/>
                      </p:stCondLst>
                      <p:childTnLst>
                        <p:par>
                          <p:cTn id="63" fill="hold">
                            <p:stCondLst>
                              <p:cond delay="0"/>
                            </p:stCondLst>
                            <p:childTnLst>
                              <p:par>
                                <p:cTn id="64" presetID="12" presetClass="entr" presetSubtype="8" fill="hold" grpId="0" nodeType="clickEffect">
                                  <p:stCondLst>
                                    <p:cond delay="0"/>
                                  </p:stCondLst>
                                  <p:childTnLst>
                                    <p:set>
                                      <p:cBhvr>
                                        <p:cTn id="65" dur="1" fill="hold">
                                          <p:stCondLst>
                                            <p:cond delay="0"/>
                                          </p:stCondLst>
                                        </p:cTn>
                                        <p:tgtEl>
                                          <p:spTgt spid="41"/>
                                        </p:tgtEl>
                                        <p:attrNameLst>
                                          <p:attrName>style.visibility</p:attrName>
                                        </p:attrNameLst>
                                      </p:cBhvr>
                                      <p:to>
                                        <p:strVal val="visible"/>
                                      </p:to>
                                    </p:set>
                                    <p:anim calcmode="lin" valueType="num">
                                      <p:cBhvr additive="base">
                                        <p:cTn id="66" dur="300"/>
                                        <p:tgtEl>
                                          <p:spTgt spid="41"/>
                                        </p:tgtEl>
                                        <p:attrNameLst>
                                          <p:attrName>ppt_x</p:attrName>
                                        </p:attrNameLst>
                                      </p:cBhvr>
                                      <p:tavLst>
                                        <p:tav tm="0">
                                          <p:val>
                                            <p:strVal val="#ppt_x-#ppt_w*1.125000"/>
                                          </p:val>
                                        </p:tav>
                                        <p:tav tm="100000">
                                          <p:val>
                                            <p:strVal val="#ppt_x"/>
                                          </p:val>
                                        </p:tav>
                                      </p:tavLst>
                                    </p:anim>
                                    <p:animEffect transition="in" filter="wipe(right)">
                                      <p:cBhvr>
                                        <p:cTn id="67" dur="300"/>
                                        <p:tgtEl>
                                          <p:spTgt spid="41"/>
                                        </p:tgtEl>
                                      </p:cBhvr>
                                    </p:animEffect>
                                  </p:childTnLst>
                                </p:cTn>
                              </p:par>
                              <p:par>
                                <p:cTn id="68" presetID="12" presetClass="entr" presetSubtype="8" fill="hold" grpId="0" nodeType="withEffect">
                                  <p:stCondLst>
                                    <p:cond delay="200"/>
                                  </p:stCondLst>
                                  <p:childTnLst>
                                    <p:set>
                                      <p:cBhvr>
                                        <p:cTn id="69" dur="1" fill="hold">
                                          <p:stCondLst>
                                            <p:cond delay="0"/>
                                          </p:stCondLst>
                                        </p:cTn>
                                        <p:tgtEl>
                                          <p:spTgt spid="42"/>
                                        </p:tgtEl>
                                        <p:attrNameLst>
                                          <p:attrName>style.visibility</p:attrName>
                                        </p:attrNameLst>
                                      </p:cBhvr>
                                      <p:to>
                                        <p:strVal val="visible"/>
                                      </p:to>
                                    </p:set>
                                    <p:anim calcmode="lin" valueType="num">
                                      <p:cBhvr additive="base">
                                        <p:cTn id="70" dur="300"/>
                                        <p:tgtEl>
                                          <p:spTgt spid="42"/>
                                        </p:tgtEl>
                                        <p:attrNameLst>
                                          <p:attrName>ppt_x</p:attrName>
                                        </p:attrNameLst>
                                      </p:cBhvr>
                                      <p:tavLst>
                                        <p:tav tm="0">
                                          <p:val>
                                            <p:strVal val="#ppt_x-#ppt_w*1.125000"/>
                                          </p:val>
                                        </p:tav>
                                        <p:tav tm="100000">
                                          <p:val>
                                            <p:strVal val="#ppt_x"/>
                                          </p:val>
                                        </p:tav>
                                      </p:tavLst>
                                    </p:anim>
                                    <p:animEffect transition="in" filter="wipe(right)">
                                      <p:cBhvr>
                                        <p:cTn id="71" dur="300"/>
                                        <p:tgtEl>
                                          <p:spTgt spid="42"/>
                                        </p:tgtEl>
                                      </p:cBhvr>
                                    </p:animEffect>
                                  </p:childTnLst>
                                </p:cTn>
                              </p:par>
                            </p:childTnLst>
                          </p:cTn>
                        </p:par>
                      </p:childTnLst>
                    </p:cTn>
                  </p:par>
                  <p:par>
                    <p:cTn id="72" fill="hold">
                      <p:stCondLst>
                        <p:cond delay="indefinite"/>
                      </p:stCondLst>
                      <p:childTnLst>
                        <p:par>
                          <p:cTn id="73" fill="hold">
                            <p:stCondLst>
                              <p:cond delay="0"/>
                            </p:stCondLst>
                            <p:childTnLst>
                              <p:par>
                                <p:cTn id="74" presetID="12" presetClass="entr" presetSubtype="8" fill="hold" grpId="0" nodeType="clickEffect">
                                  <p:stCondLst>
                                    <p:cond delay="0"/>
                                  </p:stCondLst>
                                  <p:childTnLst>
                                    <p:set>
                                      <p:cBhvr>
                                        <p:cTn id="75" dur="1" fill="hold">
                                          <p:stCondLst>
                                            <p:cond delay="0"/>
                                          </p:stCondLst>
                                        </p:cTn>
                                        <p:tgtEl>
                                          <p:spTgt spid="43"/>
                                        </p:tgtEl>
                                        <p:attrNameLst>
                                          <p:attrName>style.visibility</p:attrName>
                                        </p:attrNameLst>
                                      </p:cBhvr>
                                      <p:to>
                                        <p:strVal val="visible"/>
                                      </p:to>
                                    </p:set>
                                    <p:anim calcmode="lin" valueType="num">
                                      <p:cBhvr additive="base">
                                        <p:cTn id="76" dur="300"/>
                                        <p:tgtEl>
                                          <p:spTgt spid="43"/>
                                        </p:tgtEl>
                                        <p:attrNameLst>
                                          <p:attrName>ppt_x</p:attrName>
                                        </p:attrNameLst>
                                      </p:cBhvr>
                                      <p:tavLst>
                                        <p:tav tm="0">
                                          <p:val>
                                            <p:strVal val="#ppt_x-#ppt_w*1.125000"/>
                                          </p:val>
                                        </p:tav>
                                        <p:tav tm="100000">
                                          <p:val>
                                            <p:strVal val="#ppt_x"/>
                                          </p:val>
                                        </p:tav>
                                      </p:tavLst>
                                    </p:anim>
                                    <p:animEffect transition="in" filter="wipe(right)">
                                      <p:cBhvr>
                                        <p:cTn id="77" dur="300"/>
                                        <p:tgtEl>
                                          <p:spTgt spid="43"/>
                                        </p:tgtEl>
                                      </p:cBhvr>
                                    </p:animEffect>
                                  </p:childTnLst>
                                </p:cTn>
                              </p:par>
                              <p:par>
                                <p:cTn id="78" presetID="12" presetClass="entr" presetSubtype="8" fill="hold" grpId="0" nodeType="withEffect">
                                  <p:stCondLst>
                                    <p:cond delay="200"/>
                                  </p:stCondLst>
                                  <p:childTnLst>
                                    <p:set>
                                      <p:cBhvr>
                                        <p:cTn id="79" dur="1" fill="hold">
                                          <p:stCondLst>
                                            <p:cond delay="0"/>
                                          </p:stCondLst>
                                        </p:cTn>
                                        <p:tgtEl>
                                          <p:spTgt spid="44"/>
                                        </p:tgtEl>
                                        <p:attrNameLst>
                                          <p:attrName>style.visibility</p:attrName>
                                        </p:attrNameLst>
                                      </p:cBhvr>
                                      <p:to>
                                        <p:strVal val="visible"/>
                                      </p:to>
                                    </p:set>
                                    <p:anim calcmode="lin" valueType="num">
                                      <p:cBhvr additive="base">
                                        <p:cTn id="80" dur="300"/>
                                        <p:tgtEl>
                                          <p:spTgt spid="44"/>
                                        </p:tgtEl>
                                        <p:attrNameLst>
                                          <p:attrName>ppt_x</p:attrName>
                                        </p:attrNameLst>
                                      </p:cBhvr>
                                      <p:tavLst>
                                        <p:tav tm="0">
                                          <p:val>
                                            <p:strVal val="#ppt_x-#ppt_w*1.125000"/>
                                          </p:val>
                                        </p:tav>
                                        <p:tav tm="100000">
                                          <p:val>
                                            <p:strVal val="#ppt_x"/>
                                          </p:val>
                                        </p:tav>
                                      </p:tavLst>
                                    </p:anim>
                                    <p:animEffect transition="in" filter="wipe(right)">
                                      <p:cBhvr>
                                        <p:cTn id="81" dur="300"/>
                                        <p:tgtEl>
                                          <p:spTgt spid="44"/>
                                        </p:tgtEl>
                                      </p:cBhvr>
                                    </p:animEffect>
                                  </p:childTnLst>
                                </p:cTn>
                              </p:par>
                            </p:childTnLst>
                          </p:cTn>
                        </p:par>
                      </p:childTnLst>
                    </p:cTn>
                  </p:par>
                  <p:par>
                    <p:cTn id="82" fill="hold">
                      <p:stCondLst>
                        <p:cond delay="indefinite"/>
                      </p:stCondLst>
                      <p:childTnLst>
                        <p:par>
                          <p:cTn id="83" fill="hold">
                            <p:stCondLst>
                              <p:cond delay="0"/>
                            </p:stCondLst>
                            <p:childTnLst>
                              <p:par>
                                <p:cTn id="84" presetID="12" presetClass="entr" presetSubtype="8" fill="hold" grpId="0" nodeType="clickEffect">
                                  <p:stCondLst>
                                    <p:cond delay="0"/>
                                  </p:stCondLst>
                                  <p:childTnLst>
                                    <p:set>
                                      <p:cBhvr>
                                        <p:cTn id="85" dur="1" fill="hold">
                                          <p:stCondLst>
                                            <p:cond delay="0"/>
                                          </p:stCondLst>
                                        </p:cTn>
                                        <p:tgtEl>
                                          <p:spTgt spid="47"/>
                                        </p:tgtEl>
                                        <p:attrNameLst>
                                          <p:attrName>style.visibility</p:attrName>
                                        </p:attrNameLst>
                                      </p:cBhvr>
                                      <p:to>
                                        <p:strVal val="visible"/>
                                      </p:to>
                                    </p:set>
                                    <p:anim calcmode="lin" valueType="num">
                                      <p:cBhvr additive="base">
                                        <p:cTn id="86" dur="300"/>
                                        <p:tgtEl>
                                          <p:spTgt spid="47"/>
                                        </p:tgtEl>
                                        <p:attrNameLst>
                                          <p:attrName>ppt_x</p:attrName>
                                        </p:attrNameLst>
                                      </p:cBhvr>
                                      <p:tavLst>
                                        <p:tav tm="0">
                                          <p:val>
                                            <p:strVal val="#ppt_x-#ppt_w*1.125000"/>
                                          </p:val>
                                        </p:tav>
                                        <p:tav tm="100000">
                                          <p:val>
                                            <p:strVal val="#ppt_x"/>
                                          </p:val>
                                        </p:tav>
                                      </p:tavLst>
                                    </p:anim>
                                    <p:animEffect transition="in" filter="wipe(right)">
                                      <p:cBhvr>
                                        <p:cTn id="87" dur="300"/>
                                        <p:tgtEl>
                                          <p:spTgt spid="47"/>
                                        </p:tgtEl>
                                      </p:cBhvr>
                                    </p:animEffect>
                                  </p:childTnLst>
                                </p:cTn>
                              </p:par>
                              <p:par>
                                <p:cTn id="88" presetID="12" presetClass="entr" presetSubtype="8" fill="hold" grpId="0" nodeType="withEffect">
                                  <p:stCondLst>
                                    <p:cond delay="200"/>
                                  </p:stCondLst>
                                  <p:childTnLst>
                                    <p:set>
                                      <p:cBhvr>
                                        <p:cTn id="89" dur="1" fill="hold">
                                          <p:stCondLst>
                                            <p:cond delay="0"/>
                                          </p:stCondLst>
                                        </p:cTn>
                                        <p:tgtEl>
                                          <p:spTgt spid="48"/>
                                        </p:tgtEl>
                                        <p:attrNameLst>
                                          <p:attrName>style.visibility</p:attrName>
                                        </p:attrNameLst>
                                      </p:cBhvr>
                                      <p:to>
                                        <p:strVal val="visible"/>
                                      </p:to>
                                    </p:set>
                                    <p:anim calcmode="lin" valueType="num">
                                      <p:cBhvr additive="base">
                                        <p:cTn id="90" dur="300"/>
                                        <p:tgtEl>
                                          <p:spTgt spid="48"/>
                                        </p:tgtEl>
                                        <p:attrNameLst>
                                          <p:attrName>ppt_x</p:attrName>
                                        </p:attrNameLst>
                                      </p:cBhvr>
                                      <p:tavLst>
                                        <p:tav tm="0">
                                          <p:val>
                                            <p:strVal val="#ppt_x-#ppt_w*1.125000"/>
                                          </p:val>
                                        </p:tav>
                                        <p:tav tm="100000">
                                          <p:val>
                                            <p:strVal val="#ppt_x"/>
                                          </p:val>
                                        </p:tav>
                                      </p:tavLst>
                                    </p:anim>
                                    <p:animEffect transition="in" filter="wipe(right)">
                                      <p:cBhvr>
                                        <p:cTn id="91" dur="3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7" grpId="0"/>
      <p:bldP spid="38" grpId="0"/>
      <p:bldP spid="39" grpId="0"/>
      <p:bldP spid="40" grpId="0"/>
      <p:bldP spid="41" grpId="0"/>
      <p:bldP spid="42" grpId="0"/>
      <p:bldP spid="43" grpId="0"/>
      <p:bldP spid="44" grpId="0"/>
      <p:bldP spid="47" grpId="0"/>
      <p:bldP spid="4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组合 51"/>
          <p:cNvGrpSpPr/>
          <p:nvPr/>
        </p:nvGrpSpPr>
        <p:grpSpPr>
          <a:xfrm>
            <a:off x="6807200" y="1838325"/>
            <a:ext cx="4072573" cy="1219200"/>
            <a:chOff x="6807457" y="1838922"/>
            <a:chExt cx="4071782" cy="1218685"/>
          </a:xfrm>
        </p:grpSpPr>
        <p:sp>
          <p:nvSpPr>
            <p:cNvPr id="10263" name="TextBox 44"/>
            <p:cNvSpPr txBox="1">
              <a:spLocks noChangeArrowheads="1"/>
            </p:cNvSpPr>
            <p:nvPr/>
          </p:nvSpPr>
          <p:spPr bwMode="auto">
            <a:xfrm>
              <a:off x="8399411" y="2143593"/>
              <a:ext cx="2479828" cy="797223"/>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rPr>
                <a:t>发现教育</a:t>
              </a:r>
              <a:endPar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endParaRPr>
            </a:p>
          </p:txBody>
        </p:sp>
        <p:grpSp>
          <p:nvGrpSpPr>
            <p:cNvPr id="12291" name="组合 8"/>
            <p:cNvGrpSpPr/>
            <p:nvPr/>
          </p:nvGrpSpPr>
          <p:grpSpPr>
            <a:xfrm>
              <a:off x="6807457" y="1838922"/>
              <a:ext cx="1218685" cy="1218685"/>
              <a:chOff x="5105593" y="1379191"/>
              <a:chExt cx="914014" cy="914014"/>
            </a:xfrm>
          </p:grpSpPr>
          <p:grpSp>
            <p:nvGrpSpPr>
              <p:cNvPr id="4" name="组合 45"/>
              <p:cNvGrpSpPr/>
              <p:nvPr/>
            </p:nvGrpSpPr>
            <p:grpSpPr>
              <a:xfrm>
                <a:off x="5105593" y="1379191"/>
                <a:ext cx="914014" cy="914014"/>
                <a:chOff x="304800" y="673100"/>
                <a:chExt cx="4000500" cy="4000500"/>
              </a:xfrm>
              <a:effectLst>
                <a:outerShdw blurRad="444500" dist="254000" dir="8100000" algn="tr" rotWithShape="0">
                  <a:prstClr val="black">
                    <a:alpha val="50000"/>
                  </a:prstClr>
                </a:outerShdw>
              </a:effectLst>
            </p:grpSpPr>
            <p:sp>
              <p:nvSpPr>
                <p:cNvPr id="50" name="同心圆 49"/>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51" name="椭圆 50"/>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0266" name="TextBox 52"/>
              <p:cNvSpPr txBox="1">
                <a:spLocks noChangeArrowheads="1"/>
              </p:cNvSpPr>
              <p:nvPr/>
            </p:nvSpPr>
            <p:spPr bwMode="auto">
              <a:xfrm>
                <a:off x="5259154" y="1576751"/>
                <a:ext cx="614243" cy="530795"/>
              </a:xfrm>
              <a:prstGeom prst="rect">
                <a:avLst/>
              </a:prstGeom>
              <a:noFill/>
              <a:ln>
                <a:noFill/>
              </a:ln>
            </p:spPr>
            <p:txBody>
              <a:bodyPr wrap="non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01</a:t>
                </a:r>
                <a:endParaRPr kumimoji="0" lang="zh-CN" altLang="en-US"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grpSp>
        <p:nvGrpSpPr>
          <p:cNvPr id="5" name="组合 54"/>
          <p:cNvGrpSpPr/>
          <p:nvPr/>
        </p:nvGrpSpPr>
        <p:grpSpPr>
          <a:xfrm>
            <a:off x="4327525" y="3109913"/>
            <a:ext cx="5522279" cy="1217612"/>
            <a:chOff x="4327040" y="3109298"/>
            <a:chExt cx="5521633" cy="1218685"/>
          </a:xfrm>
        </p:grpSpPr>
        <p:sp>
          <p:nvSpPr>
            <p:cNvPr id="10258" name="TextBox 43"/>
            <p:cNvSpPr txBox="1">
              <a:spLocks noChangeArrowheads="1"/>
            </p:cNvSpPr>
            <p:nvPr/>
          </p:nvSpPr>
          <p:spPr bwMode="auto">
            <a:xfrm>
              <a:off x="5690544" y="3462034"/>
              <a:ext cx="4158129" cy="798263"/>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rPr>
                <a:t>研究性学习课程</a:t>
              </a:r>
              <a:endPar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endParaRPr>
            </a:p>
          </p:txBody>
        </p:sp>
        <p:grpSp>
          <p:nvGrpSpPr>
            <p:cNvPr id="12296" name="组合 7"/>
            <p:cNvGrpSpPr/>
            <p:nvPr/>
          </p:nvGrpSpPr>
          <p:grpSpPr>
            <a:xfrm>
              <a:off x="4327040" y="3109298"/>
              <a:ext cx="1218685" cy="1218685"/>
              <a:chOff x="3245280" y="2331973"/>
              <a:chExt cx="914014" cy="914014"/>
            </a:xfrm>
          </p:grpSpPr>
          <p:grpSp>
            <p:nvGrpSpPr>
              <p:cNvPr id="7" name="组合 36"/>
              <p:cNvGrpSpPr/>
              <p:nvPr/>
            </p:nvGrpSpPr>
            <p:grpSpPr>
              <a:xfrm>
                <a:off x="3245280" y="2331973"/>
                <a:ext cx="914014" cy="914014"/>
                <a:chOff x="304800" y="673100"/>
                <a:chExt cx="4000500" cy="4000500"/>
              </a:xfrm>
              <a:effectLst>
                <a:outerShdw blurRad="444500" dist="254000" dir="8100000" algn="tr" rotWithShape="0">
                  <a:prstClr val="black">
                    <a:alpha val="50000"/>
                  </a:prstClr>
                </a:outerShdw>
              </a:effectLst>
            </p:grpSpPr>
            <p:sp>
              <p:nvSpPr>
                <p:cNvPr id="38" name="同心圆 37"/>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39" name="椭圆 38"/>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0261" name="TextBox 53"/>
              <p:cNvSpPr txBox="1">
                <a:spLocks noChangeArrowheads="1"/>
              </p:cNvSpPr>
              <p:nvPr/>
            </p:nvSpPr>
            <p:spPr bwMode="auto">
              <a:xfrm>
                <a:off x="3398853" y="2527408"/>
                <a:ext cx="616672" cy="531487"/>
              </a:xfrm>
              <a:prstGeom prst="rect">
                <a:avLst/>
              </a:prstGeom>
              <a:noFill/>
              <a:ln>
                <a:noFill/>
              </a:ln>
            </p:spPr>
            <p:txBody>
              <a:bodyPr wrap="non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02</a:t>
                </a:r>
                <a:endParaRPr kumimoji="0" lang="zh-CN" altLang="en-US"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grpSp>
        <p:nvGrpSpPr>
          <p:cNvPr id="8" name="组合 55"/>
          <p:cNvGrpSpPr/>
          <p:nvPr/>
        </p:nvGrpSpPr>
        <p:grpSpPr>
          <a:xfrm>
            <a:off x="1704975" y="4446588"/>
            <a:ext cx="4086860" cy="1217612"/>
            <a:chOff x="1705059" y="4446542"/>
            <a:chExt cx="3470881" cy="1218685"/>
          </a:xfrm>
        </p:grpSpPr>
        <p:sp>
          <p:nvSpPr>
            <p:cNvPr id="10253" name="TextBox 42"/>
            <p:cNvSpPr txBox="1">
              <a:spLocks noChangeArrowheads="1"/>
            </p:cNvSpPr>
            <p:nvPr/>
          </p:nvSpPr>
          <p:spPr bwMode="auto">
            <a:xfrm>
              <a:off x="3069467" y="4797688"/>
              <a:ext cx="2106473" cy="798263"/>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rPr>
                <a:t>调查研究</a:t>
              </a:r>
              <a:endPar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endParaRPr>
            </a:p>
          </p:txBody>
        </p:sp>
        <p:grpSp>
          <p:nvGrpSpPr>
            <p:cNvPr id="12301" name="组合 5"/>
            <p:cNvGrpSpPr/>
            <p:nvPr/>
          </p:nvGrpSpPr>
          <p:grpSpPr>
            <a:xfrm>
              <a:off x="1705059" y="4446542"/>
              <a:ext cx="1218685" cy="1218685"/>
              <a:chOff x="1278794" y="3334906"/>
              <a:chExt cx="914014" cy="914014"/>
            </a:xfrm>
          </p:grpSpPr>
          <p:grpSp>
            <p:nvGrpSpPr>
              <p:cNvPr id="10" name="组合 26"/>
              <p:cNvGrpSpPr/>
              <p:nvPr/>
            </p:nvGrpSpPr>
            <p:grpSpPr>
              <a:xfrm>
                <a:off x="1278794" y="3334906"/>
                <a:ext cx="914014" cy="914014"/>
                <a:chOff x="304800" y="673100"/>
                <a:chExt cx="4000500" cy="4000500"/>
              </a:xfrm>
              <a:effectLst>
                <a:outerShdw blurRad="444500" dist="254000" dir="8100000" algn="tr" rotWithShape="0">
                  <a:prstClr val="black">
                    <a:alpha val="50000"/>
                  </a:prstClr>
                </a:outerShdw>
              </a:effectLst>
            </p:grpSpPr>
            <p:sp>
              <p:nvSpPr>
                <p:cNvPr id="28" name="同心圆 27"/>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30" name="椭圆 29"/>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0256" name="TextBox 57"/>
              <p:cNvSpPr txBox="1">
                <a:spLocks noChangeArrowheads="1"/>
              </p:cNvSpPr>
              <p:nvPr/>
            </p:nvSpPr>
            <p:spPr bwMode="auto">
              <a:xfrm>
                <a:off x="1460805" y="3541065"/>
                <a:ext cx="524799" cy="531487"/>
              </a:xfrm>
              <a:prstGeom prst="rect">
                <a:avLst/>
              </a:prstGeom>
              <a:noFill/>
              <a:ln>
                <a:noFill/>
              </a:ln>
            </p:spPr>
            <p:txBody>
              <a:bodyPr wrap="non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03</a:t>
                </a:r>
                <a:endParaRPr kumimoji="0" lang="zh-CN" altLang="en-US"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sp>
        <p:nvSpPr>
          <p:cNvPr id="47" name="矩形 46"/>
          <p:cNvSpPr/>
          <p:nvPr/>
        </p:nvSpPr>
        <p:spPr>
          <a:xfrm>
            <a:off x="0" y="6697663"/>
            <a:ext cx="12192000" cy="134938"/>
          </a:xfrm>
          <a:prstGeom prst="rect">
            <a:avLst/>
          </a:prstGeom>
          <a:solidFill>
            <a:srgbClr val="0089D2"/>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pic>
        <p:nvPicPr>
          <p:cNvPr id="60" name="Picture 172"/>
          <p:cNvPicPr>
            <a:picLocks noChangeAspect="1"/>
          </p:cNvPicPr>
          <p:nvPr/>
        </p:nvPicPr>
        <p:blipFill>
          <a:blip r:embed="rId1">
            <a:clrChange>
              <a:clrFrom>
                <a:srgbClr val="FFFFFF"/>
              </a:clrFrom>
              <a:clrTo>
                <a:srgbClr val="FFFFFF">
                  <a:alpha val="0"/>
                </a:srgbClr>
              </a:clrTo>
            </a:clrChange>
          </a:blip>
          <a:stretch>
            <a:fillRect/>
          </a:stretch>
        </p:blipFill>
        <p:spPr>
          <a:xfrm>
            <a:off x="9929813" y="128588"/>
            <a:ext cx="2206625" cy="919162"/>
          </a:xfrm>
          <a:prstGeom prst="rect">
            <a:avLst/>
          </a:prstGeom>
          <a:noFill/>
          <a:ln w="9525">
            <a:noFill/>
          </a:ln>
        </p:spPr>
      </p:pic>
      <p:sp>
        <p:nvSpPr>
          <p:cNvPr id="12306" name="直角三角形 72"/>
          <p:cNvSpPr/>
          <p:nvPr/>
        </p:nvSpPr>
        <p:spPr>
          <a:xfrm rot="5400000">
            <a:off x="-1587" y="-3175"/>
            <a:ext cx="1185862" cy="1192213"/>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2307" name="直角三角形 73"/>
          <p:cNvSpPr/>
          <p:nvPr/>
        </p:nvSpPr>
        <p:spPr>
          <a:xfrm rot="5400000">
            <a:off x="0" y="0"/>
            <a:ext cx="973138" cy="973138"/>
          </a:xfrm>
          <a:prstGeom prst="rtTriangle">
            <a:avLst/>
          </a:prstGeom>
          <a:solidFill>
            <a:srgbClr val="FF66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2308" name="直角三角形 74"/>
          <p:cNvSpPr/>
          <p:nvPr/>
        </p:nvSpPr>
        <p:spPr>
          <a:xfrm rot="5400000">
            <a:off x="139700" y="139700"/>
            <a:ext cx="700088" cy="700088"/>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2309" name="矩形 75"/>
          <p:cNvSpPr/>
          <p:nvPr/>
        </p:nvSpPr>
        <p:spPr>
          <a:xfrm rot="2700000">
            <a:off x="465138" y="36513"/>
            <a:ext cx="149225" cy="995362"/>
          </a:xfrm>
          <a:prstGeom prst="rect">
            <a:avLst/>
          </a:prstGeom>
          <a:solidFill>
            <a:srgbClr val="E7A2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7" name="文本框 62"/>
          <p:cNvSpPr txBox="1">
            <a:spLocks noChangeArrowheads="1"/>
          </p:cNvSpPr>
          <p:nvPr/>
        </p:nvSpPr>
        <p:spPr bwMode="auto">
          <a:xfrm>
            <a:off x="609600" y="609600"/>
            <a:ext cx="6716713" cy="908050"/>
          </a:xfrm>
          <a:prstGeom prst="rect">
            <a:avLst/>
          </a:prstGeom>
          <a:noFill/>
          <a:ln w="9525">
            <a:noFill/>
            <a:miter lim="800000"/>
          </a:ln>
        </p:spPr>
        <p:txBody>
          <a:bodyPr>
            <a:spAutoFit/>
          </a:bodyPr>
          <a:lstStyle/>
          <a:p>
            <a:pPr marR="0" defTabSz="1218565" fontAlgn="auto">
              <a:spcBef>
                <a:spcPts val="0"/>
              </a:spcBef>
              <a:spcAft>
                <a:spcPts val="0"/>
              </a:spcAft>
              <a:buClrTx/>
              <a:buSzTx/>
              <a:buFont typeface="Arial" panose="020B0604020202020204" pitchFamily="34" charset="0"/>
              <a:buNone/>
              <a:defRPr/>
            </a:pPr>
            <a:r>
              <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概念的理解与界定</a:t>
            </a:r>
            <a:endPar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p:txBody>
      </p:sp>
    </p:spTree>
    <p:custDataLst>
      <p:tags r:id="rId2"/>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strips(downLeft)">
                                      <p:cBhvr>
                                        <p:cTn id="7" dur="50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amond(in)">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组合 51"/>
          <p:cNvGrpSpPr/>
          <p:nvPr/>
        </p:nvGrpSpPr>
        <p:grpSpPr>
          <a:xfrm>
            <a:off x="6807200" y="1838325"/>
            <a:ext cx="4072573" cy="1219704"/>
            <a:chOff x="6807457" y="1838922"/>
            <a:chExt cx="4071782" cy="1218685"/>
          </a:xfrm>
        </p:grpSpPr>
        <p:sp>
          <p:nvSpPr>
            <p:cNvPr id="10263" name="TextBox 44"/>
            <p:cNvSpPr txBox="1">
              <a:spLocks noChangeArrowheads="1"/>
            </p:cNvSpPr>
            <p:nvPr/>
          </p:nvSpPr>
          <p:spPr bwMode="auto">
            <a:xfrm>
              <a:off x="8399411" y="2143467"/>
              <a:ext cx="2479828" cy="796894"/>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rPr>
                <a:t>学校层面</a:t>
              </a:r>
              <a:endPar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endParaRPr>
            </a:p>
          </p:txBody>
        </p:sp>
        <p:grpSp>
          <p:nvGrpSpPr>
            <p:cNvPr id="14339" name="组合 8"/>
            <p:cNvGrpSpPr/>
            <p:nvPr/>
          </p:nvGrpSpPr>
          <p:grpSpPr>
            <a:xfrm>
              <a:off x="6807457" y="1838922"/>
              <a:ext cx="1218685" cy="1218685"/>
              <a:chOff x="5105593" y="1379191"/>
              <a:chExt cx="914014" cy="914014"/>
            </a:xfrm>
          </p:grpSpPr>
          <p:grpSp>
            <p:nvGrpSpPr>
              <p:cNvPr id="4" name="组合 45"/>
              <p:cNvGrpSpPr/>
              <p:nvPr/>
            </p:nvGrpSpPr>
            <p:grpSpPr>
              <a:xfrm>
                <a:off x="5105593" y="1379191"/>
                <a:ext cx="914014" cy="914014"/>
                <a:chOff x="304800" y="673100"/>
                <a:chExt cx="4000500" cy="4000500"/>
              </a:xfrm>
              <a:effectLst>
                <a:outerShdw blurRad="444500" dist="254000" dir="8100000" algn="tr" rotWithShape="0">
                  <a:prstClr val="black">
                    <a:alpha val="50000"/>
                  </a:prstClr>
                </a:outerShdw>
              </a:effectLst>
            </p:grpSpPr>
            <p:sp>
              <p:nvSpPr>
                <p:cNvPr id="50" name="同心圆 49"/>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51" name="椭圆 50"/>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0266" name="TextBox 52"/>
              <p:cNvSpPr txBox="1">
                <a:spLocks noChangeArrowheads="1"/>
              </p:cNvSpPr>
              <p:nvPr/>
            </p:nvSpPr>
            <p:spPr bwMode="auto">
              <a:xfrm>
                <a:off x="5259154" y="1576670"/>
                <a:ext cx="614243" cy="530575"/>
              </a:xfrm>
              <a:prstGeom prst="rect">
                <a:avLst/>
              </a:prstGeom>
              <a:noFill/>
              <a:ln>
                <a:noFill/>
              </a:ln>
            </p:spPr>
            <p:txBody>
              <a:bodyPr wrap="non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01</a:t>
                </a:r>
                <a:endParaRPr kumimoji="0" lang="zh-CN" altLang="en-US"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grpSp>
        <p:nvGrpSpPr>
          <p:cNvPr id="5" name="组合 54"/>
          <p:cNvGrpSpPr/>
          <p:nvPr/>
        </p:nvGrpSpPr>
        <p:grpSpPr>
          <a:xfrm>
            <a:off x="4327525" y="3109913"/>
            <a:ext cx="3843973" cy="1218354"/>
            <a:chOff x="4327040" y="3109298"/>
            <a:chExt cx="3843682" cy="1218685"/>
          </a:xfrm>
        </p:grpSpPr>
        <p:sp>
          <p:nvSpPr>
            <p:cNvPr id="10258" name="TextBox 43"/>
            <p:cNvSpPr txBox="1">
              <a:spLocks noChangeArrowheads="1"/>
            </p:cNvSpPr>
            <p:nvPr/>
          </p:nvSpPr>
          <p:spPr bwMode="auto">
            <a:xfrm>
              <a:off x="5690600" y="3461819"/>
              <a:ext cx="2480122" cy="797777"/>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rPr>
                <a:t>教师层面</a:t>
              </a:r>
              <a:endPar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endParaRPr>
            </a:p>
          </p:txBody>
        </p:sp>
        <p:grpSp>
          <p:nvGrpSpPr>
            <p:cNvPr id="14344" name="组合 7"/>
            <p:cNvGrpSpPr/>
            <p:nvPr/>
          </p:nvGrpSpPr>
          <p:grpSpPr>
            <a:xfrm>
              <a:off x="4327040" y="3109298"/>
              <a:ext cx="1218685" cy="1218685"/>
              <a:chOff x="3245280" y="2331973"/>
              <a:chExt cx="914014" cy="914014"/>
            </a:xfrm>
          </p:grpSpPr>
          <p:grpSp>
            <p:nvGrpSpPr>
              <p:cNvPr id="7" name="组合 36"/>
              <p:cNvGrpSpPr/>
              <p:nvPr/>
            </p:nvGrpSpPr>
            <p:grpSpPr>
              <a:xfrm>
                <a:off x="3245280" y="2331973"/>
                <a:ext cx="914014" cy="914014"/>
                <a:chOff x="304800" y="673100"/>
                <a:chExt cx="4000500" cy="4000500"/>
              </a:xfrm>
              <a:effectLst>
                <a:outerShdw blurRad="444500" dist="254000" dir="8100000" algn="tr" rotWithShape="0">
                  <a:prstClr val="black">
                    <a:alpha val="50000"/>
                  </a:prstClr>
                </a:outerShdw>
              </a:effectLst>
            </p:grpSpPr>
            <p:sp>
              <p:nvSpPr>
                <p:cNvPr id="38" name="同心圆 37"/>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39" name="椭圆 38"/>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3" name="TextBox 53"/>
              <p:cNvSpPr txBox="1">
                <a:spLocks noChangeArrowheads="1"/>
              </p:cNvSpPr>
              <p:nvPr/>
            </p:nvSpPr>
            <p:spPr bwMode="auto">
              <a:xfrm>
                <a:off x="3398859" y="2527289"/>
                <a:ext cx="616697" cy="531163"/>
              </a:xfrm>
              <a:prstGeom prst="rect">
                <a:avLst/>
              </a:prstGeom>
              <a:noFill/>
              <a:ln>
                <a:noFill/>
              </a:ln>
            </p:spPr>
            <p:txBody>
              <a:bodyPr wrap="non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02</a:t>
                </a:r>
                <a:endParaRPr kumimoji="0" lang="zh-CN" altLang="en-US"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grpSp>
        <p:nvGrpSpPr>
          <p:cNvPr id="8" name="组合 55"/>
          <p:cNvGrpSpPr/>
          <p:nvPr/>
        </p:nvGrpSpPr>
        <p:grpSpPr>
          <a:xfrm>
            <a:off x="1704975" y="4446588"/>
            <a:ext cx="4086859" cy="1218538"/>
            <a:chOff x="1705059" y="4446540"/>
            <a:chExt cx="3471024" cy="1218685"/>
          </a:xfrm>
        </p:grpSpPr>
        <p:sp>
          <p:nvSpPr>
            <p:cNvPr id="10253" name="TextBox 42"/>
            <p:cNvSpPr txBox="1">
              <a:spLocks noChangeArrowheads="1"/>
            </p:cNvSpPr>
            <p:nvPr/>
          </p:nvSpPr>
          <p:spPr bwMode="auto">
            <a:xfrm>
              <a:off x="3069523" y="4797419"/>
              <a:ext cx="2106560" cy="797656"/>
            </a:xfrm>
            <a:prstGeom prst="rect">
              <a:avLst/>
            </a:prstGeom>
            <a:noFill/>
            <a:ln>
              <a:noFill/>
            </a:ln>
          </p:spPr>
          <p:txBody>
            <a:bodyPr wrap="none" lIns="121917" tIns="60958" rIns="121917" bIns="60958">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rPr>
                <a:t>学生层面</a:t>
              </a:r>
              <a:endParaRPr kumimoji="0" lang="zh-CN" altLang="en-US" sz="4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方正兰亭细黑_GBK_M"/>
                <a:sym typeface="Arial" panose="020B0604020202020204" pitchFamily="34" charset="0"/>
              </a:endParaRPr>
            </a:p>
          </p:txBody>
        </p:sp>
        <p:grpSp>
          <p:nvGrpSpPr>
            <p:cNvPr id="14349" name="组合 5"/>
            <p:cNvGrpSpPr/>
            <p:nvPr/>
          </p:nvGrpSpPr>
          <p:grpSpPr>
            <a:xfrm>
              <a:off x="1705059" y="4446540"/>
              <a:ext cx="1218685" cy="1218685"/>
              <a:chOff x="1278794" y="3334905"/>
              <a:chExt cx="914014" cy="914014"/>
            </a:xfrm>
          </p:grpSpPr>
          <p:grpSp>
            <p:nvGrpSpPr>
              <p:cNvPr id="10" name="组合 26"/>
              <p:cNvGrpSpPr/>
              <p:nvPr/>
            </p:nvGrpSpPr>
            <p:grpSpPr>
              <a:xfrm>
                <a:off x="1278794" y="3334905"/>
                <a:ext cx="914014" cy="914014"/>
                <a:chOff x="304800" y="673100"/>
                <a:chExt cx="4000500" cy="4000500"/>
              </a:xfrm>
              <a:effectLst>
                <a:outerShdw blurRad="444500" dist="254000" dir="8100000" algn="tr" rotWithShape="0">
                  <a:prstClr val="black">
                    <a:alpha val="50000"/>
                  </a:prstClr>
                </a:outerShdw>
              </a:effectLst>
            </p:grpSpPr>
            <p:sp>
              <p:nvSpPr>
                <p:cNvPr id="28" name="同心圆 27"/>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30" name="椭圆 29"/>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0067B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10256" name="TextBox 57"/>
              <p:cNvSpPr txBox="1">
                <a:spLocks noChangeArrowheads="1"/>
              </p:cNvSpPr>
              <p:nvPr/>
            </p:nvSpPr>
            <p:spPr bwMode="auto">
              <a:xfrm>
                <a:off x="1460813" y="3540908"/>
                <a:ext cx="524820" cy="532274"/>
              </a:xfrm>
              <a:prstGeom prst="rect">
                <a:avLst/>
              </a:prstGeom>
              <a:noFill/>
              <a:ln>
                <a:noFill/>
              </a:ln>
            </p:spPr>
            <p:txBody>
              <a:bodyPr wrap="none">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rPr>
                  <a:t>03</a:t>
                </a:r>
                <a:endParaRPr kumimoji="0" lang="zh-CN" altLang="en-US" sz="40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sym typeface="Arial" panose="020B0604020202020204" pitchFamily="34" charset="0"/>
                </a:endParaRPr>
              </a:p>
            </p:txBody>
          </p:sp>
        </p:grpSp>
      </p:grpSp>
      <p:sp>
        <p:nvSpPr>
          <p:cNvPr id="47" name="矩形 46"/>
          <p:cNvSpPr/>
          <p:nvPr/>
        </p:nvSpPr>
        <p:spPr>
          <a:xfrm>
            <a:off x="0" y="6697663"/>
            <a:ext cx="12192000" cy="134938"/>
          </a:xfrm>
          <a:prstGeom prst="rect">
            <a:avLst/>
          </a:prstGeom>
          <a:solidFill>
            <a:srgbClr val="0089D2"/>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pic>
        <p:nvPicPr>
          <p:cNvPr id="60" name="Picture 172"/>
          <p:cNvPicPr>
            <a:picLocks noChangeAspect="1"/>
          </p:cNvPicPr>
          <p:nvPr/>
        </p:nvPicPr>
        <p:blipFill>
          <a:blip r:embed="rId1">
            <a:clrChange>
              <a:clrFrom>
                <a:srgbClr val="FFFFFF"/>
              </a:clrFrom>
              <a:clrTo>
                <a:srgbClr val="FFFFFF">
                  <a:alpha val="0"/>
                </a:srgbClr>
              </a:clrTo>
            </a:clrChange>
          </a:blip>
          <a:stretch>
            <a:fillRect/>
          </a:stretch>
        </p:blipFill>
        <p:spPr>
          <a:xfrm>
            <a:off x="9929813" y="128588"/>
            <a:ext cx="2206625" cy="919162"/>
          </a:xfrm>
          <a:prstGeom prst="rect">
            <a:avLst/>
          </a:prstGeom>
          <a:noFill/>
          <a:ln w="9525">
            <a:noFill/>
          </a:ln>
        </p:spPr>
      </p:pic>
      <p:sp>
        <p:nvSpPr>
          <p:cNvPr id="14354" name="直角三角形 72"/>
          <p:cNvSpPr/>
          <p:nvPr/>
        </p:nvSpPr>
        <p:spPr>
          <a:xfrm rot="5400000">
            <a:off x="-1587" y="-3175"/>
            <a:ext cx="1185862" cy="1192213"/>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4355" name="直角三角形 73"/>
          <p:cNvSpPr/>
          <p:nvPr/>
        </p:nvSpPr>
        <p:spPr>
          <a:xfrm rot="5400000">
            <a:off x="0" y="0"/>
            <a:ext cx="973138" cy="973138"/>
          </a:xfrm>
          <a:prstGeom prst="rtTriangle">
            <a:avLst/>
          </a:prstGeom>
          <a:solidFill>
            <a:srgbClr val="FF66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4356" name="直角三角形 74"/>
          <p:cNvSpPr/>
          <p:nvPr/>
        </p:nvSpPr>
        <p:spPr>
          <a:xfrm rot="5400000">
            <a:off x="139700" y="139700"/>
            <a:ext cx="700088" cy="700088"/>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4357" name="矩形 75"/>
          <p:cNvSpPr/>
          <p:nvPr/>
        </p:nvSpPr>
        <p:spPr>
          <a:xfrm rot="2700000">
            <a:off x="465138" y="36513"/>
            <a:ext cx="149225" cy="995362"/>
          </a:xfrm>
          <a:prstGeom prst="rect">
            <a:avLst/>
          </a:prstGeom>
          <a:solidFill>
            <a:srgbClr val="E7A200"/>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7" name="文本框 62"/>
          <p:cNvSpPr txBox="1">
            <a:spLocks noChangeArrowheads="1"/>
          </p:cNvSpPr>
          <p:nvPr/>
        </p:nvSpPr>
        <p:spPr bwMode="auto">
          <a:xfrm>
            <a:off x="609600" y="609600"/>
            <a:ext cx="6716713" cy="906780"/>
          </a:xfrm>
          <a:prstGeom prst="rect">
            <a:avLst/>
          </a:prstGeom>
          <a:noFill/>
          <a:ln w="9525">
            <a:noFill/>
            <a:miter lim="800000"/>
          </a:ln>
        </p:spPr>
        <p:txBody>
          <a:bodyPr>
            <a:spAutoFit/>
          </a:bodyPr>
          <a:lstStyle/>
          <a:p>
            <a:pPr marR="0" defTabSz="1218565" fontAlgn="auto">
              <a:spcBef>
                <a:spcPts val="0"/>
              </a:spcBef>
              <a:spcAft>
                <a:spcPts val="0"/>
              </a:spcAft>
              <a:buClrTx/>
              <a:buSzTx/>
              <a:buFont typeface="Arial" panose="020B0604020202020204" pitchFamily="34" charset="0"/>
              <a:buNone/>
              <a:defRPr/>
            </a:pPr>
            <a:r>
              <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调查研究对象</a:t>
            </a:r>
            <a:endPar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p:txBody>
      </p:sp>
    </p:spTree>
    <p:custDataLst>
      <p:tags r:id="rId2"/>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strips(downLeft)">
                                      <p:cBhvr>
                                        <p:cTn id="7" dur="50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amond(in)">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765175" y="1367155"/>
            <a:ext cx="10440988" cy="3784600"/>
          </a:xfrm>
          <a:prstGeom prst="rect">
            <a:avLst/>
          </a:prstGeom>
        </p:spPr>
        <p:txBody>
          <a:bodyPr>
            <a:spAutoFit/>
          </a:bodyPr>
          <a:lstStyle/>
          <a:p>
            <a:pPr marL="0" marR="0" lvl="0" indent="0" algn="l" defTabSz="914400" rtl="0" eaLnBrk="1" fontAlgn="base" latinLnBrk="0" hangingPunct="1">
              <a:lnSpc>
                <a:spcPct val="125000"/>
              </a:lnSpc>
              <a:spcBef>
                <a:spcPct val="0"/>
              </a:spcBef>
              <a:spcAft>
                <a:spcPct val="0"/>
              </a:spcAft>
              <a:buClrTx/>
              <a:buSzTx/>
              <a:buFont typeface="Arial" panose="020B0604020202020204" pitchFamily="34" charset="0"/>
              <a:buNone/>
              <a:defRPr/>
            </a:pPr>
            <a:r>
              <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（1）基于课程内涵的理解，制定核心素养如何在高中研究性学习课程中要素的问题。</a:t>
            </a:r>
            <a:endPar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base" latinLnBrk="0" hangingPunct="1">
              <a:lnSpc>
                <a:spcPct val="125000"/>
              </a:lnSpc>
              <a:spcBef>
                <a:spcPct val="0"/>
              </a:spcBef>
              <a:spcAft>
                <a:spcPct val="0"/>
              </a:spcAft>
              <a:buClrTx/>
              <a:buSzTx/>
              <a:buFont typeface="Arial" panose="020B0604020202020204" pitchFamily="34" charset="0"/>
              <a:buNone/>
              <a:defRPr/>
            </a:pPr>
            <a:r>
              <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（2）基于课程实施的实践，落实核心素养如何在高中研究性学习课程中调查的问题。</a:t>
            </a:r>
            <a:endPar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base" latinLnBrk="0" hangingPunct="1">
              <a:lnSpc>
                <a:spcPct val="125000"/>
              </a:lnSpc>
              <a:spcBef>
                <a:spcPct val="0"/>
              </a:spcBef>
              <a:spcAft>
                <a:spcPct val="0"/>
              </a:spcAft>
              <a:buClrTx/>
              <a:buSzTx/>
              <a:buFont typeface="Arial" panose="020B0604020202020204" pitchFamily="34" charset="0"/>
              <a:buNone/>
              <a:defRPr/>
            </a:pPr>
            <a:r>
              <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（3）基于问题建议的统整，解决核心素养如何在高中历史校本课程中改进保障问题。</a:t>
            </a:r>
            <a:endPar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
        <p:nvSpPr>
          <p:cNvPr id="3" name="矩形 2"/>
          <p:cNvSpPr/>
          <p:nvPr/>
        </p:nvSpPr>
        <p:spPr>
          <a:xfrm>
            <a:off x="1371600" y="457200"/>
            <a:ext cx="5278438" cy="769938"/>
          </a:xfrm>
          <a:prstGeom prst="rect">
            <a:avLst/>
          </a:prstGeom>
        </p:spPr>
        <p:txBody>
          <a:bodyPr>
            <a:spAutoFit/>
          </a:bodyPr>
          <a:lstStyle/>
          <a:p>
            <a:pPr marL="0" marR="0" lvl="0" indent="0" algn="l" defTabSz="1218565" rtl="0" eaLnBrk="1" fontAlgn="auto" latinLnBrk="0" hangingPunct="1">
              <a:lnSpc>
                <a:spcPct val="100000"/>
              </a:lnSpc>
              <a:spcBef>
                <a:spcPts val="0"/>
              </a:spcBef>
              <a:spcAft>
                <a:spcPts val="0"/>
              </a:spcAft>
              <a:buClrTx/>
              <a:buSzTx/>
              <a:buFont typeface="Arial" panose="020B0604020202020204" pitchFamily="34" charset="0"/>
              <a:buNone/>
              <a:defRPr/>
            </a:pPr>
            <a:r>
              <a:rPr kumimoji="0" lang="zh-CN" altLang="en-US" sz="4400" b="1" i="0" u="none" strike="noStrike" kern="0" cap="none" spc="0" normalizeH="0" baseline="0" noProof="0" dirty="0">
                <a:ln>
                  <a:noFill/>
                </a:ln>
                <a:solidFill>
                  <a:srgbClr val="CC00CC"/>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研究内容：</a:t>
            </a:r>
            <a:endParaRPr kumimoji="0" lang="zh-CN" altLang="en-US" sz="4400" b="1" i="0" u="none" strike="noStrike" kern="0" cap="none" spc="0" normalizeH="0" baseline="0" noProof="0" dirty="0">
              <a:ln>
                <a:noFill/>
              </a:ln>
              <a:solidFill>
                <a:srgbClr val="CC00CC"/>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Tree>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765175" y="1367155"/>
            <a:ext cx="10440988" cy="3784600"/>
          </a:xfrm>
          <a:prstGeom prst="rect">
            <a:avLst/>
          </a:prstGeom>
        </p:spPr>
        <p:txBody>
          <a:bodyPr>
            <a:spAutoFit/>
          </a:bodyPr>
          <a:lstStyle/>
          <a:p>
            <a:pPr marL="0" marR="0" lvl="0" indent="0" algn="l" defTabSz="914400" rtl="0" eaLnBrk="1" fontAlgn="base" latinLnBrk="0" hangingPunct="1">
              <a:lnSpc>
                <a:spcPct val="125000"/>
              </a:lnSpc>
              <a:spcBef>
                <a:spcPct val="0"/>
              </a:spcBef>
              <a:spcAft>
                <a:spcPct val="0"/>
              </a:spcAft>
              <a:buClrTx/>
              <a:buSzTx/>
              <a:buFont typeface="Arial" panose="020B0604020202020204" pitchFamily="34" charset="0"/>
              <a:buNone/>
              <a:defRPr/>
            </a:pPr>
            <a:r>
              <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（1）指向调查研究的高中研究性学习课程的实施途径与策略研究</a:t>
            </a:r>
            <a:endPar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base" latinLnBrk="0" hangingPunct="1">
              <a:lnSpc>
                <a:spcPct val="125000"/>
              </a:lnSpc>
              <a:spcBef>
                <a:spcPct val="0"/>
              </a:spcBef>
              <a:spcAft>
                <a:spcPct val="0"/>
              </a:spcAft>
              <a:buClrTx/>
              <a:buSzTx/>
              <a:buFont typeface="Arial" panose="020B0604020202020204" pitchFamily="34" charset="0"/>
              <a:buNone/>
              <a:defRPr/>
            </a:pPr>
            <a:r>
              <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（2）指向调查研究的高中研究性学习课程的调查设计与调查反馈</a:t>
            </a:r>
            <a:endPar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base" latinLnBrk="0" hangingPunct="1">
              <a:lnSpc>
                <a:spcPct val="125000"/>
              </a:lnSpc>
              <a:spcBef>
                <a:spcPct val="0"/>
              </a:spcBef>
              <a:spcAft>
                <a:spcPct val="0"/>
              </a:spcAft>
              <a:buClrTx/>
              <a:buSzTx/>
              <a:buFont typeface="Arial" panose="020B0604020202020204" pitchFamily="34" charset="0"/>
              <a:buNone/>
              <a:defRPr/>
            </a:pPr>
            <a:r>
              <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（3）指向调查研究的高中研究性学习课程的成果阐述与问题对策</a:t>
            </a:r>
            <a:endParaRPr kumimoji="0" sz="32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
        <p:nvSpPr>
          <p:cNvPr id="3" name="矩形 2"/>
          <p:cNvSpPr/>
          <p:nvPr/>
        </p:nvSpPr>
        <p:spPr>
          <a:xfrm>
            <a:off x="1371600" y="457200"/>
            <a:ext cx="5278438" cy="768350"/>
          </a:xfrm>
          <a:prstGeom prst="rect">
            <a:avLst/>
          </a:prstGeom>
        </p:spPr>
        <p:txBody>
          <a:bodyPr>
            <a:spAutoFit/>
          </a:bodyPr>
          <a:lstStyle/>
          <a:p>
            <a:pPr marL="0" marR="0" lvl="0" indent="0" algn="l" defTabSz="1218565" rtl="0" eaLnBrk="1" fontAlgn="auto" latinLnBrk="0" hangingPunct="1">
              <a:lnSpc>
                <a:spcPct val="100000"/>
              </a:lnSpc>
              <a:spcBef>
                <a:spcPts val="0"/>
              </a:spcBef>
              <a:spcAft>
                <a:spcPts val="0"/>
              </a:spcAft>
              <a:buClrTx/>
              <a:buSzTx/>
              <a:buFont typeface="Arial" panose="020B0604020202020204" pitchFamily="34" charset="0"/>
              <a:buNone/>
              <a:defRPr/>
            </a:pPr>
            <a:r>
              <a:rPr kumimoji="0" lang="zh-CN" altLang="en-US" sz="4400" b="1" i="0" u="none" strike="noStrike" kern="0" cap="none" spc="0" normalizeH="0" baseline="0" noProof="0" dirty="0">
                <a:ln>
                  <a:noFill/>
                </a:ln>
                <a:solidFill>
                  <a:srgbClr val="CC00CC"/>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报告指向：</a:t>
            </a:r>
            <a:endParaRPr kumimoji="0" lang="zh-CN" altLang="en-US" sz="4400" b="1" i="0" u="none" strike="noStrike" kern="0" cap="none" spc="0" normalizeH="0" baseline="0" noProof="0" dirty="0">
              <a:ln>
                <a:noFill/>
              </a:ln>
              <a:solidFill>
                <a:srgbClr val="CC00CC"/>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Tree>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Rectangle 3"/>
          <p:cNvSpPr/>
          <p:nvPr/>
        </p:nvSpPr>
        <p:spPr>
          <a:xfrm>
            <a:off x="2187575" y="1865313"/>
            <a:ext cx="4625975" cy="766762"/>
          </a:xfrm>
          <a:prstGeom prst="rect">
            <a:avLst/>
          </a:prstGeom>
          <a:solidFill>
            <a:srgbClr val="DDDDDD"/>
          </a:solidFill>
          <a:ln w="12700">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10" name="Rectangle 5"/>
          <p:cNvSpPr/>
          <p:nvPr/>
        </p:nvSpPr>
        <p:spPr>
          <a:xfrm>
            <a:off x="1771650" y="3571875"/>
            <a:ext cx="5011738" cy="404813"/>
          </a:xfrm>
          <a:prstGeom prst="rect">
            <a:avLst/>
          </a:prstGeom>
          <a:solidFill>
            <a:srgbClr val="DDDDDD"/>
          </a:solidFill>
          <a:ln w="12700">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nvGrpSpPr>
          <p:cNvPr id="17411" name="Group 12"/>
          <p:cNvGrpSpPr/>
          <p:nvPr/>
        </p:nvGrpSpPr>
        <p:grpSpPr>
          <a:xfrm rot="10082854">
            <a:off x="7875588" y="2921000"/>
            <a:ext cx="1597025" cy="303213"/>
            <a:chOff x="2598" y="1026"/>
            <a:chExt cx="957" cy="242"/>
          </a:xfrm>
        </p:grpSpPr>
        <p:grpSp>
          <p:nvGrpSpPr>
            <p:cNvPr id="17412" name="Group 13"/>
            <p:cNvGrpSpPr/>
            <p:nvPr/>
          </p:nvGrpSpPr>
          <p:grpSpPr>
            <a:xfrm rot="-9970459" flipH="1" flipV="1">
              <a:off x="2598" y="1026"/>
              <a:ext cx="957" cy="242"/>
              <a:chOff x="2532" y="1051"/>
              <a:chExt cx="893" cy="246"/>
            </a:xfrm>
          </p:grpSpPr>
          <p:grpSp>
            <p:nvGrpSpPr>
              <p:cNvPr id="17413" name="Group 14"/>
              <p:cNvGrpSpPr/>
              <p:nvPr/>
            </p:nvGrpSpPr>
            <p:grpSpPr>
              <a:xfrm>
                <a:off x="2532" y="1051"/>
                <a:ext cx="743" cy="185"/>
                <a:chOff x="1565" y="2568"/>
                <a:chExt cx="1118" cy="279"/>
              </a:xfrm>
            </p:grpSpPr>
            <p:sp>
              <p:nvSpPr>
                <p:cNvPr id="17414" name="AutoShape 15"/>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15" name="AutoShape 16"/>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16" name="AutoShape 17"/>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17" name="AutoShape 18"/>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18" name="Group 19"/>
              <p:cNvGrpSpPr/>
              <p:nvPr/>
            </p:nvGrpSpPr>
            <p:grpSpPr>
              <a:xfrm rot="1353540">
                <a:off x="2682" y="1111"/>
                <a:ext cx="743" cy="186"/>
                <a:chOff x="1565" y="2568"/>
                <a:chExt cx="1118" cy="279"/>
              </a:xfrm>
            </p:grpSpPr>
            <p:sp>
              <p:nvSpPr>
                <p:cNvPr id="17419" name="AutoShape 20"/>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20" name="AutoShape 21"/>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21" name="AutoShape 22"/>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22" name="AutoShape 23"/>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nvGrpSpPr>
            <p:cNvPr id="17423" name="Group 24"/>
            <p:cNvGrpSpPr/>
            <p:nvPr/>
          </p:nvGrpSpPr>
          <p:grpSpPr>
            <a:xfrm rot="-9970459" flipH="1" flipV="1">
              <a:off x="2688" y="1056"/>
              <a:ext cx="784" cy="198"/>
              <a:chOff x="2532" y="1051"/>
              <a:chExt cx="893" cy="246"/>
            </a:xfrm>
          </p:grpSpPr>
          <p:grpSp>
            <p:nvGrpSpPr>
              <p:cNvPr id="17424" name="Group 25"/>
              <p:cNvGrpSpPr/>
              <p:nvPr/>
            </p:nvGrpSpPr>
            <p:grpSpPr>
              <a:xfrm>
                <a:off x="2532" y="1051"/>
                <a:ext cx="743" cy="185"/>
                <a:chOff x="1565" y="2568"/>
                <a:chExt cx="1118" cy="279"/>
              </a:xfrm>
            </p:grpSpPr>
            <p:sp>
              <p:nvSpPr>
                <p:cNvPr id="17425" name="AutoShape 26"/>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26" name="AutoShape 27"/>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27" name="AutoShape 28"/>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28" name="AutoShape 29"/>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29" name="Group 30"/>
              <p:cNvGrpSpPr/>
              <p:nvPr/>
            </p:nvGrpSpPr>
            <p:grpSpPr>
              <a:xfrm rot="1353540">
                <a:off x="2682" y="1111"/>
                <a:ext cx="743" cy="186"/>
                <a:chOff x="1565" y="2568"/>
                <a:chExt cx="1118" cy="279"/>
              </a:xfrm>
            </p:grpSpPr>
            <p:sp>
              <p:nvSpPr>
                <p:cNvPr id="17430" name="AutoShape 31"/>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31" name="AutoShape 32"/>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32" name="AutoShape 33"/>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33" name="AutoShape 34"/>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grpSp>
        <p:nvGrpSpPr>
          <p:cNvPr id="17434" name="Group 35"/>
          <p:cNvGrpSpPr/>
          <p:nvPr/>
        </p:nvGrpSpPr>
        <p:grpSpPr>
          <a:xfrm rot="10082854">
            <a:off x="6415088" y="4741863"/>
            <a:ext cx="1598612" cy="303212"/>
            <a:chOff x="2598" y="1026"/>
            <a:chExt cx="957" cy="242"/>
          </a:xfrm>
        </p:grpSpPr>
        <p:grpSp>
          <p:nvGrpSpPr>
            <p:cNvPr id="17435" name="Group 36"/>
            <p:cNvGrpSpPr/>
            <p:nvPr/>
          </p:nvGrpSpPr>
          <p:grpSpPr>
            <a:xfrm rot="-9970459" flipH="1" flipV="1">
              <a:off x="2598" y="1026"/>
              <a:ext cx="957" cy="242"/>
              <a:chOff x="2532" y="1051"/>
              <a:chExt cx="893" cy="246"/>
            </a:xfrm>
          </p:grpSpPr>
          <p:grpSp>
            <p:nvGrpSpPr>
              <p:cNvPr id="17436" name="Group 37"/>
              <p:cNvGrpSpPr/>
              <p:nvPr/>
            </p:nvGrpSpPr>
            <p:grpSpPr>
              <a:xfrm>
                <a:off x="2532" y="1051"/>
                <a:ext cx="743" cy="185"/>
                <a:chOff x="1565" y="2568"/>
                <a:chExt cx="1118" cy="279"/>
              </a:xfrm>
            </p:grpSpPr>
            <p:sp>
              <p:nvSpPr>
                <p:cNvPr id="17437" name="AutoShape 38"/>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38" name="AutoShape 39"/>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39" name="AutoShape 40"/>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40" name="AutoShape 41"/>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41" name="Group 42"/>
              <p:cNvGrpSpPr/>
              <p:nvPr/>
            </p:nvGrpSpPr>
            <p:grpSpPr>
              <a:xfrm rot="1353540">
                <a:off x="2682" y="1111"/>
                <a:ext cx="743" cy="186"/>
                <a:chOff x="1565" y="2568"/>
                <a:chExt cx="1118" cy="279"/>
              </a:xfrm>
            </p:grpSpPr>
            <p:sp>
              <p:nvSpPr>
                <p:cNvPr id="17442" name="AutoShape 43"/>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43" name="AutoShape 44"/>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44" name="AutoShape 45"/>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45" name="AutoShape 46"/>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nvGrpSpPr>
            <p:cNvPr id="17446" name="Group 47"/>
            <p:cNvGrpSpPr/>
            <p:nvPr/>
          </p:nvGrpSpPr>
          <p:grpSpPr>
            <a:xfrm rot="-9970459" flipH="1" flipV="1">
              <a:off x="2688" y="1056"/>
              <a:ext cx="784" cy="198"/>
              <a:chOff x="2532" y="1051"/>
              <a:chExt cx="893" cy="246"/>
            </a:xfrm>
          </p:grpSpPr>
          <p:grpSp>
            <p:nvGrpSpPr>
              <p:cNvPr id="17447" name="Group 48"/>
              <p:cNvGrpSpPr/>
              <p:nvPr/>
            </p:nvGrpSpPr>
            <p:grpSpPr>
              <a:xfrm>
                <a:off x="2532" y="1051"/>
                <a:ext cx="743" cy="185"/>
                <a:chOff x="1565" y="2568"/>
                <a:chExt cx="1118" cy="279"/>
              </a:xfrm>
            </p:grpSpPr>
            <p:sp>
              <p:nvSpPr>
                <p:cNvPr id="17448" name="AutoShape 49"/>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49" name="AutoShape 50"/>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50" name="AutoShape 51"/>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51" name="AutoShape 52"/>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52" name="Group 53"/>
              <p:cNvGrpSpPr/>
              <p:nvPr/>
            </p:nvGrpSpPr>
            <p:grpSpPr>
              <a:xfrm rot="1353540">
                <a:off x="2682" y="1111"/>
                <a:ext cx="743" cy="186"/>
                <a:chOff x="1565" y="2568"/>
                <a:chExt cx="1118" cy="279"/>
              </a:xfrm>
            </p:grpSpPr>
            <p:sp>
              <p:nvSpPr>
                <p:cNvPr id="17453" name="AutoShape 54"/>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54" name="AutoShape 55"/>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55" name="AutoShape 56"/>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56" name="AutoShape 57"/>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grpSp>
        <p:nvGrpSpPr>
          <p:cNvPr id="17457" name="Group 58"/>
          <p:cNvGrpSpPr/>
          <p:nvPr/>
        </p:nvGrpSpPr>
        <p:grpSpPr>
          <a:xfrm rot="10082854">
            <a:off x="9582150" y="4740275"/>
            <a:ext cx="1595438" cy="303213"/>
            <a:chOff x="2598" y="1026"/>
            <a:chExt cx="957" cy="242"/>
          </a:xfrm>
        </p:grpSpPr>
        <p:grpSp>
          <p:nvGrpSpPr>
            <p:cNvPr id="17458" name="Group 59"/>
            <p:cNvGrpSpPr/>
            <p:nvPr/>
          </p:nvGrpSpPr>
          <p:grpSpPr>
            <a:xfrm rot="-9970459" flipH="1" flipV="1">
              <a:off x="2598" y="1026"/>
              <a:ext cx="957" cy="242"/>
              <a:chOff x="2532" y="1051"/>
              <a:chExt cx="893" cy="246"/>
            </a:xfrm>
          </p:grpSpPr>
          <p:grpSp>
            <p:nvGrpSpPr>
              <p:cNvPr id="17459" name="Group 60"/>
              <p:cNvGrpSpPr/>
              <p:nvPr/>
            </p:nvGrpSpPr>
            <p:grpSpPr>
              <a:xfrm>
                <a:off x="2532" y="1051"/>
                <a:ext cx="743" cy="185"/>
                <a:chOff x="1565" y="2568"/>
                <a:chExt cx="1118" cy="279"/>
              </a:xfrm>
            </p:grpSpPr>
            <p:sp>
              <p:nvSpPr>
                <p:cNvPr id="17460" name="AutoShape 61"/>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61" name="AutoShape 62"/>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62" name="AutoShape 63"/>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63" name="AutoShape 64"/>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64" name="Group 65"/>
              <p:cNvGrpSpPr/>
              <p:nvPr/>
            </p:nvGrpSpPr>
            <p:grpSpPr>
              <a:xfrm rot="1353540">
                <a:off x="2682" y="1111"/>
                <a:ext cx="743" cy="186"/>
                <a:chOff x="1565" y="2568"/>
                <a:chExt cx="1118" cy="279"/>
              </a:xfrm>
            </p:grpSpPr>
            <p:sp>
              <p:nvSpPr>
                <p:cNvPr id="17465" name="AutoShape 66"/>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66" name="AutoShape 67"/>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67" name="AutoShape 68"/>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68" name="AutoShape 69"/>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nvGrpSpPr>
            <p:cNvPr id="17469" name="Group 70"/>
            <p:cNvGrpSpPr/>
            <p:nvPr/>
          </p:nvGrpSpPr>
          <p:grpSpPr>
            <a:xfrm rot="-9970459" flipH="1" flipV="1">
              <a:off x="2688" y="1056"/>
              <a:ext cx="784" cy="198"/>
              <a:chOff x="2532" y="1051"/>
              <a:chExt cx="893" cy="246"/>
            </a:xfrm>
          </p:grpSpPr>
          <p:grpSp>
            <p:nvGrpSpPr>
              <p:cNvPr id="17470" name="Group 71"/>
              <p:cNvGrpSpPr/>
              <p:nvPr/>
            </p:nvGrpSpPr>
            <p:grpSpPr>
              <a:xfrm>
                <a:off x="2532" y="1051"/>
                <a:ext cx="743" cy="185"/>
                <a:chOff x="1565" y="2568"/>
                <a:chExt cx="1118" cy="279"/>
              </a:xfrm>
            </p:grpSpPr>
            <p:sp>
              <p:nvSpPr>
                <p:cNvPr id="17471" name="AutoShape 72"/>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72" name="AutoShape 73"/>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73" name="AutoShape 74"/>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74" name="AutoShape 75"/>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75" name="Group 76"/>
              <p:cNvGrpSpPr/>
              <p:nvPr/>
            </p:nvGrpSpPr>
            <p:grpSpPr>
              <a:xfrm rot="1353540">
                <a:off x="2682" y="1111"/>
                <a:ext cx="743" cy="186"/>
                <a:chOff x="1565" y="2568"/>
                <a:chExt cx="1118" cy="279"/>
              </a:xfrm>
            </p:grpSpPr>
            <p:sp>
              <p:nvSpPr>
                <p:cNvPr id="17476" name="AutoShape 77"/>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77" name="AutoShape 78"/>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78" name="AutoShape 79"/>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79" name="AutoShape 80"/>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grpSp>
        <p:nvGrpSpPr>
          <p:cNvPr id="17480" name="Group 81"/>
          <p:cNvGrpSpPr/>
          <p:nvPr/>
        </p:nvGrpSpPr>
        <p:grpSpPr>
          <a:xfrm>
            <a:off x="8605838" y="2085975"/>
            <a:ext cx="1597025" cy="303213"/>
            <a:chOff x="2598" y="1026"/>
            <a:chExt cx="957" cy="242"/>
          </a:xfrm>
        </p:grpSpPr>
        <p:grpSp>
          <p:nvGrpSpPr>
            <p:cNvPr id="17481" name="Group 82"/>
            <p:cNvGrpSpPr/>
            <p:nvPr/>
          </p:nvGrpSpPr>
          <p:grpSpPr>
            <a:xfrm rot="-9970459" flipH="1" flipV="1">
              <a:off x="2598" y="1026"/>
              <a:ext cx="957" cy="242"/>
              <a:chOff x="2532" y="1051"/>
              <a:chExt cx="893" cy="246"/>
            </a:xfrm>
          </p:grpSpPr>
          <p:grpSp>
            <p:nvGrpSpPr>
              <p:cNvPr id="17482" name="Group 83"/>
              <p:cNvGrpSpPr/>
              <p:nvPr/>
            </p:nvGrpSpPr>
            <p:grpSpPr>
              <a:xfrm>
                <a:off x="2532" y="1051"/>
                <a:ext cx="743" cy="185"/>
                <a:chOff x="1565" y="2568"/>
                <a:chExt cx="1118" cy="279"/>
              </a:xfrm>
            </p:grpSpPr>
            <p:sp>
              <p:nvSpPr>
                <p:cNvPr id="17483" name="AutoShape 84"/>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84" name="AutoShape 85"/>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85" name="AutoShape 86"/>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86" name="AutoShape 87"/>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87" name="Group 88"/>
              <p:cNvGrpSpPr/>
              <p:nvPr/>
            </p:nvGrpSpPr>
            <p:grpSpPr>
              <a:xfrm rot="1353540">
                <a:off x="2682" y="1111"/>
                <a:ext cx="743" cy="186"/>
                <a:chOff x="1565" y="2568"/>
                <a:chExt cx="1118" cy="279"/>
              </a:xfrm>
            </p:grpSpPr>
            <p:sp>
              <p:nvSpPr>
                <p:cNvPr id="17488" name="AutoShape 89"/>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89" name="AutoShape 90"/>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90" name="AutoShape 91"/>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91" name="AutoShape 92"/>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nvGrpSpPr>
            <p:cNvPr id="17492" name="Group 93"/>
            <p:cNvGrpSpPr/>
            <p:nvPr/>
          </p:nvGrpSpPr>
          <p:grpSpPr>
            <a:xfrm rot="-9970459" flipH="1" flipV="1">
              <a:off x="2688" y="1056"/>
              <a:ext cx="784" cy="198"/>
              <a:chOff x="2532" y="1051"/>
              <a:chExt cx="893" cy="246"/>
            </a:xfrm>
          </p:grpSpPr>
          <p:grpSp>
            <p:nvGrpSpPr>
              <p:cNvPr id="17493" name="Group 94"/>
              <p:cNvGrpSpPr/>
              <p:nvPr/>
            </p:nvGrpSpPr>
            <p:grpSpPr>
              <a:xfrm>
                <a:off x="2532" y="1051"/>
                <a:ext cx="743" cy="185"/>
                <a:chOff x="1565" y="2568"/>
                <a:chExt cx="1118" cy="279"/>
              </a:xfrm>
            </p:grpSpPr>
            <p:sp>
              <p:nvSpPr>
                <p:cNvPr id="17494" name="AutoShape 95"/>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95" name="AutoShape 96"/>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96" name="AutoShape 97"/>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497" name="AutoShape 98"/>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498" name="Group 99"/>
              <p:cNvGrpSpPr/>
              <p:nvPr/>
            </p:nvGrpSpPr>
            <p:grpSpPr>
              <a:xfrm rot="1353540">
                <a:off x="2682" y="1111"/>
                <a:ext cx="743" cy="186"/>
                <a:chOff x="1565" y="2568"/>
                <a:chExt cx="1118" cy="279"/>
              </a:xfrm>
            </p:grpSpPr>
            <p:sp>
              <p:nvSpPr>
                <p:cNvPr id="17499" name="AutoShape 100"/>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00" name="AutoShape 101"/>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01" name="AutoShape 102"/>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02" name="AutoShape 103"/>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grpSp>
        <p:nvGrpSpPr>
          <p:cNvPr id="17503" name="Group 104"/>
          <p:cNvGrpSpPr/>
          <p:nvPr/>
        </p:nvGrpSpPr>
        <p:grpSpPr>
          <a:xfrm rot="344040">
            <a:off x="10317163" y="3921125"/>
            <a:ext cx="1597025" cy="303213"/>
            <a:chOff x="2598" y="1026"/>
            <a:chExt cx="957" cy="242"/>
          </a:xfrm>
        </p:grpSpPr>
        <p:grpSp>
          <p:nvGrpSpPr>
            <p:cNvPr id="17504" name="Group 105"/>
            <p:cNvGrpSpPr/>
            <p:nvPr/>
          </p:nvGrpSpPr>
          <p:grpSpPr>
            <a:xfrm rot="-9970459" flipH="1" flipV="1">
              <a:off x="2598" y="1026"/>
              <a:ext cx="957" cy="242"/>
              <a:chOff x="2532" y="1051"/>
              <a:chExt cx="893" cy="246"/>
            </a:xfrm>
          </p:grpSpPr>
          <p:grpSp>
            <p:nvGrpSpPr>
              <p:cNvPr id="17505" name="Group 106"/>
              <p:cNvGrpSpPr/>
              <p:nvPr/>
            </p:nvGrpSpPr>
            <p:grpSpPr>
              <a:xfrm>
                <a:off x="2532" y="1051"/>
                <a:ext cx="743" cy="185"/>
                <a:chOff x="1565" y="2568"/>
                <a:chExt cx="1118" cy="279"/>
              </a:xfrm>
            </p:grpSpPr>
            <p:sp>
              <p:nvSpPr>
                <p:cNvPr id="17506" name="AutoShape 107"/>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07" name="AutoShape 108"/>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08" name="AutoShape 109"/>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09" name="AutoShape 110"/>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510" name="Group 111"/>
              <p:cNvGrpSpPr/>
              <p:nvPr/>
            </p:nvGrpSpPr>
            <p:grpSpPr>
              <a:xfrm rot="1353540">
                <a:off x="2682" y="1111"/>
                <a:ext cx="743" cy="186"/>
                <a:chOff x="1565" y="2568"/>
                <a:chExt cx="1118" cy="279"/>
              </a:xfrm>
            </p:grpSpPr>
            <p:sp>
              <p:nvSpPr>
                <p:cNvPr id="17511" name="AutoShape 112"/>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12" name="AutoShape 113"/>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13" name="AutoShape 114"/>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14" name="AutoShape 115"/>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nvGrpSpPr>
            <p:cNvPr id="17515" name="Group 116"/>
            <p:cNvGrpSpPr/>
            <p:nvPr/>
          </p:nvGrpSpPr>
          <p:grpSpPr>
            <a:xfrm rot="-9970459" flipH="1" flipV="1">
              <a:off x="2688" y="1056"/>
              <a:ext cx="784" cy="198"/>
              <a:chOff x="2532" y="1051"/>
              <a:chExt cx="893" cy="246"/>
            </a:xfrm>
          </p:grpSpPr>
          <p:grpSp>
            <p:nvGrpSpPr>
              <p:cNvPr id="17516" name="Group 117"/>
              <p:cNvGrpSpPr/>
              <p:nvPr/>
            </p:nvGrpSpPr>
            <p:grpSpPr>
              <a:xfrm>
                <a:off x="2532" y="1051"/>
                <a:ext cx="743" cy="185"/>
                <a:chOff x="1565" y="2568"/>
                <a:chExt cx="1118" cy="279"/>
              </a:xfrm>
            </p:grpSpPr>
            <p:sp>
              <p:nvSpPr>
                <p:cNvPr id="17517" name="AutoShape 118"/>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18" name="AutoShape 119"/>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19" name="AutoShape 120"/>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20" name="AutoShape 121"/>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521" name="Group 122"/>
              <p:cNvGrpSpPr/>
              <p:nvPr/>
            </p:nvGrpSpPr>
            <p:grpSpPr>
              <a:xfrm rot="1353540">
                <a:off x="2682" y="1111"/>
                <a:ext cx="743" cy="186"/>
                <a:chOff x="1565" y="2568"/>
                <a:chExt cx="1118" cy="279"/>
              </a:xfrm>
            </p:grpSpPr>
            <p:sp>
              <p:nvSpPr>
                <p:cNvPr id="17522" name="AutoShape 123"/>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23" name="AutoShape 124"/>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24" name="AutoShape 125"/>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25" name="AutoShape 126"/>
                <p:cNvSpPr/>
                <p:nvPr/>
              </p:nvSpPr>
              <p:spPr>
                <a:xfrm rot="6906312">
                  <a:off x="2160" y="232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grpSp>
        <p:nvGrpSpPr>
          <p:cNvPr id="17526" name="Group 127"/>
          <p:cNvGrpSpPr/>
          <p:nvPr/>
        </p:nvGrpSpPr>
        <p:grpSpPr>
          <a:xfrm rot="-232145">
            <a:off x="7110413" y="3963988"/>
            <a:ext cx="1647825" cy="261937"/>
            <a:chOff x="1824" y="2448"/>
            <a:chExt cx="987" cy="266"/>
          </a:xfrm>
        </p:grpSpPr>
        <p:grpSp>
          <p:nvGrpSpPr>
            <p:cNvPr id="17527" name="Group 128"/>
            <p:cNvGrpSpPr/>
            <p:nvPr/>
          </p:nvGrpSpPr>
          <p:grpSpPr>
            <a:xfrm rot="513316">
              <a:off x="1824" y="2448"/>
              <a:ext cx="957" cy="242"/>
              <a:chOff x="2598" y="1026"/>
              <a:chExt cx="957" cy="242"/>
            </a:xfrm>
          </p:grpSpPr>
          <p:grpSp>
            <p:nvGrpSpPr>
              <p:cNvPr id="17528" name="Group 129"/>
              <p:cNvGrpSpPr/>
              <p:nvPr/>
            </p:nvGrpSpPr>
            <p:grpSpPr>
              <a:xfrm rot="-9970459" flipH="1" flipV="1">
                <a:off x="2598" y="1026"/>
                <a:ext cx="957" cy="242"/>
                <a:chOff x="2532" y="1051"/>
                <a:chExt cx="893" cy="246"/>
              </a:xfrm>
            </p:grpSpPr>
            <p:grpSp>
              <p:nvGrpSpPr>
                <p:cNvPr id="17529" name="Group 130"/>
                <p:cNvGrpSpPr/>
                <p:nvPr/>
              </p:nvGrpSpPr>
              <p:grpSpPr>
                <a:xfrm>
                  <a:off x="2532" y="1051"/>
                  <a:ext cx="743" cy="185"/>
                  <a:chOff x="1565" y="2568"/>
                  <a:chExt cx="1118" cy="279"/>
                </a:xfrm>
              </p:grpSpPr>
              <p:sp>
                <p:nvSpPr>
                  <p:cNvPr id="17530" name="AutoShape 131"/>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31" name="AutoShape 132"/>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32" name="AutoShape 133"/>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33" name="AutoShape 134"/>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534" name="Group 135"/>
                <p:cNvGrpSpPr/>
                <p:nvPr/>
              </p:nvGrpSpPr>
              <p:grpSpPr>
                <a:xfrm rot="1353540">
                  <a:off x="2682" y="1111"/>
                  <a:ext cx="743" cy="186"/>
                  <a:chOff x="1565" y="2568"/>
                  <a:chExt cx="1118" cy="279"/>
                </a:xfrm>
              </p:grpSpPr>
              <p:sp>
                <p:nvSpPr>
                  <p:cNvPr id="17535" name="AutoShape 136"/>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36" name="AutoShape 137"/>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37" name="AutoShape 138"/>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38" name="AutoShape 139"/>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nvGrpSpPr>
              <p:cNvPr id="17539" name="Group 140"/>
              <p:cNvGrpSpPr/>
              <p:nvPr/>
            </p:nvGrpSpPr>
            <p:grpSpPr>
              <a:xfrm rot="-9970459" flipH="1" flipV="1">
                <a:off x="2688" y="1056"/>
                <a:ext cx="784" cy="198"/>
                <a:chOff x="2532" y="1051"/>
                <a:chExt cx="893" cy="246"/>
              </a:xfrm>
            </p:grpSpPr>
            <p:grpSp>
              <p:nvGrpSpPr>
                <p:cNvPr id="17540" name="Group 141"/>
                <p:cNvGrpSpPr/>
                <p:nvPr/>
              </p:nvGrpSpPr>
              <p:grpSpPr>
                <a:xfrm>
                  <a:off x="2532" y="1051"/>
                  <a:ext cx="743" cy="185"/>
                  <a:chOff x="1565" y="2568"/>
                  <a:chExt cx="1118" cy="279"/>
                </a:xfrm>
              </p:grpSpPr>
              <p:sp>
                <p:nvSpPr>
                  <p:cNvPr id="17541" name="AutoShape 142"/>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42" name="AutoShape 143"/>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43" name="AutoShape 144"/>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44" name="AutoShape 145"/>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545" name="Group 146"/>
                <p:cNvGrpSpPr/>
                <p:nvPr/>
              </p:nvGrpSpPr>
              <p:grpSpPr>
                <a:xfrm rot="1353540">
                  <a:off x="2682" y="1111"/>
                  <a:ext cx="743" cy="186"/>
                  <a:chOff x="1565" y="2568"/>
                  <a:chExt cx="1118" cy="279"/>
                </a:xfrm>
              </p:grpSpPr>
              <p:sp>
                <p:nvSpPr>
                  <p:cNvPr id="17546" name="AutoShape 147"/>
                  <p:cNvSpPr/>
                  <p:nvPr/>
                </p:nvSpPr>
                <p:spPr>
                  <a:xfrm rot="5263130">
                    <a:off x="1858"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47" name="AutoShape 148"/>
                  <p:cNvSpPr/>
                  <p:nvPr/>
                </p:nvSpPr>
                <p:spPr>
                  <a:xfrm rot="6078281">
                    <a:off x="1994" y="2272"/>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48" name="AutoShape 149"/>
                  <p:cNvSpPr/>
                  <p:nvPr/>
                </p:nvSpPr>
                <p:spPr>
                  <a:xfrm rot="6373927">
                    <a:off x="2070" y="229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49" name="AutoShape 150"/>
                  <p:cNvSpPr/>
                  <p:nvPr/>
                </p:nvSpPr>
                <p:spPr>
                  <a:xfrm rot="6906312">
                    <a:off x="2160" y="2324"/>
                    <a:ext cx="227" cy="816"/>
                  </a:xfrm>
                  <a:prstGeom prst="moon">
                    <a:avLst>
                      <a:gd name="adj" fmla="val 49773"/>
                    </a:avLst>
                  </a:prstGeom>
                  <a:solidFill>
                    <a:srgbClr val="FFFFFF">
                      <a:alpha val="3922"/>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grpSp>
          <p:nvGrpSpPr>
            <p:cNvPr id="17550" name="Group 151"/>
            <p:cNvGrpSpPr/>
            <p:nvPr/>
          </p:nvGrpSpPr>
          <p:grpSpPr>
            <a:xfrm rot="513316">
              <a:off x="1854" y="2472"/>
              <a:ext cx="957" cy="242"/>
              <a:chOff x="2598" y="1026"/>
              <a:chExt cx="957" cy="242"/>
            </a:xfrm>
          </p:grpSpPr>
          <p:grpSp>
            <p:nvGrpSpPr>
              <p:cNvPr id="17551" name="Group 152"/>
              <p:cNvGrpSpPr/>
              <p:nvPr/>
            </p:nvGrpSpPr>
            <p:grpSpPr>
              <a:xfrm rot="-9970459" flipH="1" flipV="1">
                <a:off x="2598" y="1026"/>
                <a:ext cx="957" cy="242"/>
                <a:chOff x="2532" y="1051"/>
                <a:chExt cx="893" cy="246"/>
              </a:xfrm>
            </p:grpSpPr>
            <p:grpSp>
              <p:nvGrpSpPr>
                <p:cNvPr id="17552" name="Group 153"/>
                <p:cNvGrpSpPr/>
                <p:nvPr/>
              </p:nvGrpSpPr>
              <p:grpSpPr>
                <a:xfrm>
                  <a:off x="2532" y="1051"/>
                  <a:ext cx="743" cy="185"/>
                  <a:chOff x="1565" y="2568"/>
                  <a:chExt cx="1118" cy="279"/>
                </a:xfrm>
              </p:grpSpPr>
              <p:sp>
                <p:nvSpPr>
                  <p:cNvPr id="17553" name="AutoShape 154"/>
                  <p:cNvSpPr/>
                  <p:nvPr/>
                </p:nvSpPr>
                <p:spPr>
                  <a:xfrm rot="5263130">
                    <a:off x="1858"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54" name="AutoShape 155"/>
                  <p:cNvSpPr/>
                  <p:nvPr/>
                </p:nvSpPr>
                <p:spPr>
                  <a:xfrm rot="6078281">
                    <a:off x="1994"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55" name="AutoShape 156"/>
                  <p:cNvSpPr/>
                  <p:nvPr/>
                </p:nvSpPr>
                <p:spPr>
                  <a:xfrm rot="6373927">
                    <a:off x="2070" y="229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56" name="AutoShape 157"/>
                  <p:cNvSpPr/>
                  <p:nvPr/>
                </p:nvSpPr>
                <p:spPr>
                  <a:xfrm rot="6906312">
                    <a:off x="2160" y="232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557" name="Group 158"/>
                <p:cNvGrpSpPr/>
                <p:nvPr/>
              </p:nvGrpSpPr>
              <p:grpSpPr>
                <a:xfrm rot="1353540">
                  <a:off x="2682" y="1111"/>
                  <a:ext cx="743" cy="186"/>
                  <a:chOff x="1565" y="2568"/>
                  <a:chExt cx="1118" cy="279"/>
                </a:xfrm>
              </p:grpSpPr>
              <p:sp>
                <p:nvSpPr>
                  <p:cNvPr id="17558" name="AutoShape 159"/>
                  <p:cNvSpPr/>
                  <p:nvPr/>
                </p:nvSpPr>
                <p:spPr>
                  <a:xfrm rot="5263130">
                    <a:off x="1858"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59" name="AutoShape 160"/>
                  <p:cNvSpPr/>
                  <p:nvPr/>
                </p:nvSpPr>
                <p:spPr>
                  <a:xfrm rot="6078281">
                    <a:off x="1994"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60" name="AutoShape 161"/>
                  <p:cNvSpPr/>
                  <p:nvPr/>
                </p:nvSpPr>
                <p:spPr>
                  <a:xfrm rot="6373927">
                    <a:off x="2070" y="229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61" name="AutoShape 162"/>
                  <p:cNvSpPr/>
                  <p:nvPr/>
                </p:nvSpPr>
                <p:spPr>
                  <a:xfrm rot="6906312">
                    <a:off x="2160" y="232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nvGrpSpPr>
              <p:cNvPr id="17562" name="Group 163"/>
              <p:cNvGrpSpPr/>
              <p:nvPr/>
            </p:nvGrpSpPr>
            <p:grpSpPr>
              <a:xfrm rot="-9970459" flipH="1" flipV="1">
                <a:off x="2688" y="1056"/>
                <a:ext cx="784" cy="198"/>
                <a:chOff x="2532" y="1051"/>
                <a:chExt cx="893" cy="246"/>
              </a:xfrm>
            </p:grpSpPr>
            <p:grpSp>
              <p:nvGrpSpPr>
                <p:cNvPr id="17563" name="Group 164"/>
                <p:cNvGrpSpPr/>
                <p:nvPr/>
              </p:nvGrpSpPr>
              <p:grpSpPr>
                <a:xfrm>
                  <a:off x="2532" y="1051"/>
                  <a:ext cx="743" cy="185"/>
                  <a:chOff x="1565" y="2568"/>
                  <a:chExt cx="1118" cy="279"/>
                </a:xfrm>
              </p:grpSpPr>
              <p:sp>
                <p:nvSpPr>
                  <p:cNvPr id="17564" name="AutoShape 165"/>
                  <p:cNvSpPr/>
                  <p:nvPr/>
                </p:nvSpPr>
                <p:spPr>
                  <a:xfrm rot="5263130">
                    <a:off x="1858"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65" name="AutoShape 166"/>
                  <p:cNvSpPr/>
                  <p:nvPr/>
                </p:nvSpPr>
                <p:spPr>
                  <a:xfrm rot="6078281">
                    <a:off x="1994"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66" name="AutoShape 167"/>
                  <p:cNvSpPr/>
                  <p:nvPr/>
                </p:nvSpPr>
                <p:spPr>
                  <a:xfrm rot="6373927">
                    <a:off x="2070" y="229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67" name="AutoShape 168"/>
                  <p:cNvSpPr/>
                  <p:nvPr/>
                </p:nvSpPr>
                <p:spPr>
                  <a:xfrm rot="6906312">
                    <a:off x="2160" y="232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nvGrpSpPr>
                <p:cNvPr id="17568" name="Group 169"/>
                <p:cNvGrpSpPr/>
                <p:nvPr/>
              </p:nvGrpSpPr>
              <p:grpSpPr>
                <a:xfrm rot="1353540">
                  <a:off x="2682" y="1111"/>
                  <a:ext cx="743" cy="186"/>
                  <a:chOff x="1565" y="2568"/>
                  <a:chExt cx="1118" cy="279"/>
                </a:xfrm>
              </p:grpSpPr>
              <p:sp>
                <p:nvSpPr>
                  <p:cNvPr id="17569" name="AutoShape 170"/>
                  <p:cNvSpPr/>
                  <p:nvPr/>
                </p:nvSpPr>
                <p:spPr>
                  <a:xfrm rot="5263130">
                    <a:off x="1858"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70" name="AutoShape 171"/>
                  <p:cNvSpPr/>
                  <p:nvPr/>
                </p:nvSpPr>
                <p:spPr>
                  <a:xfrm rot="6078281">
                    <a:off x="1994" y="2272"/>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71" name="AutoShape 172"/>
                  <p:cNvSpPr/>
                  <p:nvPr/>
                </p:nvSpPr>
                <p:spPr>
                  <a:xfrm rot="6373927">
                    <a:off x="2070" y="229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72" name="AutoShape 173"/>
                  <p:cNvSpPr/>
                  <p:nvPr/>
                </p:nvSpPr>
                <p:spPr>
                  <a:xfrm rot="6906312">
                    <a:off x="2160" y="2324"/>
                    <a:ext cx="227" cy="816"/>
                  </a:xfrm>
                  <a:prstGeom prst="moon">
                    <a:avLst>
                      <a:gd name="adj" fmla="val 49773"/>
                    </a:avLst>
                  </a:prstGeom>
                  <a:solidFill>
                    <a:srgbClr val="FFFFFF">
                      <a:alpha val="1961"/>
                    </a:srgbClr>
                  </a:solidFill>
                  <a:ln w="9525">
                    <a:noFill/>
                  </a:ln>
                </p:spPr>
                <p:txBody>
                  <a:bodyPr wrap="none" anchor="ctr" anchorCtr="0"/>
                  <a:p>
                    <a:endParaRPr lang="zh-CN" altLang="en-US" dirty="0">
                      <a:latin typeface="Calibri" panose="020F0502020204030204" pitchFamily="34" charset="0"/>
                      <a:ea typeface="宋体" panose="02010600030101010101" pitchFamily="2" charset="-122"/>
                    </a:endParaRPr>
                  </a:p>
                </p:txBody>
              </p:sp>
            </p:grpSp>
          </p:grpSp>
        </p:grpSp>
      </p:grpSp>
      <p:sp>
        <p:nvSpPr>
          <p:cNvPr id="17573" name="Rectangle 174"/>
          <p:cNvSpPr/>
          <p:nvPr/>
        </p:nvSpPr>
        <p:spPr>
          <a:xfrm>
            <a:off x="619125" y="1785938"/>
            <a:ext cx="1560513" cy="879475"/>
          </a:xfrm>
          <a:prstGeom prst="rect">
            <a:avLst/>
          </a:prstGeom>
          <a:solidFill>
            <a:schemeClr val="accent2"/>
          </a:solidFill>
          <a:ln w="12700">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17574" name="Rectangle 176"/>
          <p:cNvSpPr/>
          <p:nvPr/>
        </p:nvSpPr>
        <p:spPr>
          <a:xfrm>
            <a:off x="628650" y="3481388"/>
            <a:ext cx="1560513" cy="766762"/>
          </a:xfrm>
          <a:prstGeom prst="rect">
            <a:avLst/>
          </a:prstGeom>
          <a:solidFill>
            <a:schemeClr val="folHlink"/>
          </a:solidFill>
          <a:ln w="12700">
            <a:noFill/>
          </a:ln>
        </p:spPr>
        <p:txBody>
          <a:bodyPr wrap="none" anchor="ctr" anchorCtr="0"/>
          <a:p>
            <a:endParaRPr lang="zh-CN" altLang="en-US" dirty="0">
              <a:latin typeface="Calibri" panose="020F0502020204030204" pitchFamily="34" charset="0"/>
              <a:ea typeface="宋体" panose="02010600030101010101" pitchFamily="2" charset="-122"/>
            </a:endParaRPr>
          </a:p>
        </p:txBody>
      </p:sp>
      <p:sp>
        <p:nvSpPr>
          <p:cNvPr id="2" name="Rectangle 177"/>
          <p:cNvSpPr>
            <a:spLocks noChangeArrowheads="1"/>
          </p:cNvSpPr>
          <p:nvPr/>
        </p:nvSpPr>
        <p:spPr bwMode="white">
          <a:xfrm>
            <a:off x="825500" y="1933575"/>
            <a:ext cx="1157288" cy="585788"/>
          </a:xfrm>
          <a:prstGeom prst="rect">
            <a:avLst/>
          </a:prstGeom>
          <a:noFill/>
          <a:ln>
            <a:noFill/>
          </a:ln>
        </p:spPr>
        <p:txBody>
          <a:bodyPr>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思路</a:t>
            </a:r>
            <a:endParaRPr kumimoji="0" lang="en-US" altLang="zh-CN" sz="3200" b="1"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
        <p:nvSpPr>
          <p:cNvPr id="3" name="Rectangle 179"/>
          <p:cNvSpPr>
            <a:spLocks noChangeArrowheads="1"/>
          </p:cNvSpPr>
          <p:nvPr/>
        </p:nvSpPr>
        <p:spPr bwMode="white">
          <a:xfrm>
            <a:off x="795338" y="3541713"/>
            <a:ext cx="1196975" cy="584200"/>
          </a:xfrm>
          <a:prstGeom prst="rect">
            <a:avLst/>
          </a:prstGeom>
          <a:noFill/>
          <a:ln>
            <a:noFill/>
          </a:ln>
        </p:spPr>
        <p:txBody>
          <a:bodyPr>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方法</a:t>
            </a:r>
            <a:endParaRPr kumimoji="0" lang="en-US" altLang="zh-CN" sz="3200" b="1"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
        <p:nvSpPr>
          <p:cNvPr id="168983" name="Rectangle 180"/>
          <p:cNvSpPr>
            <a:spLocks noChangeArrowheads="1"/>
          </p:cNvSpPr>
          <p:nvPr/>
        </p:nvSpPr>
        <p:spPr bwMode="auto">
          <a:xfrm>
            <a:off x="2198688" y="1946275"/>
            <a:ext cx="9550400" cy="566738"/>
          </a:xfrm>
          <a:prstGeom prst="rect">
            <a:avLst/>
          </a:prstGeom>
          <a:noFill/>
          <a:ln w="9525" algn="ctr">
            <a:noFill/>
            <a:miter lim="800000"/>
          </a:ln>
        </p:spPr>
        <p:txBody>
          <a:bodyPr>
            <a:spAutoFit/>
          </a:bodyPr>
          <a:lstStyle/>
          <a:p>
            <a:pPr marL="0" marR="0" lvl="0" indent="0" algn="l" defTabSz="914400" rtl="0" eaLnBrk="0" fontAlgn="base" latinLnBrk="0" hangingPunct="0">
              <a:lnSpc>
                <a:spcPct val="110000"/>
              </a:lnSpc>
              <a:spcBef>
                <a:spcPct val="0"/>
              </a:spcBef>
              <a:spcAft>
                <a:spcPct val="0"/>
              </a:spcAft>
              <a:buClrTx/>
              <a:buSzTx/>
              <a:buFont typeface="Arial" panose="020B0604020202020204" pitchFamily="34" charset="0"/>
              <a:buNone/>
              <a:defRPr/>
            </a:pPr>
            <a:r>
              <a:rPr kumimoji="0" lang="zh-CN" altLang="en-US" sz="28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文献学习、专家指导、组建团队、探索实践、形成成果</a:t>
            </a:r>
            <a:endParaRPr kumimoji="0" lang="en-US" altLang="zh-CN" sz="28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
        <p:nvSpPr>
          <p:cNvPr id="4" name="Rectangle 182"/>
          <p:cNvSpPr>
            <a:spLocks noChangeArrowheads="1"/>
          </p:cNvSpPr>
          <p:nvPr/>
        </p:nvSpPr>
        <p:spPr bwMode="auto">
          <a:xfrm>
            <a:off x="2198688" y="3530600"/>
            <a:ext cx="8826500" cy="565150"/>
          </a:xfrm>
          <a:prstGeom prst="rect">
            <a:avLst/>
          </a:prstGeom>
          <a:noFill/>
          <a:ln>
            <a:noFill/>
          </a:ln>
        </p:spPr>
        <p:txBody>
          <a:bodyPr>
            <a:spAutoFit/>
          </a:bodyP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0" fontAlgn="base" latinLnBrk="0" hangingPunct="0">
              <a:lnSpc>
                <a:spcPct val="110000"/>
              </a:lnSpc>
              <a:spcBef>
                <a:spcPct val="0"/>
              </a:spcBef>
              <a:spcAft>
                <a:spcPct val="0"/>
              </a:spcAft>
              <a:buClrTx/>
              <a:buSzTx/>
              <a:buFont typeface="Arial" panose="020B0604020202020204" pitchFamily="34" charset="0"/>
              <a:buNone/>
              <a:defRPr/>
            </a:pPr>
            <a:r>
              <a:rPr kumimoji="0" lang="zh-CN" altLang="en-US" sz="28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文献研究、调查设计、调查研究、比较分析、成果报告</a:t>
            </a:r>
            <a:endParaRPr kumimoji="0" lang="en-US" altLang="zh-CN" sz="28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grpSp>
        <p:nvGrpSpPr>
          <p:cNvPr id="17579" name="组合 6"/>
          <p:cNvGrpSpPr/>
          <p:nvPr/>
        </p:nvGrpSpPr>
        <p:grpSpPr>
          <a:xfrm>
            <a:off x="-4762" y="0"/>
            <a:ext cx="1192212" cy="1185863"/>
            <a:chOff x="-4232" y="0"/>
            <a:chExt cx="1191684" cy="1185333"/>
          </a:xfrm>
        </p:grpSpPr>
        <p:sp>
          <p:nvSpPr>
            <p:cNvPr id="17580" name="直角三角形 72"/>
            <p:cNvSpPr/>
            <p:nvPr/>
          </p:nvSpPr>
          <p:spPr>
            <a:xfrm rot="5400000">
              <a:off x="-1056" y="-3175"/>
              <a:ext cx="1185333" cy="1191684"/>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7581" name="直角三角形 74"/>
            <p:cNvSpPr/>
            <p:nvPr/>
          </p:nvSpPr>
          <p:spPr>
            <a:xfrm rot="5400000">
              <a:off x="214131" y="277929"/>
              <a:ext cx="700617" cy="700617"/>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grpSp>
      <p:sp>
        <p:nvSpPr>
          <p:cNvPr id="190" name="文本框 62"/>
          <p:cNvSpPr txBox="1">
            <a:spLocks noChangeArrowheads="1"/>
          </p:cNvSpPr>
          <p:nvPr/>
        </p:nvSpPr>
        <p:spPr bwMode="auto">
          <a:xfrm>
            <a:off x="609600" y="609600"/>
            <a:ext cx="6397625" cy="908050"/>
          </a:xfrm>
          <a:prstGeom prst="rect">
            <a:avLst/>
          </a:prstGeom>
          <a:noFill/>
          <a:ln w="9525">
            <a:noFill/>
            <a:miter lim="800000"/>
          </a:ln>
        </p:spPr>
        <p:txBody>
          <a:bodyPr>
            <a:spAutoFit/>
          </a:bodyPr>
          <a:lstStyle/>
          <a:p>
            <a:pPr marR="0" defTabSz="1218565" fontAlgn="auto">
              <a:spcBef>
                <a:spcPts val="0"/>
              </a:spcBef>
              <a:spcAft>
                <a:spcPts val="0"/>
              </a:spcAft>
              <a:buClrTx/>
              <a:buSzTx/>
              <a:buFont typeface="Arial" panose="020B0604020202020204" pitchFamily="34" charset="0"/>
              <a:buNone/>
              <a:defRPr/>
            </a:pPr>
            <a:r>
              <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研究思路与方法</a:t>
            </a:r>
            <a:endPar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p:txBody>
      </p:sp>
    </p:spTree>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8433" name="Group 3"/>
          <p:cNvGrpSpPr/>
          <p:nvPr/>
        </p:nvGrpSpPr>
        <p:grpSpPr>
          <a:xfrm>
            <a:off x="2844800" y="2495550"/>
            <a:ext cx="7010400" cy="2895600"/>
            <a:chOff x="1443" y="1680"/>
            <a:chExt cx="2706" cy="1854"/>
          </a:xfrm>
        </p:grpSpPr>
        <p:sp>
          <p:nvSpPr>
            <p:cNvPr id="18434" name="Freeform 4"/>
            <p:cNvSpPr/>
            <p:nvPr/>
          </p:nvSpPr>
          <p:spPr>
            <a:xfrm>
              <a:off x="1851" y="2634"/>
              <a:ext cx="2298" cy="900"/>
            </a:xfrm>
            <a:custGeom>
              <a:avLst/>
              <a:gdLst/>
              <a:ahLst/>
              <a:cxnLst>
                <a:cxn ang="0">
                  <a:pos x="531" y="361"/>
                </a:cxn>
                <a:cxn ang="0">
                  <a:pos x="999" y="406"/>
                </a:cxn>
                <a:cxn ang="0">
                  <a:pos x="1547" y="188"/>
                </a:cxn>
                <a:cxn ang="0">
                  <a:pos x="1325" y="131"/>
                </a:cxn>
                <a:cxn ang="0">
                  <a:pos x="2005" y="0"/>
                </a:cxn>
                <a:cxn ang="0">
                  <a:pos x="2298" y="425"/>
                </a:cxn>
                <a:cxn ang="0">
                  <a:pos x="2054" y="340"/>
                </a:cxn>
                <a:cxn ang="0">
                  <a:pos x="1120" y="816"/>
                </a:cxn>
                <a:cxn ang="0">
                  <a:pos x="0" y="608"/>
                </a:cxn>
                <a:cxn ang="0">
                  <a:pos x="401" y="633"/>
                </a:cxn>
                <a:cxn ang="0">
                  <a:pos x="531" y="361"/>
                </a:cxn>
              </a:cxnLst>
              <a:pathLst>
                <a:path w="2298" h="900">
                  <a:moveTo>
                    <a:pt x="531" y="361"/>
                  </a:moveTo>
                  <a:cubicBezTo>
                    <a:pt x="623" y="386"/>
                    <a:pt x="670" y="427"/>
                    <a:pt x="999" y="406"/>
                  </a:cubicBezTo>
                  <a:cubicBezTo>
                    <a:pt x="1329" y="385"/>
                    <a:pt x="1493" y="233"/>
                    <a:pt x="1547" y="188"/>
                  </a:cubicBezTo>
                  <a:lnTo>
                    <a:pt x="1325" y="131"/>
                  </a:lnTo>
                  <a:lnTo>
                    <a:pt x="2005" y="0"/>
                  </a:lnTo>
                  <a:lnTo>
                    <a:pt x="2298" y="425"/>
                  </a:lnTo>
                  <a:lnTo>
                    <a:pt x="2054" y="340"/>
                  </a:lnTo>
                  <a:cubicBezTo>
                    <a:pt x="1934" y="456"/>
                    <a:pt x="1774" y="732"/>
                    <a:pt x="1120" y="816"/>
                  </a:cubicBezTo>
                  <a:cubicBezTo>
                    <a:pt x="466" y="900"/>
                    <a:pt x="119" y="633"/>
                    <a:pt x="0" y="608"/>
                  </a:cubicBezTo>
                  <a:lnTo>
                    <a:pt x="401" y="633"/>
                  </a:lnTo>
                  <a:lnTo>
                    <a:pt x="531" y="361"/>
                  </a:lnTo>
                  <a:close/>
                </a:path>
              </a:pathLst>
            </a:custGeom>
            <a:solidFill>
              <a:srgbClr val="C0C0C0">
                <a:alpha val="58038"/>
              </a:srgbClr>
            </a:solidFill>
            <a:ln w="9525">
              <a:noFill/>
            </a:ln>
          </p:spPr>
          <p:txBody>
            <a:bodyPr/>
            <a:p>
              <a:endParaRPr lang="zh-CN" altLang="en-US"/>
            </a:p>
          </p:txBody>
        </p:sp>
        <p:sp>
          <p:nvSpPr>
            <p:cNvPr id="18435" name="Freeform 5"/>
            <p:cNvSpPr/>
            <p:nvPr/>
          </p:nvSpPr>
          <p:spPr>
            <a:xfrm>
              <a:off x="2281" y="1680"/>
              <a:ext cx="1863" cy="1144"/>
            </a:xfrm>
            <a:custGeom>
              <a:avLst/>
              <a:gdLst/>
              <a:ahLst/>
              <a:cxnLst>
                <a:cxn ang="0">
                  <a:pos x="474" y="211"/>
                </a:cxn>
                <a:cxn ang="0">
                  <a:pos x="463" y="0"/>
                </a:cxn>
                <a:cxn ang="0">
                  <a:pos x="0" y="404"/>
                </a:cxn>
                <a:cxn ang="0">
                  <a:pos x="498" y="815"/>
                </a:cxn>
                <a:cxn ang="0">
                  <a:pos x="490" y="580"/>
                </a:cxn>
                <a:cxn ang="0">
                  <a:pos x="1020" y="663"/>
                </a:cxn>
                <a:cxn ang="0">
                  <a:pos x="1200" y="982"/>
                </a:cxn>
                <a:cxn ang="0">
                  <a:pos x="1608" y="911"/>
                </a:cxn>
                <a:cxn ang="0">
                  <a:pos x="1762" y="1144"/>
                </a:cxn>
                <a:cxn ang="0">
                  <a:pos x="1739" y="701"/>
                </a:cxn>
                <a:cxn ang="0">
                  <a:pos x="1196" y="296"/>
                </a:cxn>
                <a:cxn ang="0">
                  <a:pos x="474" y="211"/>
                </a:cxn>
              </a:cxnLst>
              <a:pathLst>
                <a:path w="1863" h="1144">
                  <a:moveTo>
                    <a:pt x="474" y="211"/>
                  </a:moveTo>
                  <a:lnTo>
                    <a:pt x="463" y="0"/>
                  </a:lnTo>
                  <a:lnTo>
                    <a:pt x="0" y="404"/>
                  </a:lnTo>
                  <a:lnTo>
                    <a:pt x="498" y="815"/>
                  </a:lnTo>
                  <a:lnTo>
                    <a:pt x="490" y="580"/>
                  </a:lnTo>
                  <a:cubicBezTo>
                    <a:pt x="577" y="555"/>
                    <a:pt x="902" y="596"/>
                    <a:pt x="1020" y="663"/>
                  </a:cubicBezTo>
                  <a:cubicBezTo>
                    <a:pt x="1239" y="776"/>
                    <a:pt x="1189" y="964"/>
                    <a:pt x="1200" y="982"/>
                  </a:cubicBezTo>
                  <a:lnTo>
                    <a:pt x="1608" y="911"/>
                  </a:lnTo>
                  <a:lnTo>
                    <a:pt x="1762" y="1144"/>
                  </a:lnTo>
                  <a:cubicBezTo>
                    <a:pt x="1783" y="1109"/>
                    <a:pt x="1863" y="914"/>
                    <a:pt x="1739" y="701"/>
                  </a:cubicBezTo>
                  <a:cubicBezTo>
                    <a:pt x="1615" y="488"/>
                    <a:pt x="1492" y="406"/>
                    <a:pt x="1196" y="296"/>
                  </a:cubicBezTo>
                  <a:cubicBezTo>
                    <a:pt x="900" y="186"/>
                    <a:pt x="474" y="211"/>
                    <a:pt x="474" y="211"/>
                  </a:cubicBezTo>
                  <a:close/>
                </a:path>
              </a:pathLst>
            </a:custGeom>
            <a:solidFill>
              <a:srgbClr val="C0C0C0">
                <a:alpha val="58038"/>
              </a:srgbClr>
            </a:solidFill>
            <a:ln w="9525">
              <a:noFill/>
            </a:ln>
          </p:spPr>
          <p:txBody>
            <a:bodyPr/>
            <a:p>
              <a:endParaRPr lang="zh-CN" altLang="en-US"/>
            </a:p>
          </p:txBody>
        </p:sp>
        <p:sp>
          <p:nvSpPr>
            <p:cNvPr id="18436" name="Freeform 6"/>
            <p:cNvSpPr/>
            <p:nvPr/>
          </p:nvSpPr>
          <p:spPr>
            <a:xfrm>
              <a:off x="1443" y="1934"/>
              <a:ext cx="1018" cy="1289"/>
            </a:xfrm>
            <a:custGeom>
              <a:avLst/>
              <a:gdLst/>
              <a:ahLst/>
              <a:cxnLst>
                <a:cxn ang="0">
                  <a:pos x="0" y="1220"/>
                </a:cxn>
                <a:cxn ang="0">
                  <a:pos x="774" y="1289"/>
                </a:cxn>
                <a:cxn ang="0">
                  <a:pos x="966" y="866"/>
                </a:cxn>
                <a:cxn ang="0">
                  <a:pos x="733" y="935"/>
                </a:cxn>
                <a:cxn ang="0">
                  <a:pos x="602" y="629"/>
                </a:cxn>
                <a:cxn ang="0">
                  <a:pos x="1018" y="346"/>
                </a:cxn>
                <a:cxn ang="0">
                  <a:pos x="777" y="156"/>
                </a:cxn>
                <a:cxn ang="0">
                  <a:pos x="976" y="0"/>
                </a:cxn>
                <a:cxn ang="0">
                  <a:pos x="346" y="233"/>
                </a:cxn>
                <a:cxn ang="0">
                  <a:pos x="21" y="669"/>
                </a:cxn>
                <a:cxn ang="0">
                  <a:pos x="209" y="1139"/>
                </a:cxn>
                <a:cxn ang="0">
                  <a:pos x="0" y="1220"/>
                </a:cxn>
              </a:cxnLst>
              <a:pathLst>
                <a:path w="1018" h="1289">
                  <a:moveTo>
                    <a:pt x="0" y="1220"/>
                  </a:moveTo>
                  <a:lnTo>
                    <a:pt x="774" y="1289"/>
                  </a:lnTo>
                  <a:lnTo>
                    <a:pt x="966" y="866"/>
                  </a:lnTo>
                  <a:lnTo>
                    <a:pt x="733" y="935"/>
                  </a:lnTo>
                  <a:cubicBezTo>
                    <a:pt x="672" y="896"/>
                    <a:pt x="552" y="799"/>
                    <a:pt x="602" y="629"/>
                  </a:cubicBezTo>
                  <a:cubicBezTo>
                    <a:pt x="653" y="458"/>
                    <a:pt x="984" y="345"/>
                    <a:pt x="1018" y="346"/>
                  </a:cubicBezTo>
                  <a:lnTo>
                    <a:pt x="777" y="156"/>
                  </a:lnTo>
                  <a:lnTo>
                    <a:pt x="976" y="0"/>
                  </a:lnTo>
                  <a:cubicBezTo>
                    <a:pt x="727" y="41"/>
                    <a:pt x="502" y="123"/>
                    <a:pt x="346" y="233"/>
                  </a:cubicBezTo>
                  <a:cubicBezTo>
                    <a:pt x="189" y="343"/>
                    <a:pt x="44" y="517"/>
                    <a:pt x="21" y="669"/>
                  </a:cubicBezTo>
                  <a:cubicBezTo>
                    <a:pt x="7" y="814"/>
                    <a:pt x="62" y="1010"/>
                    <a:pt x="209" y="1139"/>
                  </a:cubicBezTo>
                  <a:lnTo>
                    <a:pt x="0" y="1220"/>
                  </a:lnTo>
                  <a:close/>
                </a:path>
              </a:pathLst>
            </a:custGeom>
            <a:solidFill>
              <a:srgbClr val="C0C0C0">
                <a:alpha val="58038"/>
              </a:srgbClr>
            </a:solidFill>
            <a:ln w="9525">
              <a:noFill/>
            </a:ln>
          </p:spPr>
          <p:txBody>
            <a:bodyPr/>
            <a:p>
              <a:endParaRPr lang="zh-CN" altLang="en-US"/>
            </a:p>
          </p:txBody>
        </p:sp>
      </p:grpSp>
      <p:grpSp>
        <p:nvGrpSpPr>
          <p:cNvPr id="18437" name="Group 7"/>
          <p:cNvGrpSpPr/>
          <p:nvPr/>
        </p:nvGrpSpPr>
        <p:grpSpPr>
          <a:xfrm>
            <a:off x="3040063" y="2459038"/>
            <a:ext cx="6424612" cy="2717800"/>
            <a:chOff x="1443" y="1680"/>
            <a:chExt cx="2706" cy="1854"/>
          </a:xfrm>
        </p:grpSpPr>
        <p:sp>
          <p:nvSpPr>
            <p:cNvPr id="10" name="Freeform 8"/>
            <p:cNvSpPr/>
            <p:nvPr/>
          </p:nvSpPr>
          <p:spPr bwMode="gray">
            <a:xfrm>
              <a:off x="1851" y="2634"/>
              <a:ext cx="2298" cy="900"/>
            </a:xfrm>
            <a:custGeom>
              <a:avLst/>
              <a:gdLst/>
              <a:ahLst/>
              <a:cxnLst>
                <a:cxn ang="0">
                  <a:pos x="531" y="361"/>
                </a:cxn>
                <a:cxn ang="0">
                  <a:pos x="999" y="406"/>
                </a:cxn>
                <a:cxn ang="0">
                  <a:pos x="1547" y="188"/>
                </a:cxn>
                <a:cxn ang="0">
                  <a:pos x="1325" y="131"/>
                </a:cxn>
                <a:cxn ang="0">
                  <a:pos x="2005" y="0"/>
                </a:cxn>
                <a:cxn ang="0">
                  <a:pos x="2298" y="425"/>
                </a:cxn>
                <a:cxn ang="0">
                  <a:pos x="2054" y="340"/>
                </a:cxn>
                <a:cxn ang="0">
                  <a:pos x="1120" y="816"/>
                </a:cxn>
                <a:cxn ang="0">
                  <a:pos x="0" y="608"/>
                </a:cxn>
                <a:cxn ang="0">
                  <a:pos x="401" y="633"/>
                </a:cxn>
                <a:cxn ang="0">
                  <a:pos x="531" y="361"/>
                </a:cxn>
              </a:cxnLst>
              <a:rect l="0" t="0" r="r" b="b"/>
              <a:pathLst>
                <a:path w="2298" h="900">
                  <a:moveTo>
                    <a:pt x="531" y="361"/>
                  </a:moveTo>
                  <a:cubicBezTo>
                    <a:pt x="623" y="386"/>
                    <a:pt x="670" y="427"/>
                    <a:pt x="999" y="406"/>
                  </a:cubicBezTo>
                  <a:cubicBezTo>
                    <a:pt x="1329" y="385"/>
                    <a:pt x="1493" y="233"/>
                    <a:pt x="1547" y="188"/>
                  </a:cubicBezTo>
                  <a:lnTo>
                    <a:pt x="1325" y="131"/>
                  </a:lnTo>
                  <a:lnTo>
                    <a:pt x="2005" y="0"/>
                  </a:lnTo>
                  <a:lnTo>
                    <a:pt x="2298" y="425"/>
                  </a:lnTo>
                  <a:lnTo>
                    <a:pt x="2054" y="340"/>
                  </a:lnTo>
                  <a:cubicBezTo>
                    <a:pt x="1934" y="456"/>
                    <a:pt x="1774" y="732"/>
                    <a:pt x="1120" y="816"/>
                  </a:cubicBezTo>
                  <a:cubicBezTo>
                    <a:pt x="466" y="900"/>
                    <a:pt x="119" y="633"/>
                    <a:pt x="0" y="608"/>
                  </a:cubicBezTo>
                  <a:lnTo>
                    <a:pt x="401" y="633"/>
                  </a:lnTo>
                  <a:lnTo>
                    <a:pt x="531" y="361"/>
                  </a:lnTo>
                  <a:close/>
                </a:path>
              </a:pathLst>
            </a:custGeom>
            <a:gradFill rotWithShape="1">
              <a:gsLst>
                <a:gs pos="0">
                  <a:schemeClr val="accent1">
                    <a:gamma/>
                    <a:shade val="46275"/>
                    <a:invGamma/>
                  </a:schemeClr>
                </a:gs>
                <a:gs pos="100000">
                  <a:schemeClr val="accent1"/>
                </a:gs>
              </a:gsLst>
              <a:lin ang="0" scaled="1"/>
            </a:gradFill>
            <a:ln w="9525">
              <a:no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 name="Freeform 9"/>
            <p:cNvSpPr/>
            <p:nvPr/>
          </p:nvSpPr>
          <p:spPr bwMode="gray">
            <a:xfrm>
              <a:off x="2281" y="1680"/>
              <a:ext cx="1864" cy="1144"/>
            </a:xfrm>
            <a:custGeom>
              <a:avLst/>
              <a:gdLst/>
              <a:ahLst/>
              <a:cxnLst>
                <a:cxn ang="0">
                  <a:pos x="474" y="211"/>
                </a:cxn>
                <a:cxn ang="0">
                  <a:pos x="463" y="0"/>
                </a:cxn>
                <a:cxn ang="0">
                  <a:pos x="0" y="404"/>
                </a:cxn>
                <a:cxn ang="0">
                  <a:pos x="498" y="815"/>
                </a:cxn>
                <a:cxn ang="0">
                  <a:pos x="490" y="580"/>
                </a:cxn>
                <a:cxn ang="0">
                  <a:pos x="1020" y="663"/>
                </a:cxn>
                <a:cxn ang="0">
                  <a:pos x="1200" y="982"/>
                </a:cxn>
                <a:cxn ang="0">
                  <a:pos x="1608" y="911"/>
                </a:cxn>
                <a:cxn ang="0">
                  <a:pos x="1762" y="1144"/>
                </a:cxn>
                <a:cxn ang="0">
                  <a:pos x="1739" y="701"/>
                </a:cxn>
                <a:cxn ang="0">
                  <a:pos x="1196" y="296"/>
                </a:cxn>
                <a:cxn ang="0">
                  <a:pos x="474" y="211"/>
                </a:cxn>
              </a:cxnLst>
              <a:rect l="0" t="0" r="r" b="b"/>
              <a:pathLst>
                <a:path w="1863" h="1144">
                  <a:moveTo>
                    <a:pt x="474" y="211"/>
                  </a:moveTo>
                  <a:lnTo>
                    <a:pt x="463" y="0"/>
                  </a:lnTo>
                  <a:lnTo>
                    <a:pt x="0" y="404"/>
                  </a:lnTo>
                  <a:lnTo>
                    <a:pt x="498" y="815"/>
                  </a:lnTo>
                  <a:lnTo>
                    <a:pt x="490" y="580"/>
                  </a:lnTo>
                  <a:cubicBezTo>
                    <a:pt x="577" y="555"/>
                    <a:pt x="902" y="596"/>
                    <a:pt x="1020" y="663"/>
                  </a:cubicBezTo>
                  <a:cubicBezTo>
                    <a:pt x="1239" y="776"/>
                    <a:pt x="1189" y="964"/>
                    <a:pt x="1200" y="982"/>
                  </a:cubicBezTo>
                  <a:lnTo>
                    <a:pt x="1608" y="911"/>
                  </a:lnTo>
                  <a:lnTo>
                    <a:pt x="1762" y="1144"/>
                  </a:lnTo>
                  <a:cubicBezTo>
                    <a:pt x="1783" y="1109"/>
                    <a:pt x="1863" y="914"/>
                    <a:pt x="1739" y="701"/>
                  </a:cubicBezTo>
                  <a:cubicBezTo>
                    <a:pt x="1615" y="488"/>
                    <a:pt x="1492" y="406"/>
                    <a:pt x="1196" y="296"/>
                  </a:cubicBezTo>
                  <a:cubicBezTo>
                    <a:pt x="900" y="186"/>
                    <a:pt x="474" y="211"/>
                    <a:pt x="474" y="211"/>
                  </a:cubicBezTo>
                  <a:close/>
                </a:path>
              </a:pathLst>
            </a:custGeom>
            <a:gradFill rotWithShape="1">
              <a:gsLst>
                <a:gs pos="0">
                  <a:schemeClr val="accent2"/>
                </a:gs>
                <a:gs pos="100000">
                  <a:schemeClr val="accent2">
                    <a:gamma/>
                    <a:shade val="46275"/>
                    <a:invGamma/>
                  </a:schemeClr>
                </a:gs>
              </a:gsLst>
              <a:lin ang="5400000" scaled="1"/>
            </a:gradFill>
            <a:ln w="9525">
              <a:no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2" name="Freeform 10"/>
            <p:cNvSpPr/>
            <p:nvPr/>
          </p:nvSpPr>
          <p:spPr bwMode="gray">
            <a:xfrm>
              <a:off x="1443" y="1934"/>
              <a:ext cx="1018" cy="1289"/>
            </a:xfrm>
            <a:custGeom>
              <a:avLst/>
              <a:gdLst/>
              <a:ahLst/>
              <a:cxnLst>
                <a:cxn ang="0">
                  <a:pos x="0" y="1220"/>
                </a:cxn>
                <a:cxn ang="0">
                  <a:pos x="774" y="1289"/>
                </a:cxn>
                <a:cxn ang="0">
                  <a:pos x="966" y="866"/>
                </a:cxn>
                <a:cxn ang="0">
                  <a:pos x="733" y="935"/>
                </a:cxn>
                <a:cxn ang="0">
                  <a:pos x="602" y="629"/>
                </a:cxn>
                <a:cxn ang="0">
                  <a:pos x="1018" y="346"/>
                </a:cxn>
                <a:cxn ang="0">
                  <a:pos x="777" y="156"/>
                </a:cxn>
                <a:cxn ang="0">
                  <a:pos x="976" y="0"/>
                </a:cxn>
                <a:cxn ang="0">
                  <a:pos x="346" y="233"/>
                </a:cxn>
                <a:cxn ang="0">
                  <a:pos x="21" y="669"/>
                </a:cxn>
                <a:cxn ang="0">
                  <a:pos x="209" y="1139"/>
                </a:cxn>
                <a:cxn ang="0">
                  <a:pos x="0" y="1220"/>
                </a:cxn>
              </a:cxnLst>
              <a:rect l="0" t="0" r="r" b="b"/>
              <a:pathLst>
                <a:path w="1018" h="1289">
                  <a:moveTo>
                    <a:pt x="0" y="1220"/>
                  </a:moveTo>
                  <a:lnTo>
                    <a:pt x="774" y="1289"/>
                  </a:lnTo>
                  <a:lnTo>
                    <a:pt x="966" y="866"/>
                  </a:lnTo>
                  <a:lnTo>
                    <a:pt x="733" y="935"/>
                  </a:lnTo>
                  <a:cubicBezTo>
                    <a:pt x="672" y="896"/>
                    <a:pt x="552" y="799"/>
                    <a:pt x="602" y="629"/>
                  </a:cubicBezTo>
                  <a:cubicBezTo>
                    <a:pt x="653" y="458"/>
                    <a:pt x="984" y="345"/>
                    <a:pt x="1018" y="346"/>
                  </a:cubicBezTo>
                  <a:lnTo>
                    <a:pt x="777" y="156"/>
                  </a:lnTo>
                  <a:lnTo>
                    <a:pt x="976" y="0"/>
                  </a:lnTo>
                  <a:cubicBezTo>
                    <a:pt x="727" y="41"/>
                    <a:pt x="502" y="123"/>
                    <a:pt x="346" y="233"/>
                  </a:cubicBezTo>
                  <a:cubicBezTo>
                    <a:pt x="189" y="343"/>
                    <a:pt x="44" y="517"/>
                    <a:pt x="21" y="669"/>
                  </a:cubicBezTo>
                  <a:cubicBezTo>
                    <a:pt x="7" y="814"/>
                    <a:pt x="62" y="1010"/>
                    <a:pt x="209" y="1139"/>
                  </a:cubicBezTo>
                  <a:lnTo>
                    <a:pt x="0" y="1220"/>
                  </a:lnTo>
                  <a:close/>
                </a:path>
              </a:pathLst>
            </a:custGeom>
            <a:gradFill rotWithShape="1">
              <a:gsLst>
                <a:gs pos="0">
                  <a:schemeClr val="hlink"/>
                </a:gs>
                <a:gs pos="100000">
                  <a:schemeClr val="hlink">
                    <a:gamma/>
                    <a:tint val="72549"/>
                    <a:invGamma/>
                  </a:schemeClr>
                </a:gs>
              </a:gsLst>
              <a:lin ang="5400000" scaled="1"/>
            </a:gradFill>
            <a:ln w="9525">
              <a:no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grpSp>
      <p:sp>
        <p:nvSpPr>
          <p:cNvPr id="185348" name="AutoShape 11"/>
          <p:cNvSpPr/>
          <p:nvPr/>
        </p:nvSpPr>
        <p:spPr bwMode="gray">
          <a:xfrm>
            <a:off x="7772400" y="1676400"/>
            <a:ext cx="4167188" cy="914400"/>
          </a:xfrm>
          <a:prstGeom prst="accentCallout2">
            <a:avLst>
              <a:gd name="adj1" fmla="val 12500"/>
              <a:gd name="adj2" fmla="val -2778"/>
              <a:gd name="adj3" fmla="val 12500"/>
              <a:gd name="adj4" fmla="val -19968"/>
              <a:gd name="adj5" fmla="val 145486"/>
              <a:gd name="adj6" fmla="val -29921"/>
            </a:avLst>
          </a:prstGeom>
          <a:noFill/>
          <a:ln w="9525">
            <a:solidFill>
              <a:srgbClr val="C11594"/>
            </a:solidFill>
            <a:miter lim="800000"/>
            <a:headEnd type="triangle" w="med" len="med"/>
            <a:tailEnd type="oval" w="med" len="med"/>
          </a:ln>
        </p:spPr>
        <p:txBody>
          <a:bodyPr anchor="ctr"/>
          <a:lstStyle/>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明确人员分工</a:t>
            </a:r>
            <a:endParaRPr kumimoji="0" lang="en-US" altLang="zh-CN" sz="36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
        <p:nvSpPr>
          <p:cNvPr id="185349" name="AutoShape 12"/>
          <p:cNvSpPr/>
          <p:nvPr/>
        </p:nvSpPr>
        <p:spPr bwMode="gray">
          <a:xfrm>
            <a:off x="6502400" y="5391150"/>
            <a:ext cx="4064000" cy="854075"/>
          </a:xfrm>
          <a:prstGeom prst="accentCallout2">
            <a:avLst>
              <a:gd name="adj1" fmla="val 13384"/>
              <a:gd name="adj2" fmla="val -2500"/>
              <a:gd name="adj3" fmla="val 13384"/>
              <a:gd name="adj4" fmla="val -14792"/>
              <a:gd name="adj5" fmla="val -58366"/>
              <a:gd name="adj6" fmla="val -14792"/>
            </a:avLst>
          </a:prstGeom>
          <a:noFill/>
          <a:ln w="9525">
            <a:solidFill>
              <a:schemeClr val="accent1"/>
            </a:solidFill>
            <a:miter lim="800000"/>
            <a:headEnd type="triangle" w="med" len="med"/>
            <a:tailEnd type="oval" w="med" len="med"/>
          </a:ln>
        </p:spPr>
        <p:txBody>
          <a:bodyPr anchor="ctr"/>
          <a:lstStyle/>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smtClean="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确定研究进程</a:t>
            </a:r>
            <a:endParaRPr kumimoji="0" lang="en-US" altLang="zh-CN" sz="36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sp>
        <p:nvSpPr>
          <p:cNvPr id="185350" name="AutoShape 13"/>
          <p:cNvSpPr/>
          <p:nvPr/>
        </p:nvSpPr>
        <p:spPr bwMode="gray">
          <a:xfrm>
            <a:off x="333375" y="1733550"/>
            <a:ext cx="3503613" cy="965200"/>
          </a:xfrm>
          <a:prstGeom prst="accentCallout2">
            <a:avLst>
              <a:gd name="adj1" fmla="val 11843"/>
              <a:gd name="adj2" fmla="val 103477"/>
              <a:gd name="adj3" fmla="val 11843"/>
              <a:gd name="adj4" fmla="val 113181"/>
              <a:gd name="adj5" fmla="val 136843"/>
              <a:gd name="adj6" fmla="val 119477"/>
            </a:avLst>
          </a:prstGeom>
          <a:noFill/>
          <a:ln w="9525">
            <a:solidFill>
              <a:schemeClr val="tx2"/>
            </a:solidFill>
            <a:miter lim="800000"/>
            <a:headEnd type="triangle" w="med" len="med"/>
            <a:tailEnd type="oval" w="med" len="med"/>
          </a:ln>
        </p:spPr>
        <p:txBody>
          <a:bodyPr anchor="ctr"/>
          <a:lstStyle/>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rPr>
              <a:t>子课题的梳理</a:t>
            </a:r>
            <a:endParaRPr kumimoji="0" lang="en-US" altLang="zh-CN" sz="3600" b="1" i="0" u="none" strike="noStrike" kern="1200" cap="none" spc="0" normalizeH="0" baseline="0" noProof="0" dirty="0">
              <a:ln>
                <a:noFill/>
              </a:ln>
              <a:solidFill>
                <a:srgbClr val="0000FF"/>
              </a:solidFill>
              <a:effectLst>
                <a:outerShdw blurRad="38100" dist="38100" dir="2700000" algn="tl">
                  <a:srgbClr val="000000">
                    <a:alpha val="43137"/>
                  </a:srgbClr>
                </a:outerShdw>
              </a:effectLst>
              <a:uLnTx/>
              <a:uFillTx/>
              <a:latin typeface="华文中宋" panose="02010600040101010101" pitchFamily="2" charset="-122"/>
              <a:ea typeface="华文中宋" panose="02010600040101010101" pitchFamily="2" charset="-122"/>
              <a:cs typeface="+mn-cs"/>
            </a:endParaRPr>
          </a:p>
        </p:txBody>
      </p:sp>
      <p:grpSp>
        <p:nvGrpSpPr>
          <p:cNvPr id="18444" name="组合 6"/>
          <p:cNvGrpSpPr/>
          <p:nvPr/>
        </p:nvGrpSpPr>
        <p:grpSpPr>
          <a:xfrm>
            <a:off x="-4762" y="0"/>
            <a:ext cx="1192212" cy="1185863"/>
            <a:chOff x="-4232" y="0"/>
            <a:chExt cx="1191684" cy="1185333"/>
          </a:xfrm>
        </p:grpSpPr>
        <p:sp>
          <p:nvSpPr>
            <p:cNvPr id="18445" name="直角三角形 72"/>
            <p:cNvSpPr/>
            <p:nvPr/>
          </p:nvSpPr>
          <p:spPr>
            <a:xfrm rot="5400000">
              <a:off x="-1056" y="-3175"/>
              <a:ext cx="1185333" cy="1191684"/>
            </a:xfrm>
            <a:prstGeom prst="rtTriangle">
              <a:avLst/>
            </a:prstGeom>
            <a:solidFill>
              <a:srgbClr val="EE403F"/>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8446" name="直角三角形 74"/>
            <p:cNvSpPr/>
            <p:nvPr/>
          </p:nvSpPr>
          <p:spPr>
            <a:xfrm rot="5400000">
              <a:off x="214131" y="277929"/>
              <a:ext cx="700617" cy="700617"/>
            </a:xfrm>
            <a:prstGeom prst="rtTriangle">
              <a:avLst/>
            </a:prstGeom>
            <a:solidFill>
              <a:srgbClr val="FBB614"/>
            </a:solidFill>
            <a:ln w="9525">
              <a:noFill/>
            </a:ln>
          </p:spPr>
          <p:txBody>
            <a:bodyPr lIns="121917" tIns="60958" rIns="121917" bIns="60958" anchor="ctr" anchorCtr="0"/>
            <a:p>
              <a:pPr algn="ctr" defTabSz="913130"/>
              <a:endParaRPr lang="zh-CN" altLang="zh-CN" sz="17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grpSp>
      <p:sp>
        <p:nvSpPr>
          <p:cNvPr id="16" name="文本框 62"/>
          <p:cNvSpPr txBox="1">
            <a:spLocks noChangeArrowheads="1"/>
          </p:cNvSpPr>
          <p:nvPr/>
        </p:nvSpPr>
        <p:spPr bwMode="auto">
          <a:xfrm>
            <a:off x="609600" y="609600"/>
            <a:ext cx="7758113" cy="908050"/>
          </a:xfrm>
          <a:prstGeom prst="rect">
            <a:avLst/>
          </a:prstGeom>
          <a:noFill/>
          <a:ln w="9525">
            <a:noFill/>
            <a:miter lim="800000"/>
          </a:ln>
        </p:spPr>
        <p:txBody>
          <a:bodyPr>
            <a:spAutoFit/>
          </a:bodyPr>
          <a:lstStyle/>
          <a:p>
            <a:pPr marR="0" defTabSz="1218565" fontAlgn="auto">
              <a:spcBef>
                <a:spcPts val="0"/>
              </a:spcBef>
              <a:spcAft>
                <a:spcPts val="0"/>
              </a:spcAft>
              <a:buClrTx/>
              <a:buSzTx/>
              <a:buFont typeface="Arial" panose="020B0604020202020204" pitchFamily="34" charset="0"/>
              <a:buNone/>
              <a:defRPr/>
            </a:pPr>
            <a:r>
              <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rPr>
              <a:t>研究内容的分工与落实</a:t>
            </a:r>
            <a:endParaRPr kumimoji="0" lang="zh-CN" altLang="en-US" sz="5300" b="1" kern="0" cap="none" spc="0" normalizeH="0" baseline="0" noProof="0" dirty="0">
              <a:solidFill>
                <a:srgbClr val="CC00CC"/>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cs typeface="+mn-cs"/>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85350"/>
                                        </p:tgtEl>
                                        <p:attrNameLst>
                                          <p:attrName>style.visibility</p:attrName>
                                        </p:attrNameLst>
                                      </p:cBhvr>
                                      <p:to>
                                        <p:strVal val="visible"/>
                                      </p:to>
                                    </p:set>
                                    <p:animEffect transition="in" filter="box(out)">
                                      <p:cBhvr>
                                        <p:cTn id="7" dur="500"/>
                                        <p:tgtEl>
                                          <p:spTgt spid="18535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85349"/>
                                        </p:tgtEl>
                                        <p:attrNameLst>
                                          <p:attrName>style.visibility</p:attrName>
                                        </p:attrNameLst>
                                      </p:cBhvr>
                                      <p:to>
                                        <p:strVal val="visible"/>
                                      </p:to>
                                    </p:set>
                                    <p:animEffect transition="in" filter="box(out)">
                                      <p:cBhvr>
                                        <p:cTn id="12" dur="500"/>
                                        <p:tgtEl>
                                          <p:spTgt spid="18534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85348"/>
                                        </p:tgtEl>
                                        <p:attrNameLst>
                                          <p:attrName>style.visibility</p:attrName>
                                        </p:attrNameLst>
                                      </p:cBhvr>
                                      <p:to>
                                        <p:strVal val="visible"/>
                                      </p:to>
                                    </p:set>
                                    <p:animEffect transition="in" filter="box(out)">
                                      <p:cBhvr>
                                        <p:cTn id="17" dur="500"/>
                                        <p:tgtEl>
                                          <p:spTgt spid="185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8" grpId="0" animBg="1"/>
      <p:bldP spid="185349" grpId="0" animBg="1"/>
      <p:bldP spid="185350" grpId="0" animBg="1"/>
    </p:bldLst>
  </p:timing>
</p:sld>
</file>

<file path=ppt/tags/tag1.xml><?xml version="1.0" encoding="utf-8"?>
<p:tagLst xmlns:p="http://schemas.openxmlformats.org/presentationml/2006/main">
  <p:tag name="SELECTED" val="True"/>
</p:tagLst>
</file>

<file path=ppt/tags/tag2.xml><?xml version="1.0" encoding="utf-8"?>
<p:tagLst xmlns:p="http://schemas.openxmlformats.org/presentationml/2006/main">
  <p:tag name="SELECTED" val="True"/>
</p:tagLst>
</file>

<file path=ppt/tags/tag3.xml><?xml version="1.0" encoding="utf-8"?>
<p:tagLst xmlns:p="http://schemas.openxmlformats.org/presentationml/2006/main">
  <p:tag name="COMMONDATA" val="eyJoZGlkIjoiYmQ4MDdjMWViMzFiMWI1MDhhOGM0MzViMDcxMWY1MTE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900</Words>
  <Application>WPS 演示</Application>
  <PresentationFormat>自定义</PresentationFormat>
  <Paragraphs>125</Paragraphs>
  <Slides>12</Slides>
  <Notes>5</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12</vt:i4>
      </vt:variant>
    </vt:vector>
  </HeadingPairs>
  <TitlesOfParts>
    <vt:vector size="29" baseType="lpstr">
      <vt:lpstr>Arial</vt:lpstr>
      <vt:lpstr>宋体</vt:lpstr>
      <vt:lpstr>Wingdings</vt:lpstr>
      <vt:lpstr>Calibri</vt:lpstr>
      <vt:lpstr>Calibri Light</vt:lpstr>
      <vt:lpstr>华文中宋</vt:lpstr>
      <vt:lpstr>华文行楷</vt:lpstr>
      <vt:lpstr>方正姚体</vt:lpstr>
      <vt:lpstr>微软雅黑</vt:lpstr>
      <vt:lpstr>新宋体</vt:lpstr>
      <vt:lpstr>方正兰亭细黑_GBK_M</vt:lpstr>
      <vt:lpstr>黑体</vt:lpstr>
      <vt:lpstr>方正兰亭黑_GBK</vt:lpstr>
      <vt:lpstr>FrankRuehl</vt:lpstr>
      <vt:lpstr>Segoe Print</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王翔</dc:creator>
  <cp:lastModifiedBy>群雁</cp:lastModifiedBy>
  <cp:revision>173</cp:revision>
  <dcterms:created xsi:type="dcterms:W3CDTF">2015-10-11T12:11:00Z</dcterms:created>
  <dcterms:modified xsi:type="dcterms:W3CDTF">2022-05-16T01:20:45Z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2052-11.1.0.11636</vt:lpwstr>
  </property>
  <property fmtid="{D5CDD505-2E9C-101B-9397-08002B2CF9AE}" pid="3" name="KSORubyTemplateID">
    <vt:lpwstr>8</vt:lpwstr>
  </property>
  <property fmtid="{D5CDD505-2E9C-101B-9397-08002B2CF9AE}" pid="4" name="ICV">
    <vt:lpwstr>6B1F2D64992248A7BC02F7B056577079</vt:lpwstr>
  </property>
</Properties>
</file>